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75" r:id="rId3"/>
    <p:sldId id="276" r:id="rId4"/>
    <p:sldId id="258"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36" r:id="rId22"/>
    <p:sldId id="314" r:id="rId23"/>
    <p:sldId id="313" r:id="rId24"/>
    <p:sldId id="315" r:id="rId25"/>
    <p:sldId id="282" r:id="rId26"/>
    <p:sldId id="288" r:id="rId27"/>
    <p:sldId id="294" r:id="rId28"/>
    <p:sldId id="320" r:id="rId29"/>
    <p:sldId id="321" r:id="rId30"/>
    <p:sldId id="322" r:id="rId31"/>
    <p:sldId id="290" r:id="rId32"/>
    <p:sldId id="324" r:id="rId33"/>
    <p:sldId id="295" r:id="rId34"/>
    <p:sldId id="325" r:id="rId35"/>
    <p:sldId id="326" r:id="rId36"/>
    <p:sldId id="338" r:id="rId37"/>
    <p:sldId id="339" r:id="rId38"/>
    <p:sldId id="327" r:id="rId39"/>
    <p:sldId id="331" r:id="rId40"/>
    <p:sldId id="328" r:id="rId41"/>
    <p:sldId id="332" r:id="rId42"/>
    <p:sldId id="329" r:id="rId43"/>
    <p:sldId id="334" r:id="rId44"/>
    <p:sldId id="337" r:id="rId45"/>
    <p:sldId id="330" r:id="rId46"/>
    <p:sldId id="335" r:id="rId47"/>
    <p:sldId id="289" r:id="rId48"/>
    <p:sldId id="27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A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9" autoAdjust="0"/>
    <p:restoredTop sz="94660"/>
  </p:normalViewPr>
  <p:slideViewPr>
    <p:cSldViewPr snapToGrid="0">
      <p:cViewPr varScale="1">
        <p:scale>
          <a:sx n="118" d="100"/>
          <a:sy n="118" d="100"/>
        </p:scale>
        <p:origin x="222" y="10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28D3EB-4036-4A50-AB4A-4FA6C4A1A60E}"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67950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8D3EB-4036-4A50-AB4A-4FA6C4A1A60E}"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283275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8D3EB-4036-4A50-AB4A-4FA6C4A1A60E}"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205396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8D3EB-4036-4A50-AB4A-4FA6C4A1A60E}"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252114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8D3EB-4036-4A50-AB4A-4FA6C4A1A60E}"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221539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28D3EB-4036-4A50-AB4A-4FA6C4A1A60E}"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414351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28D3EB-4036-4A50-AB4A-4FA6C4A1A60E}" type="datetimeFigureOut">
              <a:rPr lang="en-US" smtClean="0"/>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34643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28D3EB-4036-4A50-AB4A-4FA6C4A1A60E}" type="datetimeFigureOut">
              <a:rPr lang="en-US" smtClean="0"/>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340300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8D3EB-4036-4A50-AB4A-4FA6C4A1A60E}" type="datetimeFigureOut">
              <a:rPr lang="en-US" smtClean="0"/>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310457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8D3EB-4036-4A50-AB4A-4FA6C4A1A60E}"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85381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8D3EB-4036-4A50-AB4A-4FA6C4A1A60E}"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125940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8D3EB-4036-4A50-AB4A-4FA6C4A1A60E}" type="datetimeFigureOut">
              <a:rPr lang="en-US" smtClean="0"/>
              <a:t>6/10/2020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6DD34-86EA-430B-AD4F-FE25F2323972}" type="slidenum">
              <a:rPr lang="en-US" smtClean="0"/>
              <a:t>‹#›</a:t>
            </a:fld>
            <a:endParaRPr lang="en-US"/>
          </a:p>
        </p:txBody>
      </p:sp>
    </p:spTree>
    <p:extLst>
      <p:ext uri="{BB962C8B-B14F-4D97-AF65-F5344CB8AC3E}">
        <p14:creationId xmlns:p14="http://schemas.microsoft.com/office/powerpoint/2010/main" val="137235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professormesser.com/network-plus/n10-007/wan-termination/"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professormesser.com/network-plus/n10-007/wan-termination/"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tftpd32.jounin.net/tftpd32_download.html"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7"/>
            <a:ext cx="10308880" cy="2753495"/>
          </a:xfrm>
        </p:spPr>
        <p:txBody>
          <a:bodyPr>
            <a:normAutofit/>
          </a:bodyPr>
          <a:lstStyle/>
          <a:p>
            <a:pPr algn="l">
              <a:spcBef>
                <a:spcPts val="0"/>
              </a:spcBef>
            </a:pPr>
            <a:r>
              <a:rPr lang="en-US" sz="3600" dirty="0">
                <a:solidFill>
                  <a:srgbClr val="FFC000"/>
                </a:solidFill>
              </a:rPr>
              <a:t>Section 1.1</a:t>
            </a:r>
          </a:p>
          <a:p>
            <a:pPr algn="l">
              <a:spcBef>
                <a:spcPts val="0"/>
              </a:spcBef>
            </a:pPr>
            <a:r>
              <a:rPr lang="en-US" sz="3500" dirty="0">
                <a:solidFill>
                  <a:srgbClr val="FFC000"/>
                </a:solidFill>
              </a:rPr>
              <a:t>Use the OSI and TCP/IP models and their associated protocols to explain how data flows in a network</a:t>
            </a:r>
          </a:p>
          <a:p>
            <a:pPr algn="l">
              <a:spcBef>
                <a:spcPts val="0"/>
              </a:spcBef>
            </a:pPr>
            <a:r>
              <a:rPr lang="en-US" sz="3600" dirty="0">
                <a:solidFill>
                  <a:srgbClr val="FFC000"/>
                </a:solidFill>
              </a:rPr>
              <a:t>(This topic is covered in Intro to Networks v7 – 3.5, 4.2.1, 6.1.1, 8.1.1, 14.1.1)</a:t>
            </a:r>
          </a:p>
          <a:p>
            <a:pPr algn="l">
              <a:spcBef>
                <a:spcPts val="0"/>
              </a:spcBef>
            </a:pPr>
            <a:endParaRPr lang="en-US" sz="3600" dirty="0">
              <a:solidFill>
                <a:srgbClr val="FFC000"/>
              </a:solidFill>
            </a:endParaRP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1: </a:t>
            </a:r>
            <a:br>
              <a:rPr lang="en-US" dirty="0">
                <a:solidFill>
                  <a:prstClr val="white"/>
                </a:solidFill>
              </a:rPr>
            </a:br>
            <a:r>
              <a:rPr lang="en-US" dirty="0">
                <a:solidFill>
                  <a:prstClr val="white"/>
                </a:solidFill>
              </a:rPr>
              <a:t>General </a:t>
            </a:r>
            <a:r>
              <a:rPr lang="en-US" dirty="0" smtClean="0">
                <a:solidFill>
                  <a:prstClr val="white"/>
                </a:solidFill>
              </a:rPr>
              <a:t>Networking</a:t>
            </a:r>
            <a:endParaRPr lang="en-US" dirty="0">
              <a:solidFill>
                <a:schemeClr val="bg1"/>
              </a:solidFill>
            </a:endParaRPr>
          </a:p>
        </p:txBody>
      </p:sp>
    </p:spTree>
    <p:extLst>
      <p:ext uri="{BB962C8B-B14F-4D97-AF65-F5344CB8AC3E}">
        <p14:creationId xmlns:p14="http://schemas.microsoft.com/office/powerpoint/2010/main" val="234816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Local-area networks - Fiber Media Comparison</a:t>
            </a:r>
          </a:p>
        </p:txBody>
      </p:sp>
      <p:pic>
        <p:nvPicPr>
          <p:cNvPr id="13" name="Picture 12">
            <a:extLst>
              <a:ext uri="{FF2B5EF4-FFF2-40B4-BE49-F238E27FC236}">
                <a16:creationId xmlns="" xmlns:a16="http://schemas.microsoft.com/office/drawing/2014/main" id="{5CD15F12-E4D4-E949-B947-7F76F75AA9B1}"/>
              </a:ext>
            </a:extLst>
          </p:cNvPr>
          <p:cNvPicPr>
            <a:picLocks noChangeAspect="1"/>
          </p:cNvPicPr>
          <p:nvPr/>
        </p:nvPicPr>
        <p:blipFill rotWithShape="1">
          <a:blip r:embed="rId3"/>
          <a:srcRect l="3922" t="7733" r="2497" b="5651"/>
          <a:stretch/>
        </p:blipFill>
        <p:spPr>
          <a:xfrm>
            <a:off x="1616607" y="1205138"/>
            <a:ext cx="8934509" cy="5048706"/>
          </a:xfrm>
          <a:prstGeom prst="rect">
            <a:avLst/>
          </a:prstGeom>
        </p:spPr>
      </p:pic>
    </p:spTree>
    <p:extLst>
      <p:ext uri="{BB962C8B-B14F-4D97-AF65-F5344CB8AC3E}">
        <p14:creationId xmlns:p14="http://schemas.microsoft.com/office/powerpoint/2010/main" val="412585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30437"/>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Wide-area networks - WANs</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A WAN operates beyond the geographic scope of a LAN.</a:t>
            </a:r>
          </a:p>
          <a:p>
            <a:pPr marL="0" indent="0">
              <a:buNone/>
            </a:pPr>
            <a:r>
              <a:rPr lang="en-US" sz="1600" dirty="0">
                <a:latin typeface="+mj-lt"/>
              </a:rPr>
              <a:t>WANs are used to interconnect the enterprise LAN to remote LANs in branch sites and telecommuter sites.</a:t>
            </a:r>
          </a:p>
          <a:p>
            <a:pPr marL="0" indent="0">
              <a:buNone/>
            </a:pPr>
            <a:r>
              <a:rPr lang="en-US" sz="1600" dirty="0">
                <a:latin typeface="+mj-lt"/>
              </a:rPr>
              <a:t>A WAN is owned by a service provider whereas a LAN is typically owned by an organization.</a:t>
            </a:r>
          </a:p>
          <a:p>
            <a:pPr marL="0" indent="0">
              <a:buNone/>
            </a:pPr>
            <a:r>
              <a:rPr lang="en-US" sz="1600" dirty="0">
                <a:latin typeface="+mj-lt"/>
              </a:rPr>
              <a:t>An organization must pay a fee to use the WAN service provider’s network services to connect remote sites.  </a:t>
            </a:r>
          </a:p>
          <a:p>
            <a:pPr marL="0" indent="0">
              <a:buNone/>
            </a:pPr>
            <a:r>
              <a:rPr lang="en-US" sz="1600" dirty="0">
                <a:latin typeface="+mj-lt"/>
              </a:rPr>
              <a:t>Service providers provide links to interconnect remote sites for the purpose of transporting data, voice, and video.</a:t>
            </a:r>
          </a:p>
          <a:p>
            <a:pPr marL="0" indent="0">
              <a:buNone/>
            </a:pPr>
            <a:endParaRPr lang="en-US" sz="1600" dirty="0">
              <a:latin typeface="+mj-lt"/>
            </a:endParaRPr>
          </a:p>
        </p:txBody>
      </p:sp>
      <p:pic>
        <p:nvPicPr>
          <p:cNvPr id="13" name="Picture 12">
            <a:extLst>
              <a:ext uri="{FF2B5EF4-FFF2-40B4-BE49-F238E27FC236}">
                <a16:creationId xmlns="" xmlns:a16="http://schemas.microsoft.com/office/drawing/2014/main" id="{D9496838-6109-CC4F-BB81-F97BEFF95595}"/>
              </a:ext>
            </a:extLst>
          </p:cNvPr>
          <p:cNvPicPr>
            <a:picLocks noChangeAspect="1"/>
          </p:cNvPicPr>
          <p:nvPr/>
        </p:nvPicPr>
        <p:blipFill>
          <a:blip r:embed="rId3"/>
          <a:stretch>
            <a:fillRect/>
          </a:stretch>
        </p:blipFill>
        <p:spPr>
          <a:xfrm>
            <a:off x="6131379" y="1262287"/>
            <a:ext cx="5599671" cy="4090952"/>
          </a:xfrm>
          <a:prstGeom prst="rect">
            <a:avLst/>
          </a:prstGeom>
        </p:spPr>
      </p:pic>
    </p:spTree>
    <p:extLst>
      <p:ext uri="{BB962C8B-B14F-4D97-AF65-F5344CB8AC3E}">
        <p14:creationId xmlns:p14="http://schemas.microsoft.com/office/powerpoint/2010/main" val="196794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Wide-area networks - WANs</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WAN operations focus primarily on the physical and data link layer of the OSI Model.</a:t>
            </a:r>
          </a:p>
          <a:p>
            <a:pPr marL="0" indent="0">
              <a:buNone/>
            </a:pPr>
            <a:r>
              <a:rPr lang="en-US" sz="1600" dirty="0">
                <a:latin typeface="+mj-lt"/>
              </a:rPr>
              <a:t>Data link layer requirements include physical addressing, flow control and encapsulation. </a:t>
            </a:r>
          </a:p>
          <a:p>
            <a:pPr marL="0" indent="0">
              <a:buNone/>
            </a:pPr>
            <a:r>
              <a:rPr lang="en-US" sz="1600" dirty="0">
                <a:latin typeface="+mj-lt"/>
              </a:rPr>
              <a:t>WAN access standards are defined and managed by a number of recognized authorities:</a:t>
            </a:r>
          </a:p>
          <a:p>
            <a:r>
              <a:rPr lang="en-US" sz="1600" dirty="0">
                <a:latin typeface="+mj-lt"/>
              </a:rPr>
              <a:t>TIA/EIA (Telecommunications Industry Association and the Electronic Industries Alliance)</a:t>
            </a:r>
          </a:p>
          <a:p>
            <a:r>
              <a:rPr lang="en-US" sz="1600" dirty="0">
                <a:latin typeface="+mj-lt"/>
              </a:rPr>
              <a:t>ISO (International Organization for Standardization)</a:t>
            </a:r>
          </a:p>
          <a:p>
            <a:r>
              <a:rPr lang="en-US" sz="1600" dirty="0">
                <a:latin typeface="+mj-lt"/>
              </a:rPr>
              <a:t>IEEE (Institute of Electrical and Electronics Engineers)</a:t>
            </a:r>
          </a:p>
          <a:p>
            <a:pPr marL="0" indent="0">
              <a:buNone/>
            </a:pPr>
            <a:r>
              <a:rPr lang="en-US" sz="1600" dirty="0">
                <a:latin typeface="+mj-lt"/>
              </a:rPr>
              <a:t>Layer 1 protocols describe how to provide electrical, mechanical, operational, and functional connects to the services of a communications service provider.</a:t>
            </a:r>
          </a:p>
          <a:p>
            <a:pPr marL="0" indent="0">
              <a:buNone/>
            </a:pPr>
            <a:r>
              <a:rPr lang="en-US" sz="1600" dirty="0">
                <a:latin typeface="+mj-lt"/>
              </a:rPr>
              <a:t>Layer 2 protocols define how data is encapsulated and the mechanisms for transferring the resulting frames.</a:t>
            </a:r>
          </a:p>
          <a:p>
            <a:pPr marL="0" indent="0">
              <a:buNone/>
            </a:pPr>
            <a:endParaRPr lang="en-US" sz="1600" dirty="0">
              <a:latin typeface="+mj-lt"/>
            </a:endParaRPr>
          </a:p>
        </p:txBody>
      </p:sp>
      <p:pic>
        <p:nvPicPr>
          <p:cNvPr id="14" name="Picture 13">
            <a:extLst>
              <a:ext uri="{FF2B5EF4-FFF2-40B4-BE49-F238E27FC236}">
                <a16:creationId xmlns="" xmlns:a16="http://schemas.microsoft.com/office/drawing/2014/main" id="{D9B05804-1C79-8946-AD54-C29B63A0E838}"/>
              </a:ext>
            </a:extLst>
          </p:cNvPr>
          <p:cNvPicPr>
            <a:picLocks noChangeAspect="1"/>
          </p:cNvPicPr>
          <p:nvPr/>
        </p:nvPicPr>
        <p:blipFill>
          <a:blip r:embed="rId3"/>
          <a:stretch>
            <a:fillRect/>
          </a:stretch>
        </p:blipFill>
        <p:spPr>
          <a:xfrm>
            <a:off x="6098793" y="1262287"/>
            <a:ext cx="5586231" cy="4289427"/>
          </a:xfrm>
          <a:prstGeom prst="rect">
            <a:avLst/>
          </a:prstGeom>
        </p:spPr>
      </p:pic>
    </p:spTree>
    <p:extLst>
      <p:ext uri="{BB962C8B-B14F-4D97-AF65-F5344CB8AC3E}">
        <p14:creationId xmlns:p14="http://schemas.microsoft.com/office/powerpoint/2010/main" val="125023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Wide-area networks - Common WAN Terminology </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One primary difference between a WAN and a LAN is that a company must subscribe to an outside WAN service provider to use WAN carrier network services.</a:t>
            </a:r>
          </a:p>
          <a:p>
            <a:pPr marL="0" indent="0">
              <a:buNone/>
            </a:pPr>
            <a:r>
              <a:rPr lang="en-US" sz="1600" dirty="0">
                <a:latin typeface="+mj-lt"/>
              </a:rPr>
              <a:t>Terminology commonly used to describe WAN connections:</a:t>
            </a:r>
          </a:p>
          <a:p>
            <a:r>
              <a:rPr lang="en-US" sz="1600" dirty="0">
                <a:latin typeface="+mj-lt"/>
              </a:rPr>
              <a:t>Customer Premises Equipment (CPE) – Consists of devices and inside wiring located on the enterprise edge connecting to a carrier </a:t>
            </a:r>
          </a:p>
          <a:p>
            <a:r>
              <a:rPr lang="en-US" sz="1600" dirty="0">
                <a:latin typeface="+mj-lt"/>
              </a:rPr>
              <a:t>Data Communications Equipment (DCE) – Also called circuit-terminating equipment, the DCE consists of devices that put data on the local loop.  The DCE primarily provides an interface to connect subscribers to a communication link on the WAN cloud.</a:t>
            </a:r>
          </a:p>
          <a:p>
            <a:pPr marL="0" indent="0">
              <a:buNone/>
            </a:pPr>
            <a:endParaRPr lang="en-US" sz="1600" dirty="0">
              <a:latin typeface="+mj-lt"/>
            </a:endParaRPr>
          </a:p>
        </p:txBody>
      </p:sp>
      <p:pic>
        <p:nvPicPr>
          <p:cNvPr id="13" name="Picture 12">
            <a:extLst>
              <a:ext uri="{FF2B5EF4-FFF2-40B4-BE49-F238E27FC236}">
                <a16:creationId xmlns="" xmlns:a16="http://schemas.microsoft.com/office/drawing/2014/main" id="{A24E7855-05DE-D24B-B61E-7D2A22C95A58}"/>
              </a:ext>
            </a:extLst>
          </p:cNvPr>
          <p:cNvPicPr>
            <a:picLocks noChangeAspect="1"/>
          </p:cNvPicPr>
          <p:nvPr/>
        </p:nvPicPr>
        <p:blipFill>
          <a:blip r:embed="rId3"/>
          <a:stretch>
            <a:fillRect/>
          </a:stretch>
        </p:blipFill>
        <p:spPr>
          <a:xfrm>
            <a:off x="6098793" y="1281829"/>
            <a:ext cx="5571294" cy="4395133"/>
          </a:xfrm>
          <a:prstGeom prst="rect">
            <a:avLst/>
          </a:prstGeom>
        </p:spPr>
      </p:pic>
    </p:spTree>
    <p:extLst>
      <p:ext uri="{BB962C8B-B14F-4D97-AF65-F5344CB8AC3E}">
        <p14:creationId xmlns:p14="http://schemas.microsoft.com/office/powerpoint/2010/main" val="88494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Wide-area networks – Common WAN Terminology </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Data Terminal Equipment (DTE) – The customer devices that pass the data from a customer network or host computer for transmission over the WAN.  The DTE connects to the local loop through the DCE.</a:t>
            </a:r>
          </a:p>
          <a:p>
            <a:pPr marL="0" indent="0">
              <a:buNone/>
            </a:pPr>
            <a:r>
              <a:rPr lang="en-US" sz="1600" dirty="0">
                <a:latin typeface="+mj-lt"/>
              </a:rPr>
              <a:t>Demarcation Point – This is a point established in a building to separate customer equipment from service provider equipment.</a:t>
            </a:r>
          </a:p>
          <a:p>
            <a:pPr marL="0" indent="0">
              <a:buNone/>
            </a:pPr>
            <a:r>
              <a:rPr lang="en-US" sz="1600" dirty="0">
                <a:latin typeface="+mj-lt"/>
              </a:rPr>
              <a:t>Local Loop (“last mile”) – The actual copper or fiber cable that connects the CPE to the CO of the service provider.  </a:t>
            </a:r>
          </a:p>
          <a:p>
            <a:pPr marL="0" indent="0">
              <a:buNone/>
            </a:pPr>
            <a:r>
              <a:rPr lang="en-US" sz="1600" dirty="0">
                <a:latin typeface="+mj-lt"/>
              </a:rPr>
              <a:t>Central Office (CO) – The CO is the local service provider facility or building that connects the CPE to the provider network.</a:t>
            </a:r>
          </a:p>
          <a:p>
            <a:pPr marL="0" indent="0">
              <a:buNone/>
            </a:pPr>
            <a:r>
              <a:rPr lang="en-US" sz="1600" dirty="0">
                <a:latin typeface="+mj-lt"/>
              </a:rPr>
              <a:t>Toll network – This consists of the long-haul, all-digital, fiber-optic communications lines and other equipment inside the WAN provider network.</a:t>
            </a:r>
          </a:p>
          <a:p>
            <a:pPr marL="0" indent="0">
              <a:buNone/>
            </a:pPr>
            <a:endParaRPr lang="en-US" sz="1600" dirty="0">
              <a:latin typeface="+mj-lt"/>
            </a:endParaRPr>
          </a:p>
        </p:txBody>
      </p:sp>
      <p:pic>
        <p:nvPicPr>
          <p:cNvPr id="13" name="Picture 12">
            <a:extLst>
              <a:ext uri="{FF2B5EF4-FFF2-40B4-BE49-F238E27FC236}">
                <a16:creationId xmlns="" xmlns:a16="http://schemas.microsoft.com/office/drawing/2014/main" id="{A24E7855-05DE-D24B-B61E-7D2A22C95A58}"/>
              </a:ext>
            </a:extLst>
          </p:cNvPr>
          <p:cNvPicPr>
            <a:picLocks noChangeAspect="1"/>
          </p:cNvPicPr>
          <p:nvPr/>
        </p:nvPicPr>
        <p:blipFill>
          <a:blip r:embed="rId3"/>
          <a:stretch>
            <a:fillRect/>
          </a:stretch>
        </p:blipFill>
        <p:spPr>
          <a:xfrm>
            <a:off x="6098793" y="1281829"/>
            <a:ext cx="5571294" cy="4395133"/>
          </a:xfrm>
          <a:prstGeom prst="rect">
            <a:avLst/>
          </a:prstGeom>
        </p:spPr>
      </p:pic>
    </p:spTree>
    <p:extLst>
      <p:ext uri="{BB962C8B-B14F-4D97-AF65-F5344CB8AC3E}">
        <p14:creationId xmlns:p14="http://schemas.microsoft.com/office/powerpoint/2010/main" val="97958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Wide-area networks – WAN Devices</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There are many types of devices that are specific to WAN environments:</a:t>
            </a:r>
          </a:p>
          <a:p>
            <a:r>
              <a:rPr lang="en-US" sz="1600" b="1" dirty="0">
                <a:latin typeface="+mj-lt"/>
              </a:rPr>
              <a:t>Dialup modem </a:t>
            </a:r>
            <a:r>
              <a:rPr lang="en-US" sz="1600" dirty="0">
                <a:latin typeface="+mj-lt"/>
              </a:rPr>
              <a:t>– Legacy WAN technology that converts (modulates) the digital signals produced by a computer into voice frequencies which are transmitted over the analog lines of the public telephone network to another modem for demodulation.</a:t>
            </a:r>
          </a:p>
          <a:p>
            <a:r>
              <a:rPr lang="en-US" sz="1600" b="1" dirty="0">
                <a:latin typeface="+mj-lt"/>
              </a:rPr>
              <a:t>Access server </a:t>
            </a:r>
            <a:r>
              <a:rPr lang="en-US" sz="1600" dirty="0">
                <a:latin typeface="+mj-lt"/>
              </a:rPr>
              <a:t>– Legacy technology where the server controls and coordinates dialup modem, dial-in and dial-out user communications.  </a:t>
            </a:r>
          </a:p>
          <a:p>
            <a:r>
              <a:rPr lang="en-US" sz="1600" b="1" dirty="0">
                <a:latin typeface="+mj-lt"/>
              </a:rPr>
              <a:t>Broadband modem </a:t>
            </a:r>
            <a:r>
              <a:rPr lang="en-US" sz="1600" dirty="0">
                <a:latin typeface="+mj-lt"/>
              </a:rPr>
              <a:t>– A type of digital modem used with high-speed DSL or cable Internet service.  Both operate in a similar manner to the </a:t>
            </a:r>
            <a:r>
              <a:rPr lang="en-US" sz="1600" dirty="0" err="1">
                <a:latin typeface="+mj-lt"/>
              </a:rPr>
              <a:t>voiceband</a:t>
            </a:r>
            <a:r>
              <a:rPr lang="en-US" sz="1600" dirty="0">
                <a:latin typeface="+mj-lt"/>
              </a:rPr>
              <a:t> modem, but use higher broadband frequencies and transmission speeds.  </a:t>
            </a:r>
          </a:p>
          <a:p>
            <a:pPr marL="0" indent="0">
              <a:buNone/>
            </a:pPr>
            <a:endParaRPr lang="en-US" sz="1600" dirty="0">
              <a:latin typeface="+mj-lt"/>
            </a:endParaRPr>
          </a:p>
        </p:txBody>
      </p:sp>
      <p:pic>
        <p:nvPicPr>
          <p:cNvPr id="14" name="Picture 13">
            <a:extLst>
              <a:ext uri="{FF2B5EF4-FFF2-40B4-BE49-F238E27FC236}">
                <a16:creationId xmlns="" xmlns:a16="http://schemas.microsoft.com/office/drawing/2014/main" id="{CFF8E92B-5EF0-2E4C-854C-05B5E442D1CD}"/>
              </a:ext>
            </a:extLst>
          </p:cNvPr>
          <p:cNvPicPr>
            <a:picLocks noChangeAspect="1"/>
          </p:cNvPicPr>
          <p:nvPr/>
        </p:nvPicPr>
        <p:blipFill>
          <a:blip r:embed="rId3"/>
          <a:stretch>
            <a:fillRect/>
          </a:stretch>
        </p:blipFill>
        <p:spPr>
          <a:xfrm>
            <a:off x="6098793" y="1290281"/>
            <a:ext cx="5571294" cy="4477863"/>
          </a:xfrm>
          <a:prstGeom prst="rect">
            <a:avLst/>
          </a:prstGeom>
        </p:spPr>
      </p:pic>
    </p:spTree>
    <p:extLst>
      <p:ext uri="{BB962C8B-B14F-4D97-AF65-F5344CB8AC3E}">
        <p14:creationId xmlns:p14="http://schemas.microsoft.com/office/powerpoint/2010/main" val="12685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Wide-area networks –WAN Devices</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mj-lt"/>
              </a:rPr>
              <a:t>CSU/DSU</a:t>
            </a:r>
            <a:r>
              <a:rPr lang="en-US" sz="1600" dirty="0">
                <a:latin typeface="+mj-lt"/>
              </a:rPr>
              <a:t> - Digital-leased lines require a CSU and a DSU.  The CSU provides termination for the digital signal and ensures connection integrity through error correction and line monitoring.  The DSU converts line frames into frames that the LAN can interpret and vice versa.</a:t>
            </a:r>
          </a:p>
          <a:p>
            <a:r>
              <a:rPr lang="en-US" sz="1600" b="1" dirty="0">
                <a:latin typeface="+mj-lt"/>
              </a:rPr>
              <a:t>Router</a:t>
            </a:r>
            <a:r>
              <a:rPr lang="en-US" sz="1600" dirty="0">
                <a:latin typeface="+mj-lt"/>
              </a:rPr>
              <a:t> – Provides internetworking and WAN access interface ports that are used to connect to the service provider.</a:t>
            </a:r>
          </a:p>
          <a:p>
            <a:r>
              <a:rPr lang="en-US" sz="1600" b="1" dirty="0">
                <a:latin typeface="+mj-lt"/>
              </a:rPr>
              <a:t>Core router/Multilayer switch </a:t>
            </a:r>
            <a:r>
              <a:rPr lang="en-US" sz="1600" dirty="0">
                <a:latin typeface="+mj-lt"/>
              </a:rPr>
              <a:t>– A router or multilayer switch that resides within the middle or backbone of the WAN.  </a:t>
            </a:r>
          </a:p>
        </p:txBody>
      </p:sp>
      <p:pic>
        <p:nvPicPr>
          <p:cNvPr id="14" name="Picture 13">
            <a:extLst>
              <a:ext uri="{FF2B5EF4-FFF2-40B4-BE49-F238E27FC236}">
                <a16:creationId xmlns="" xmlns:a16="http://schemas.microsoft.com/office/drawing/2014/main" id="{CFF8E92B-5EF0-2E4C-854C-05B5E442D1CD}"/>
              </a:ext>
            </a:extLst>
          </p:cNvPr>
          <p:cNvPicPr>
            <a:picLocks noChangeAspect="1"/>
          </p:cNvPicPr>
          <p:nvPr/>
        </p:nvPicPr>
        <p:blipFill>
          <a:blip r:embed="rId3"/>
          <a:stretch>
            <a:fillRect/>
          </a:stretch>
        </p:blipFill>
        <p:spPr>
          <a:xfrm>
            <a:off x="6098793" y="1290281"/>
            <a:ext cx="5571294" cy="4477863"/>
          </a:xfrm>
          <a:prstGeom prst="rect">
            <a:avLst/>
          </a:prstGeom>
        </p:spPr>
      </p:pic>
    </p:spTree>
    <p:extLst>
      <p:ext uri="{BB962C8B-B14F-4D97-AF65-F5344CB8AC3E}">
        <p14:creationId xmlns:p14="http://schemas.microsoft.com/office/powerpoint/2010/main" val="168463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Wide-area networks – Circuit Switching</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A circuit-switched network is one that establishes a dedicated circuit (or channel) between nodes and terminals before the users may communicate.</a:t>
            </a:r>
          </a:p>
          <a:p>
            <a:pPr marL="0" indent="0">
              <a:buNone/>
            </a:pPr>
            <a:r>
              <a:rPr lang="en-US" sz="1600" dirty="0">
                <a:latin typeface="+mj-lt"/>
              </a:rPr>
              <a:t>Circuit switching operates like a dial-up connection. </a:t>
            </a:r>
          </a:p>
          <a:p>
            <a:pPr marL="0" indent="0">
              <a:buNone/>
            </a:pPr>
            <a:r>
              <a:rPr lang="en-US" sz="1600" dirty="0">
                <a:latin typeface="+mj-lt"/>
              </a:rPr>
              <a:t>Communication </a:t>
            </a:r>
            <a:r>
              <a:rPr lang="en-US" sz="1600" dirty="0" smtClean="0">
                <a:latin typeface="+mj-lt"/>
              </a:rPr>
              <a:t>cannot </a:t>
            </a:r>
            <a:r>
              <a:rPr lang="en-US" sz="1600" dirty="0">
                <a:latin typeface="+mj-lt"/>
              </a:rPr>
              <a:t>start until the connection is established through the service provider network.</a:t>
            </a:r>
          </a:p>
          <a:p>
            <a:r>
              <a:rPr lang="en-US" sz="1600" dirty="0">
                <a:latin typeface="+mj-lt"/>
              </a:rPr>
              <a:t>Dialing a number to make a call is an example of circuit switching technology.</a:t>
            </a:r>
          </a:p>
          <a:p>
            <a:r>
              <a:rPr lang="en-US" sz="1600" dirty="0">
                <a:latin typeface="+mj-lt"/>
              </a:rPr>
              <a:t>The two most common types of circuit-switched WAN technologies are the public switched telephone network (PSTN) and the Integrated Services Digital Network (ISDN).</a:t>
            </a:r>
          </a:p>
          <a:p>
            <a:endParaRPr lang="en-US" sz="1600" dirty="0">
              <a:latin typeface="+mj-lt"/>
            </a:endParaRPr>
          </a:p>
        </p:txBody>
      </p:sp>
      <p:pic>
        <p:nvPicPr>
          <p:cNvPr id="13" name="Picture 12">
            <a:extLst>
              <a:ext uri="{FF2B5EF4-FFF2-40B4-BE49-F238E27FC236}">
                <a16:creationId xmlns="" xmlns:a16="http://schemas.microsoft.com/office/drawing/2014/main" id="{815CFB9A-CF15-0D47-B036-DCCFB7A3252B}"/>
              </a:ext>
            </a:extLst>
          </p:cNvPr>
          <p:cNvPicPr>
            <a:picLocks noChangeAspect="1"/>
          </p:cNvPicPr>
          <p:nvPr/>
        </p:nvPicPr>
        <p:blipFill>
          <a:blip r:embed="rId3"/>
          <a:stretch>
            <a:fillRect/>
          </a:stretch>
        </p:blipFill>
        <p:spPr>
          <a:xfrm>
            <a:off x="6097528" y="1280739"/>
            <a:ext cx="5572559" cy="3258603"/>
          </a:xfrm>
          <a:prstGeom prst="rect">
            <a:avLst/>
          </a:prstGeom>
        </p:spPr>
      </p:pic>
    </p:spTree>
    <p:extLst>
      <p:ext uri="{BB962C8B-B14F-4D97-AF65-F5344CB8AC3E}">
        <p14:creationId xmlns:p14="http://schemas.microsoft.com/office/powerpoint/2010/main" val="36353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Wide-area networks – Circuit Switching</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A circuit-switched network is one that establishes a dedicated circuit (or channel) between nodes and terminals before the users may communicate.</a:t>
            </a:r>
          </a:p>
          <a:p>
            <a:pPr marL="0" indent="0">
              <a:buNone/>
            </a:pPr>
            <a:r>
              <a:rPr lang="en-US" sz="1600" dirty="0">
                <a:latin typeface="+mj-lt"/>
              </a:rPr>
              <a:t>Circuit switching operates like a dial-up connection. </a:t>
            </a:r>
          </a:p>
          <a:p>
            <a:pPr marL="0" indent="0">
              <a:buNone/>
            </a:pPr>
            <a:r>
              <a:rPr lang="en-US" sz="1600" dirty="0">
                <a:latin typeface="+mj-lt"/>
              </a:rPr>
              <a:t>Communication </a:t>
            </a:r>
            <a:r>
              <a:rPr lang="en-US" sz="1600" dirty="0" smtClean="0">
                <a:latin typeface="+mj-lt"/>
              </a:rPr>
              <a:t>cannot </a:t>
            </a:r>
            <a:r>
              <a:rPr lang="en-US" sz="1600" dirty="0">
                <a:latin typeface="+mj-lt"/>
              </a:rPr>
              <a:t>start until the connection is established through the service provider network.</a:t>
            </a:r>
          </a:p>
          <a:p>
            <a:r>
              <a:rPr lang="en-US" sz="1600" dirty="0">
                <a:latin typeface="+mj-lt"/>
              </a:rPr>
              <a:t>Dialing a number to make a call is an example of circuit switching technology.</a:t>
            </a:r>
          </a:p>
          <a:p>
            <a:r>
              <a:rPr lang="en-US" sz="1600" dirty="0">
                <a:latin typeface="+mj-lt"/>
              </a:rPr>
              <a:t>The two most common types of circuit-switched WAN technologies are the public switched telephone network (PSTN) and the Integrated Services Digital Network (ISDN).</a:t>
            </a:r>
          </a:p>
          <a:p>
            <a:endParaRPr lang="en-US" sz="1600" dirty="0">
              <a:latin typeface="+mj-lt"/>
            </a:endParaRPr>
          </a:p>
        </p:txBody>
      </p:sp>
      <p:pic>
        <p:nvPicPr>
          <p:cNvPr id="14" name="Picture 3">
            <a:extLst>
              <a:ext uri="{FF2B5EF4-FFF2-40B4-BE49-F238E27FC236}">
                <a16:creationId xmlns="" xmlns:a16="http://schemas.microsoft.com/office/drawing/2014/main" id="{FA61BA03-7701-4A4D-990F-A8C3E6CF5063}"/>
              </a:ext>
            </a:extLst>
          </p:cNvPr>
          <p:cNvPicPr>
            <a:picLocks noChangeAspect="1"/>
          </p:cNvPicPr>
          <p:nvPr/>
        </p:nvPicPr>
        <p:blipFill>
          <a:blip r:embed="rId3"/>
          <a:stretch>
            <a:fillRect/>
          </a:stretch>
        </p:blipFill>
        <p:spPr>
          <a:xfrm>
            <a:off x="6067952" y="1280738"/>
            <a:ext cx="5846773" cy="3634161"/>
          </a:xfrm>
          <a:prstGeom prst="rect">
            <a:avLst/>
          </a:prstGeom>
        </p:spPr>
      </p:pic>
    </p:spTree>
    <p:extLst>
      <p:ext uri="{BB962C8B-B14F-4D97-AF65-F5344CB8AC3E}">
        <p14:creationId xmlns:p14="http://schemas.microsoft.com/office/powerpoint/2010/main" val="2219288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Wide-area networks – Connection Options</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There are several WAN access connection options that ISPs can use to connect the local loop to the enterprise edge.</a:t>
            </a:r>
          </a:p>
          <a:p>
            <a:pPr marL="0" indent="0">
              <a:buNone/>
            </a:pPr>
            <a:r>
              <a:rPr lang="en-US" sz="1600" dirty="0">
                <a:latin typeface="+mj-lt"/>
              </a:rPr>
              <a:t>Each option has distinct advantages and disadvantages as well as differences with technology, speed, and cost.  </a:t>
            </a:r>
          </a:p>
          <a:p>
            <a:pPr marL="0" indent="0">
              <a:buNone/>
            </a:pPr>
            <a:r>
              <a:rPr lang="en-US" sz="1600" dirty="0">
                <a:latin typeface="+mj-lt"/>
              </a:rPr>
              <a:t>There are two ways an enterprise can obtain WAN access:</a:t>
            </a:r>
          </a:p>
          <a:p>
            <a:r>
              <a:rPr lang="en-US" sz="1600" b="1" dirty="0">
                <a:latin typeface="+mj-lt"/>
              </a:rPr>
              <a:t>Private WAN infrastructure </a:t>
            </a:r>
            <a:r>
              <a:rPr lang="en-US" sz="1600" dirty="0">
                <a:latin typeface="+mj-lt"/>
              </a:rPr>
              <a:t>– Choices may include dedicated point-to-point leased lines, circuit-switched links such as PSTN or ISDN, and packet switched links such as Ethernet WAN, ATM, or Frame Relay.</a:t>
            </a:r>
          </a:p>
          <a:p>
            <a:r>
              <a:rPr lang="en-US" sz="1600" b="1" dirty="0">
                <a:latin typeface="+mj-lt"/>
              </a:rPr>
              <a:t>Public WAN infrastructure </a:t>
            </a:r>
            <a:r>
              <a:rPr lang="en-US" sz="1600" dirty="0">
                <a:latin typeface="+mj-lt"/>
              </a:rPr>
              <a:t>– Service providers may offer broadband Internet using DSL, cable, or satellite access.  Data traveling between corporate sites over a public WAN should be protected using VPNs.</a:t>
            </a:r>
          </a:p>
          <a:p>
            <a:pPr marL="0" indent="0">
              <a:buNone/>
            </a:pPr>
            <a:endParaRPr lang="en-US" sz="1600" dirty="0">
              <a:latin typeface="+mj-lt"/>
            </a:endParaRPr>
          </a:p>
        </p:txBody>
      </p:sp>
      <p:pic>
        <p:nvPicPr>
          <p:cNvPr id="13" name="Picture 12">
            <a:extLst>
              <a:ext uri="{FF2B5EF4-FFF2-40B4-BE49-F238E27FC236}">
                <a16:creationId xmlns="" xmlns:a16="http://schemas.microsoft.com/office/drawing/2014/main" id="{98A4E78E-76C2-7049-8841-666D6B56715E}"/>
              </a:ext>
            </a:extLst>
          </p:cNvPr>
          <p:cNvPicPr>
            <a:picLocks noChangeAspect="1"/>
          </p:cNvPicPr>
          <p:nvPr/>
        </p:nvPicPr>
        <p:blipFill>
          <a:blip r:embed="rId3"/>
          <a:stretch>
            <a:fillRect/>
          </a:stretch>
        </p:blipFill>
        <p:spPr>
          <a:xfrm>
            <a:off x="6061542" y="1280738"/>
            <a:ext cx="5853183" cy="4189333"/>
          </a:xfrm>
          <a:prstGeom prst="rect">
            <a:avLst/>
          </a:prstGeom>
        </p:spPr>
      </p:pic>
    </p:spTree>
    <p:extLst>
      <p:ext uri="{BB962C8B-B14F-4D97-AF65-F5344CB8AC3E}">
        <p14:creationId xmlns:p14="http://schemas.microsoft.com/office/powerpoint/2010/main" val="273845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8"/>
            <a:ext cx="9928635" cy="2355142"/>
          </a:xfrm>
        </p:spPr>
        <p:txBody>
          <a:bodyPr>
            <a:noAutofit/>
          </a:bodyPr>
          <a:lstStyle/>
          <a:p>
            <a:pPr algn="l">
              <a:spcBef>
                <a:spcPts val="0"/>
              </a:spcBef>
            </a:pPr>
            <a:r>
              <a:rPr lang="en-US" sz="3600" dirty="0">
                <a:solidFill>
                  <a:srgbClr val="FFC000"/>
                </a:solidFill>
              </a:rPr>
              <a:t>Section 1.2 </a:t>
            </a:r>
          </a:p>
          <a:p>
            <a:pPr algn="l">
              <a:spcBef>
                <a:spcPts val="0"/>
              </a:spcBef>
            </a:pPr>
            <a:r>
              <a:rPr lang="en-US" sz="3600" dirty="0">
                <a:solidFill>
                  <a:srgbClr val="FFC000"/>
                </a:solidFill>
              </a:rPr>
              <a:t>Describe the basic functionality and key differences of this hardware: LAN switch, router, and wireless access points</a:t>
            </a:r>
          </a:p>
          <a:p>
            <a:pPr algn="l">
              <a:spcBef>
                <a:spcPts val="0"/>
              </a:spcBef>
            </a:pPr>
            <a:r>
              <a:rPr lang="en-US" sz="3600" dirty="0">
                <a:solidFill>
                  <a:srgbClr val="FFC000"/>
                </a:solidFill>
              </a:rPr>
              <a:t>(This topic is covered in Intro to Networks v7 – 1.2.3, 1.2.4, 1.3.2, 1.4.2)</a:t>
            </a:r>
          </a:p>
          <a:p>
            <a:pPr algn="l">
              <a:spcBef>
                <a:spcPts val="0"/>
              </a:spcBef>
            </a:pPr>
            <a:endParaRPr lang="en-US" sz="3600" dirty="0">
              <a:solidFill>
                <a:srgbClr val="FFC000"/>
              </a:solidFill>
            </a:endParaRP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1: </a:t>
            </a:r>
            <a:br>
              <a:rPr lang="en-US" dirty="0">
                <a:solidFill>
                  <a:prstClr val="white"/>
                </a:solidFill>
              </a:rPr>
            </a:br>
            <a:r>
              <a:rPr lang="en-US" dirty="0">
                <a:solidFill>
                  <a:prstClr val="white"/>
                </a:solidFill>
              </a:rPr>
              <a:t>General </a:t>
            </a:r>
            <a:r>
              <a:rPr lang="en-US" dirty="0" smtClean="0">
                <a:solidFill>
                  <a:prstClr val="white"/>
                </a:solidFill>
              </a:rPr>
              <a:t>Networking</a:t>
            </a:r>
            <a:endParaRPr lang="en-US" dirty="0">
              <a:solidFill>
                <a:schemeClr val="bg1"/>
              </a:solidFill>
            </a:endParaRPr>
          </a:p>
        </p:txBody>
      </p:sp>
    </p:spTree>
    <p:extLst>
      <p:ext uri="{BB962C8B-B14F-4D97-AF65-F5344CB8AC3E}">
        <p14:creationId xmlns:p14="http://schemas.microsoft.com/office/powerpoint/2010/main" val="2613764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Wide-area networks – WAN Access Technologies</a:t>
            </a:r>
          </a:p>
        </p:txBody>
      </p:sp>
      <p:pic>
        <p:nvPicPr>
          <p:cNvPr id="14" name="Picture 13">
            <a:extLst>
              <a:ext uri="{FF2B5EF4-FFF2-40B4-BE49-F238E27FC236}">
                <a16:creationId xmlns="" xmlns:a16="http://schemas.microsoft.com/office/drawing/2014/main" id="{77B87EC0-4788-4244-8FEE-BF8906DDA73E}"/>
              </a:ext>
            </a:extLst>
          </p:cNvPr>
          <p:cNvPicPr/>
          <p:nvPr/>
        </p:nvPicPr>
        <p:blipFill rotWithShape="1">
          <a:blip r:embed="rId3"/>
          <a:srcRect t="5448"/>
          <a:stretch/>
        </p:blipFill>
        <p:spPr>
          <a:xfrm>
            <a:off x="6562164" y="1614257"/>
            <a:ext cx="5251242" cy="3611817"/>
          </a:xfrm>
          <a:prstGeom prst="rect">
            <a:avLst/>
          </a:prstGeom>
        </p:spPr>
      </p:pic>
      <p:sp>
        <p:nvSpPr>
          <p:cNvPr id="15"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mj-lt"/>
              </a:rPr>
              <a:t>ISDN </a:t>
            </a:r>
            <a:r>
              <a:rPr lang="en-US" sz="1600" dirty="0">
                <a:latin typeface="+mj-lt"/>
              </a:rPr>
              <a:t>- Integrated Services Digital Network (</a:t>
            </a:r>
            <a:r>
              <a:rPr lang="en-US" sz="1600" b="1" dirty="0">
                <a:latin typeface="+mj-lt"/>
              </a:rPr>
              <a:t>ISDN</a:t>
            </a:r>
            <a:r>
              <a:rPr lang="en-US" sz="1600" dirty="0">
                <a:latin typeface="+mj-lt"/>
              </a:rPr>
              <a:t>) is a set of communication standards for simultaneous digital transmission of voice, video, data, and other network services over the traditional circuits of the public switched telephone network.</a:t>
            </a:r>
          </a:p>
          <a:p>
            <a:r>
              <a:rPr lang="en-US" sz="1600" b="1" dirty="0">
                <a:latin typeface="+mj-lt"/>
              </a:rPr>
              <a:t>Satellite - </a:t>
            </a:r>
            <a:r>
              <a:rPr lang="en-US" sz="1600" dirty="0">
                <a:latin typeface="+mj-lt"/>
              </a:rPr>
              <a:t>Satellite connections offer connectivity anywhere in the world. A satellite Internet connection is an arrangement in which the upstream (outgoing) and the downstream (incoming) data are sent from, and arrive at, a computer through a satellite. </a:t>
            </a:r>
          </a:p>
          <a:p>
            <a:r>
              <a:rPr lang="en-US" sz="1600" b="1" dirty="0">
                <a:latin typeface="+mj-lt"/>
              </a:rPr>
              <a:t>Satellite Modem </a:t>
            </a:r>
            <a:r>
              <a:rPr lang="en-US" sz="1600" dirty="0">
                <a:latin typeface="+mj-lt"/>
              </a:rPr>
              <a:t>- A satellite modem or </a:t>
            </a:r>
            <a:r>
              <a:rPr lang="en-US" sz="1600" dirty="0" err="1">
                <a:latin typeface="+mj-lt"/>
              </a:rPr>
              <a:t>satmodem</a:t>
            </a:r>
            <a:r>
              <a:rPr lang="en-US" sz="1600" dirty="0">
                <a:latin typeface="+mj-lt"/>
              </a:rPr>
              <a:t> is a modem used to establish data transfers using a communications satellite as a relay. A satellite modem's main function is to transform an input </a:t>
            </a:r>
            <a:r>
              <a:rPr lang="en-US" sz="1600" dirty="0" err="1">
                <a:latin typeface="+mj-lt"/>
              </a:rPr>
              <a:t>bitstream</a:t>
            </a:r>
            <a:r>
              <a:rPr lang="en-US" sz="1600" dirty="0">
                <a:latin typeface="+mj-lt"/>
              </a:rPr>
              <a:t> to a radio signal and vice versa.</a:t>
            </a:r>
          </a:p>
        </p:txBody>
      </p:sp>
    </p:spTree>
    <p:extLst>
      <p:ext uri="{BB962C8B-B14F-4D97-AF65-F5344CB8AC3E}">
        <p14:creationId xmlns:p14="http://schemas.microsoft.com/office/powerpoint/2010/main" val="54800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Wide-area networks – WAN Access Technologies</a:t>
            </a:r>
          </a:p>
        </p:txBody>
      </p:sp>
      <p:pic>
        <p:nvPicPr>
          <p:cNvPr id="14" name="Picture 13">
            <a:extLst>
              <a:ext uri="{FF2B5EF4-FFF2-40B4-BE49-F238E27FC236}">
                <a16:creationId xmlns="" xmlns:a16="http://schemas.microsoft.com/office/drawing/2014/main" id="{77B87EC0-4788-4244-8FEE-BF8906DDA73E}"/>
              </a:ext>
            </a:extLst>
          </p:cNvPr>
          <p:cNvPicPr/>
          <p:nvPr/>
        </p:nvPicPr>
        <p:blipFill rotWithShape="1">
          <a:blip r:embed="rId3"/>
          <a:srcRect t="5448"/>
          <a:stretch/>
        </p:blipFill>
        <p:spPr>
          <a:xfrm>
            <a:off x="6562164" y="1614257"/>
            <a:ext cx="5251242" cy="3611817"/>
          </a:xfrm>
          <a:prstGeom prst="rect">
            <a:avLst/>
          </a:prstGeom>
        </p:spPr>
      </p:pic>
      <p:sp>
        <p:nvSpPr>
          <p:cNvPr id="15"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mj-lt"/>
              </a:rPr>
              <a:t>Leased Lines (T1) - </a:t>
            </a:r>
            <a:r>
              <a:rPr lang="en-US" sz="1600" dirty="0">
                <a:latin typeface="+mj-lt"/>
              </a:rPr>
              <a:t>A leased line, also known as a dedicated line, connects two locations for private voice and/or data telecommunication service. A leased line is not a dedicated cable; it is a reserved circuit between two points. The leased line is always active and available for a fixed monthly fee.</a:t>
            </a:r>
          </a:p>
          <a:p>
            <a:r>
              <a:rPr lang="en-US" sz="1600" b="1" dirty="0">
                <a:latin typeface="+mj-lt"/>
              </a:rPr>
              <a:t>Wireless WAN </a:t>
            </a:r>
            <a:r>
              <a:rPr lang="en-US" sz="1600" dirty="0">
                <a:latin typeface="+mj-lt"/>
              </a:rPr>
              <a:t>- Wireless WAN is a wide area network in which separate areas of coverage or cells are connected wirelessly to provide service to a large geographic area.</a:t>
            </a:r>
          </a:p>
          <a:p>
            <a:r>
              <a:rPr lang="en-US" sz="1600" b="1" dirty="0">
                <a:latin typeface="+mj-lt"/>
              </a:rPr>
              <a:t>Cable</a:t>
            </a:r>
            <a:r>
              <a:rPr lang="en-US" sz="1600" dirty="0">
                <a:latin typeface="+mj-lt"/>
              </a:rPr>
              <a:t> - Cable Internet access is a form of broadband Internet access which uses the same infrastructure as a cable television.</a:t>
            </a:r>
          </a:p>
          <a:p>
            <a:r>
              <a:rPr lang="en-US" sz="1600" b="1" dirty="0">
                <a:latin typeface="+mj-lt"/>
              </a:rPr>
              <a:t>DSL</a:t>
            </a:r>
            <a:r>
              <a:rPr lang="en-US" sz="1600" dirty="0">
                <a:latin typeface="+mj-lt"/>
              </a:rPr>
              <a:t> - Digital Subscriber Line Internet is a technology that connects your home to the internet over telephone lines. DSL is great for light internet use, such as web browsing or email. It is not recommended for activities that require significant speed, such as multi-screen HD video streaming or multiplayer, online gaming.</a:t>
            </a:r>
          </a:p>
          <a:p>
            <a:endParaRPr lang="en-US" sz="1600" dirty="0">
              <a:latin typeface="+mj-lt"/>
            </a:endParaRPr>
          </a:p>
        </p:txBody>
      </p:sp>
    </p:spTree>
    <p:extLst>
      <p:ext uri="{BB962C8B-B14F-4D97-AF65-F5344CB8AC3E}">
        <p14:creationId xmlns:p14="http://schemas.microsoft.com/office/powerpoint/2010/main" val="4137325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r>
              <a:rPr lang="en-US" sz="2600" b="1" dirty="0"/>
              <a:t/>
            </a:r>
            <a:br>
              <a:rPr lang="en-US" sz="2600" b="1" dirty="0"/>
            </a:br>
            <a:r>
              <a:rPr lang="en-US" sz="1900" b="1" dirty="0"/>
              <a:t>Wide-area networks – WAN Access Technologies</a:t>
            </a:r>
          </a:p>
        </p:txBody>
      </p:sp>
      <p:pic>
        <p:nvPicPr>
          <p:cNvPr id="13" name="Picture 12">
            <a:extLst>
              <a:ext uri="{FF2B5EF4-FFF2-40B4-BE49-F238E27FC236}">
                <a16:creationId xmlns="" xmlns:a16="http://schemas.microsoft.com/office/drawing/2014/main" id="{B56A5815-EB3A-D64F-A89B-9D30FB4AEA61}"/>
              </a:ext>
            </a:extLst>
          </p:cNvPr>
          <p:cNvPicPr>
            <a:picLocks noChangeAspect="1"/>
          </p:cNvPicPr>
          <p:nvPr/>
        </p:nvPicPr>
        <p:blipFill rotWithShape="1">
          <a:blip r:embed="rId3"/>
          <a:srcRect t="10718"/>
          <a:stretch/>
        </p:blipFill>
        <p:spPr>
          <a:xfrm>
            <a:off x="5997582" y="1973771"/>
            <a:ext cx="5978019" cy="2938887"/>
          </a:xfrm>
          <a:prstGeom prst="rect">
            <a:avLst/>
          </a:prstGeom>
        </p:spPr>
      </p:pic>
      <p:sp>
        <p:nvSpPr>
          <p:cNvPr id="15" name="TextBox 14">
            <a:extLst>
              <a:ext uri="{FF2B5EF4-FFF2-40B4-BE49-F238E27FC236}">
                <a16:creationId xmlns="" xmlns:a16="http://schemas.microsoft.com/office/drawing/2014/main" id="{6DEAAC2A-4D23-1248-AA59-15CD6D9D2F81}"/>
              </a:ext>
            </a:extLst>
          </p:cNvPr>
          <p:cNvSpPr txBox="1"/>
          <p:nvPr/>
        </p:nvSpPr>
        <p:spPr>
          <a:xfrm>
            <a:off x="6438614" y="1322563"/>
            <a:ext cx="5632704" cy="523220"/>
          </a:xfrm>
          <a:prstGeom prst="rect">
            <a:avLst/>
          </a:prstGeom>
          <a:noFill/>
        </p:spPr>
        <p:txBody>
          <a:bodyPr wrap="square" rtlCol="0">
            <a:spAutoFit/>
          </a:bodyPr>
          <a:lstStyle/>
          <a:p>
            <a:pPr algn="ctr"/>
            <a:r>
              <a:rPr lang="en-US" sz="2800" dirty="0"/>
              <a:t>WAN Access and the OSI Model</a:t>
            </a:r>
          </a:p>
        </p:txBody>
      </p:sp>
      <p:sp>
        <p:nvSpPr>
          <p:cNvPr id="14"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j-lt"/>
              </a:rPr>
              <a:t>Most WAN protocols and technologies are layer 2 protocols (data link layer). The key WAN protocols that are in use are Asynchronous Transfer Mode (ATM), Broadband Access, Frame Relay, Point-to-Point Protocol (PPP), Synchronous Optical Network (SONET), Synchronous Digital Hierarchy (SDH), X.</a:t>
            </a:r>
          </a:p>
        </p:txBody>
      </p:sp>
    </p:spTree>
    <p:extLst>
      <p:ext uri="{BB962C8B-B14F-4D97-AF65-F5344CB8AC3E}">
        <p14:creationId xmlns:p14="http://schemas.microsoft.com/office/powerpoint/2010/main" val="12304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30437"/>
            <a:ext cx="11604482" cy="769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r>
              <a:rPr lang="en-US" sz="2600" b="1" dirty="0"/>
              <a:t/>
            </a:r>
            <a:br>
              <a:rPr lang="en-US" sz="2600" b="1" dirty="0"/>
            </a:br>
            <a:r>
              <a:rPr lang="en-US" sz="1900" b="1" dirty="0"/>
              <a:t>Wide-area networks – Point-to-Point Connections</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One of the most common types of WAN connections is the point-to-point connection.</a:t>
            </a:r>
          </a:p>
          <a:p>
            <a:r>
              <a:rPr lang="en-US" sz="1600" dirty="0">
                <a:latin typeface="+mj-lt"/>
              </a:rPr>
              <a:t>A point-to-point connection is also referred to as a serial of leased line connection because the lines are leased from a carrier and are dedicated for use by the company leasing the lines.</a:t>
            </a:r>
          </a:p>
          <a:p>
            <a:r>
              <a:rPr lang="en-US" sz="1600" dirty="0">
                <a:latin typeface="+mj-lt"/>
              </a:rPr>
              <a:t>Companies pay for a continuous connection between two remote sites, and the line is continuously active and available.</a:t>
            </a:r>
          </a:p>
          <a:p>
            <a:r>
              <a:rPr lang="en-US" sz="1600" dirty="0">
                <a:latin typeface="+mj-lt"/>
              </a:rPr>
              <a:t>Leased lines are priced based on the bandwidth required and the distance between the two connected points.</a:t>
            </a:r>
          </a:p>
        </p:txBody>
      </p:sp>
      <p:pic>
        <p:nvPicPr>
          <p:cNvPr id="13" name="Picture 12">
            <a:extLst>
              <a:ext uri="{FF2B5EF4-FFF2-40B4-BE49-F238E27FC236}">
                <a16:creationId xmlns="" xmlns:a16="http://schemas.microsoft.com/office/drawing/2014/main" id="{98A4E78E-76C2-7049-8841-666D6B56715E}"/>
              </a:ext>
            </a:extLst>
          </p:cNvPr>
          <p:cNvPicPr>
            <a:picLocks noChangeAspect="1"/>
          </p:cNvPicPr>
          <p:nvPr/>
        </p:nvPicPr>
        <p:blipFill>
          <a:blip r:embed="rId3"/>
          <a:stretch>
            <a:fillRect/>
          </a:stretch>
        </p:blipFill>
        <p:spPr>
          <a:xfrm>
            <a:off x="6061542" y="1280738"/>
            <a:ext cx="5853183" cy="4189333"/>
          </a:xfrm>
          <a:prstGeom prst="rect">
            <a:avLst/>
          </a:prstGeom>
        </p:spPr>
      </p:pic>
      <p:pic>
        <p:nvPicPr>
          <p:cNvPr id="14" name="Picture 13">
            <a:extLst>
              <a:ext uri="{FF2B5EF4-FFF2-40B4-BE49-F238E27FC236}">
                <a16:creationId xmlns="" xmlns:a16="http://schemas.microsoft.com/office/drawing/2014/main" id="{4F8FF2CE-62C3-4041-B08E-0A6A5C3863DE}"/>
              </a:ext>
            </a:extLst>
          </p:cNvPr>
          <p:cNvPicPr>
            <a:picLocks noChangeAspect="1"/>
          </p:cNvPicPr>
          <p:nvPr/>
        </p:nvPicPr>
        <p:blipFill>
          <a:blip r:embed="rId4"/>
          <a:stretch>
            <a:fillRect/>
          </a:stretch>
        </p:blipFill>
        <p:spPr>
          <a:xfrm>
            <a:off x="6061542" y="1262820"/>
            <a:ext cx="5853183" cy="3088705"/>
          </a:xfrm>
          <a:prstGeom prst="rect">
            <a:avLst/>
          </a:prstGeom>
        </p:spPr>
      </p:pic>
    </p:spTree>
    <p:extLst>
      <p:ext uri="{BB962C8B-B14F-4D97-AF65-F5344CB8AC3E}">
        <p14:creationId xmlns:p14="http://schemas.microsoft.com/office/powerpoint/2010/main" val="339752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r>
              <a:rPr lang="en-US" sz="2600" b="1" dirty="0"/>
              <a:t/>
            </a:r>
            <a:br>
              <a:rPr lang="en-US" sz="2600" b="1" dirty="0"/>
            </a:br>
            <a:r>
              <a:rPr lang="en-US" sz="1900" b="1" dirty="0"/>
              <a:t>Wide-area networks – Point-to-Point Connections</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Frame Relay is a packet-switching protocol that was known to be cost-effective. </a:t>
            </a:r>
          </a:p>
          <a:p>
            <a:r>
              <a:rPr lang="en-US" sz="1600" dirty="0">
                <a:latin typeface="+mj-lt"/>
              </a:rPr>
              <a:t>Shared bandwidth technology.</a:t>
            </a:r>
          </a:p>
          <a:p>
            <a:r>
              <a:rPr lang="en-US" sz="1600" dirty="0">
                <a:latin typeface="+mj-lt"/>
              </a:rPr>
              <a:t>All customers share the same provider circuits to interconnect their remote sites.</a:t>
            </a:r>
          </a:p>
          <a:p>
            <a:r>
              <a:rPr lang="en-US" sz="1600" dirty="0">
                <a:latin typeface="+mj-lt"/>
              </a:rPr>
              <a:t>Each router needs only a singe WAN interface, even when multiple virtual circuits are to be used.</a:t>
            </a:r>
          </a:p>
          <a:p>
            <a:r>
              <a:rPr lang="en-US" sz="1600" dirty="0">
                <a:latin typeface="+mj-lt"/>
              </a:rPr>
              <a:t>In Frame Relay, the end of each connection has a number to identify it called a data link connection identifier (DLCI). Any station can connect with any other simply by stating the address of that station and DLCI number of the line it must use. </a:t>
            </a:r>
          </a:p>
          <a:p>
            <a:pPr marL="0" indent="0">
              <a:buNone/>
            </a:pPr>
            <a:endParaRPr lang="en-US" sz="1600" dirty="0">
              <a:latin typeface="+mj-lt"/>
            </a:endParaRPr>
          </a:p>
        </p:txBody>
      </p:sp>
      <p:pic>
        <p:nvPicPr>
          <p:cNvPr id="14" name="Picture 13">
            <a:extLst>
              <a:ext uri="{FF2B5EF4-FFF2-40B4-BE49-F238E27FC236}">
                <a16:creationId xmlns="" xmlns:a16="http://schemas.microsoft.com/office/drawing/2014/main" id="{4F8FF2CE-62C3-4041-B08E-0A6A5C3863DE}"/>
              </a:ext>
            </a:extLst>
          </p:cNvPr>
          <p:cNvPicPr>
            <a:picLocks noChangeAspect="1"/>
          </p:cNvPicPr>
          <p:nvPr/>
        </p:nvPicPr>
        <p:blipFill>
          <a:blip r:embed="rId3"/>
          <a:stretch>
            <a:fillRect/>
          </a:stretch>
        </p:blipFill>
        <p:spPr>
          <a:xfrm>
            <a:off x="6061542" y="1262820"/>
            <a:ext cx="5853183" cy="3088705"/>
          </a:xfrm>
          <a:prstGeom prst="rect">
            <a:avLst/>
          </a:prstGeom>
        </p:spPr>
      </p:pic>
      <p:pic>
        <p:nvPicPr>
          <p:cNvPr id="15" name="Picture 14">
            <a:extLst>
              <a:ext uri="{FF2B5EF4-FFF2-40B4-BE49-F238E27FC236}">
                <a16:creationId xmlns="" xmlns:a16="http://schemas.microsoft.com/office/drawing/2014/main" id="{88F2262E-D2D7-2648-971D-ED5C6CFC70E7}"/>
              </a:ext>
            </a:extLst>
          </p:cNvPr>
          <p:cNvPicPr>
            <a:picLocks noChangeAspect="1"/>
          </p:cNvPicPr>
          <p:nvPr/>
        </p:nvPicPr>
        <p:blipFill>
          <a:blip r:embed="rId4"/>
          <a:stretch>
            <a:fillRect/>
          </a:stretch>
        </p:blipFill>
        <p:spPr>
          <a:xfrm>
            <a:off x="6061542" y="1280737"/>
            <a:ext cx="5853183" cy="4216701"/>
          </a:xfrm>
          <a:prstGeom prst="rect">
            <a:avLst/>
          </a:prstGeom>
        </p:spPr>
      </p:pic>
    </p:spTree>
    <p:extLst>
      <p:ext uri="{BB962C8B-B14F-4D97-AF65-F5344CB8AC3E}">
        <p14:creationId xmlns:p14="http://schemas.microsoft.com/office/powerpoint/2010/main" val="3192880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8"/>
            <a:ext cx="10308880" cy="1655762"/>
          </a:xfrm>
        </p:spPr>
        <p:txBody>
          <a:bodyPr>
            <a:normAutofit/>
          </a:bodyPr>
          <a:lstStyle/>
          <a:p>
            <a:pPr algn="l">
              <a:spcBef>
                <a:spcPts val="0"/>
              </a:spcBef>
            </a:pPr>
            <a:r>
              <a:rPr lang="en-US" sz="3600" dirty="0">
                <a:solidFill>
                  <a:srgbClr val="FFC000"/>
                </a:solidFill>
              </a:rPr>
              <a:t>Section 1.4 </a:t>
            </a:r>
          </a:p>
          <a:p>
            <a:pPr algn="l">
              <a:spcBef>
                <a:spcPts val="0"/>
              </a:spcBef>
            </a:pPr>
            <a:r>
              <a:rPr lang="en-US" sz="3500" dirty="0">
                <a:solidFill>
                  <a:srgbClr val="FFC000"/>
                </a:solidFill>
              </a:rPr>
              <a:t>Describe LAN Cabling</a:t>
            </a:r>
          </a:p>
          <a:p>
            <a:pPr algn="l">
              <a:spcBef>
                <a:spcPts val="0"/>
              </a:spcBef>
            </a:pPr>
            <a:r>
              <a:rPr lang="en-US" sz="3200" dirty="0">
                <a:solidFill>
                  <a:srgbClr val="FFC000"/>
                </a:solidFill>
              </a:rPr>
              <a:t>(This topic is covered in Intro to Networks v7 – 4.4 and 4.5</a:t>
            </a:r>
          </a:p>
          <a:p>
            <a:pPr algn="l">
              <a:spcBef>
                <a:spcPts val="0"/>
              </a:spcBef>
            </a:pPr>
            <a:endParaRPr lang="en-US" sz="3200" dirty="0">
              <a:solidFill>
                <a:srgbClr val="FFC000"/>
              </a:solidFill>
            </a:endParaRPr>
          </a:p>
        </p:txBody>
      </p:sp>
      <p:sp>
        <p:nvSpPr>
          <p:cNvPr id="11"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1: </a:t>
            </a:r>
            <a:br>
              <a:rPr lang="en-US" dirty="0">
                <a:solidFill>
                  <a:prstClr val="white"/>
                </a:solidFill>
              </a:rPr>
            </a:br>
            <a:r>
              <a:rPr lang="en-US" dirty="0">
                <a:solidFill>
                  <a:prstClr val="white"/>
                </a:solidFill>
              </a:rPr>
              <a:t>General </a:t>
            </a:r>
            <a:r>
              <a:rPr lang="en-US" dirty="0" smtClean="0">
                <a:solidFill>
                  <a:prstClr val="white"/>
                </a:solidFill>
              </a:rPr>
              <a:t>Networking</a:t>
            </a:r>
            <a:endParaRPr lang="en-US" dirty="0">
              <a:solidFill>
                <a:schemeClr val="bg1"/>
              </a:solidFill>
            </a:endParaRPr>
          </a:p>
        </p:txBody>
      </p:sp>
    </p:spTree>
    <p:extLst>
      <p:ext uri="{BB962C8B-B14F-4D97-AF65-F5344CB8AC3E}">
        <p14:creationId xmlns:p14="http://schemas.microsoft.com/office/powerpoint/2010/main" val="246226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8"/>
            <a:ext cx="10308880" cy="1655762"/>
          </a:xfrm>
        </p:spPr>
        <p:txBody>
          <a:bodyPr>
            <a:normAutofit/>
          </a:bodyPr>
          <a:lstStyle/>
          <a:p>
            <a:pPr algn="l">
              <a:spcBef>
                <a:spcPts val="0"/>
              </a:spcBef>
            </a:pPr>
            <a:r>
              <a:rPr lang="en-US" sz="3600" dirty="0">
                <a:solidFill>
                  <a:srgbClr val="FFC000"/>
                </a:solidFill>
              </a:rPr>
              <a:t>Section 1.5</a:t>
            </a:r>
          </a:p>
          <a:p>
            <a:pPr algn="l">
              <a:spcBef>
                <a:spcPts val="0"/>
              </a:spcBef>
            </a:pPr>
            <a:r>
              <a:rPr lang="en-US" sz="3500" dirty="0">
                <a:solidFill>
                  <a:srgbClr val="FFC000"/>
                </a:solidFill>
              </a:rPr>
              <a:t>Describe the function of the </a:t>
            </a:r>
            <a:r>
              <a:rPr lang="en-US" sz="3500" dirty="0" smtClean="0">
                <a:solidFill>
                  <a:srgbClr val="FFC000"/>
                </a:solidFill>
              </a:rPr>
              <a:t>CSU/DSU</a:t>
            </a:r>
            <a:endParaRPr lang="en-US" sz="3500" dirty="0">
              <a:solidFill>
                <a:srgbClr val="FFC000"/>
              </a:solidFill>
            </a:endParaRP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1: </a:t>
            </a:r>
            <a:br>
              <a:rPr lang="en-US" dirty="0">
                <a:solidFill>
                  <a:prstClr val="white"/>
                </a:solidFill>
              </a:rPr>
            </a:br>
            <a:r>
              <a:rPr lang="en-US" dirty="0">
                <a:solidFill>
                  <a:prstClr val="white"/>
                </a:solidFill>
              </a:rPr>
              <a:t>General </a:t>
            </a:r>
            <a:r>
              <a:rPr lang="en-US" dirty="0" smtClean="0">
                <a:solidFill>
                  <a:prstClr val="white"/>
                </a:solidFill>
              </a:rPr>
              <a:t>Networking</a:t>
            </a:r>
            <a:endParaRPr lang="en-US" dirty="0">
              <a:solidFill>
                <a:schemeClr val="bg1"/>
              </a:solidFill>
            </a:endParaRPr>
          </a:p>
        </p:txBody>
      </p:sp>
    </p:spTree>
    <p:extLst>
      <p:ext uri="{BB962C8B-B14F-4D97-AF65-F5344CB8AC3E}">
        <p14:creationId xmlns:p14="http://schemas.microsoft.com/office/powerpoint/2010/main" val="92078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Describe what a CSU/DSU does</a:t>
            </a:r>
            <a:br>
              <a:rPr lang="en-US" sz="2800" b="1" dirty="0"/>
            </a:br>
            <a:r>
              <a:rPr lang="en-US" sz="1900" b="1" dirty="0"/>
              <a:t>CSU/DSU</a:t>
            </a:r>
          </a:p>
        </p:txBody>
      </p:sp>
      <p:sp>
        <p:nvSpPr>
          <p:cNvPr id="22" name="Content Placeholder 7"/>
          <p:cNvSpPr txBox="1">
            <a:spLocks/>
          </p:cNvSpPr>
          <p:nvPr/>
        </p:nvSpPr>
        <p:spPr>
          <a:xfrm>
            <a:off x="310243" y="1262287"/>
            <a:ext cx="11604482"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Video:</a:t>
            </a:r>
          </a:p>
          <a:p>
            <a:pPr marL="0" indent="0">
              <a:buNone/>
            </a:pPr>
            <a:r>
              <a:rPr lang="en-US" sz="1600" dirty="0">
                <a:latin typeface="+mj-lt"/>
              </a:rPr>
              <a:t>      </a:t>
            </a:r>
            <a:r>
              <a:rPr lang="en-US" sz="1600" u="sng" dirty="0">
                <a:hlinkClick r:id="rId3"/>
              </a:rPr>
              <a:t>https://www.professormesser.com/network-plus/n10-007/wan-termination/</a:t>
            </a:r>
            <a:endParaRPr lang="en-US" sz="1600" dirty="0"/>
          </a:p>
        </p:txBody>
      </p:sp>
      <p:pic>
        <p:nvPicPr>
          <p:cNvPr id="2" name="Picture 1">
            <a:hlinkClick r:id="rId3"/>
          </p:cNvPr>
          <p:cNvPicPr>
            <a:picLocks noChangeAspect="1"/>
          </p:cNvPicPr>
          <p:nvPr/>
        </p:nvPicPr>
        <p:blipFill>
          <a:blip r:embed="rId4"/>
          <a:stretch>
            <a:fillRect/>
          </a:stretch>
        </p:blipFill>
        <p:spPr>
          <a:xfrm>
            <a:off x="1914956" y="1974072"/>
            <a:ext cx="8289471" cy="4006000"/>
          </a:xfrm>
          <a:prstGeom prst="rect">
            <a:avLst/>
          </a:prstGeom>
        </p:spPr>
      </p:pic>
    </p:spTree>
    <p:extLst>
      <p:ext uri="{BB962C8B-B14F-4D97-AF65-F5344CB8AC3E}">
        <p14:creationId xmlns:p14="http://schemas.microsoft.com/office/powerpoint/2010/main" val="942340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Describe what a CSU/DSU does</a:t>
            </a:r>
            <a:br>
              <a:rPr lang="en-US" sz="2800" b="1" dirty="0"/>
            </a:br>
            <a:r>
              <a:rPr lang="en-US" sz="1900" b="1" dirty="0"/>
              <a:t>CSU/DSU</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A CSU/DSU (channel service unit/data service unit) is a digital-interface device used to connect data terminal equipment (DTE), such as a router, to a digital circuit, such as a T1 line. A CSU/DSU is the equivalent of the modem for an entire LAN. </a:t>
            </a:r>
          </a:p>
          <a:p>
            <a:pPr marL="0" indent="0">
              <a:buNone/>
            </a:pPr>
            <a:r>
              <a:rPr lang="en-US" sz="1600" dirty="0">
                <a:latin typeface="+mj-lt"/>
              </a:rPr>
              <a:t>CSU/DSU can be used to connect a router to a digital circuit such as Leased Line or Frame Relay connection.</a:t>
            </a:r>
          </a:p>
          <a:p>
            <a:pPr marL="0" indent="0">
              <a:buNone/>
            </a:pPr>
            <a:endParaRPr lang="en-US" sz="1600" dirty="0">
              <a:latin typeface="+mj-lt"/>
            </a:endParaRPr>
          </a:p>
        </p:txBody>
      </p:sp>
      <p:pic>
        <p:nvPicPr>
          <p:cNvPr id="13" name="Picture 12">
            <a:extLst>
              <a:ext uri="{FF2B5EF4-FFF2-40B4-BE49-F238E27FC236}">
                <a16:creationId xmlns="" xmlns:a16="http://schemas.microsoft.com/office/drawing/2014/main" id="{4EA02F0F-837B-E64A-B0BF-E1732C9DB1EA}"/>
              </a:ext>
            </a:extLst>
          </p:cNvPr>
          <p:cNvPicPr/>
          <p:nvPr/>
        </p:nvPicPr>
        <p:blipFill rotWithShape="1">
          <a:blip r:embed="rId3">
            <a:extLst>
              <a:ext uri="{28A0092B-C50C-407E-A947-70E740481C1C}">
                <a14:useLocalDpi xmlns:a14="http://schemas.microsoft.com/office/drawing/2010/main" val="0"/>
              </a:ext>
            </a:extLst>
          </a:blip>
          <a:srcRect l="4602" t="5584" r="3663"/>
          <a:stretch/>
        </p:blipFill>
        <p:spPr>
          <a:xfrm>
            <a:off x="6082393" y="1262287"/>
            <a:ext cx="5840496" cy="2770870"/>
          </a:xfrm>
          <a:prstGeom prst="rect">
            <a:avLst/>
          </a:prstGeom>
        </p:spPr>
      </p:pic>
    </p:spTree>
    <p:extLst>
      <p:ext uri="{BB962C8B-B14F-4D97-AF65-F5344CB8AC3E}">
        <p14:creationId xmlns:p14="http://schemas.microsoft.com/office/powerpoint/2010/main" val="3461900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Describe what a CSU/DSU does</a:t>
            </a:r>
            <a:br>
              <a:rPr lang="en-US" sz="2800" b="1" dirty="0"/>
            </a:br>
            <a:r>
              <a:rPr lang="en-US" sz="1900" b="1" dirty="0"/>
              <a:t>CSU/DSU</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A CSU/DSU converts a digital data frame from the communications technology used on a local area network (LAN) into a frame appropriate to a wide-area network (WAN) and vice versa.</a:t>
            </a:r>
          </a:p>
          <a:p>
            <a:pPr marL="0" indent="0">
              <a:buNone/>
            </a:pPr>
            <a:r>
              <a:rPr lang="en-US" sz="1600" dirty="0">
                <a:latin typeface="+mj-lt"/>
              </a:rPr>
              <a:t>Digital lines, such as T1 and T3 carrier lines, require a channel service unit (CSU) and a data service unit (DSU). The two are often combined into a single piece of equipment, called the CSU/DSU. The CSU provides termination for the digital signal and ensures connection integrity through error correction and line monitoring. The DSU converts the T-carrier line frames into frames that the LAN can interpret and vice versa.</a:t>
            </a:r>
          </a:p>
          <a:p>
            <a:pPr marL="0" indent="0">
              <a:buNone/>
            </a:pPr>
            <a:r>
              <a:rPr lang="en-US" sz="1600" dirty="0">
                <a:latin typeface="+mj-lt"/>
              </a:rPr>
              <a:t>For example, if you have a Web business from your own home and have leased a digital line (perhaps a T-1 or fractional T-1 line) to a phone company or a gateway at an Internet service provider, you have a CSU/DSU at your end and the phone company or gateway host has a CSU/DSU at its end. </a:t>
            </a:r>
          </a:p>
          <a:p>
            <a:pPr marL="0" indent="0">
              <a:buNone/>
            </a:pPr>
            <a:endParaRPr lang="en-US" sz="16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986" y="1262287"/>
            <a:ext cx="5866464" cy="3285220"/>
          </a:xfrm>
          <a:prstGeom prst="rect">
            <a:avLst/>
          </a:prstGeom>
        </p:spPr>
      </p:pic>
    </p:spTree>
    <p:extLst>
      <p:ext uri="{BB962C8B-B14F-4D97-AF65-F5344CB8AC3E}">
        <p14:creationId xmlns:p14="http://schemas.microsoft.com/office/powerpoint/2010/main" val="257540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8"/>
            <a:ext cx="9937687" cy="2871190"/>
          </a:xfrm>
        </p:spPr>
        <p:txBody>
          <a:bodyPr>
            <a:normAutofit/>
          </a:bodyPr>
          <a:lstStyle/>
          <a:p>
            <a:pPr algn="l">
              <a:spcBef>
                <a:spcPts val="0"/>
              </a:spcBef>
            </a:pPr>
            <a:r>
              <a:rPr lang="en-US" sz="3600" dirty="0">
                <a:solidFill>
                  <a:srgbClr val="FFC000"/>
                </a:solidFill>
              </a:rPr>
              <a:t>Section 1.3 </a:t>
            </a:r>
          </a:p>
          <a:p>
            <a:pPr algn="l">
              <a:spcBef>
                <a:spcPts val="0"/>
              </a:spcBef>
            </a:pPr>
            <a:r>
              <a:rPr lang="en-US" sz="3600" dirty="0">
                <a:solidFill>
                  <a:srgbClr val="FFC000"/>
                </a:solidFill>
              </a:rPr>
              <a:t>Differentiate between these Layer 2 technologies: Ethernet, Fast Ethernet, Gigabit Ethernet, Serial, and </a:t>
            </a:r>
            <a:r>
              <a:rPr lang="en-US" sz="3600" dirty="0" smtClean="0">
                <a:solidFill>
                  <a:srgbClr val="FFC000"/>
                </a:solidFill>
              </a:rPr>
              <a:t>Optical</a:t>
            </a:r>
            <a:endParaRPr lang="en-US" sz="3600" dirty="0">
              <a:solidFill>
                <a:srgbClr val="FFC000"/>
              </a:solidFill>
            </a:endParaRPr>
          </a:p>
        </p:txBody>
      </p:sp>
      <p:sp>
        <p:nvSpPr>
          <p:cNvPr id="11"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1: </a:t>
            </a:r>
            <a:br>
              <a:rPr lang="en-US" dirty="0">
                <a:solidFill>
                  <a:prstClr val="white"/>
                </a:solidFill>
              </a:rPr>
            </a:br>
            <a:r>
              <a:rPr lang="en-US" dirty="0">
                <a:solidFill>
                  <a:prstClr val="white"/>
                </a:solidFill>
              </a:rPr>
              <a:t>General </a:t>
            </a:r>
            <a:r>
              <a:rPr lang="en-US" dirty="0" smtClean="0">
                <a:solidFill>
                  <a:prstClr val="white"/>
                </a:solidFill>
              </a:rPr>
              <a:t>Networking</a:t>
            </a:r>
            <a:endParaRPr lang="en-US" dirty="0">
              <a:solidFill>
                <a:schemeClr val="bg1"/>
              </a:solidFill>
            </a:endParaRPr>
          </a:p>
        </p:txBody>
      </p:sp>
    </p:spTree>
    <p:extLst>
      <p:ext uri="{BB962C8B-B14F-4D97-AF65-F5344CB8AC3E}">
        <p14:creationId xmlns:p14="http://schemas.microsoft.com/office/powerpoint/2010/main" val="280919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Describe what a CSU/DSU does</a:t>
            </a:r>
            <a:br>
              <a:rPr lang="en-US" sz="2800" b="1" dirty="0"/>
            </a:br>
            <a:r>
              <a:rPr lang="en-US" sz="1900" b="1" dirty="0"/>
              <a:t>CSU/DSU</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Channel Service Unit (CSU) </a:t>
            </a:r>
          </a:p>
          <a:p>
            <a:r>
              <a:rPr lang="en-US" sz="1600" dirty="0">
                <a:latin typeface="+mj-lt"/>
              </a:rPr>
              <a:t> Receives and transmits signals from and to the WAN line</a:t>
            </a:r>
          </a:p>
          <a:p>
            <a:r>
              <a:rPr lang="en-US" sz="1600" dirty="0">
                <a:latin typeface="+mj-lt"/>
              </a:rPr>
              <a:t> Provides a barrier for electrical interference from either side of the unit</a:t>
            </a:r>
          </a:p>
          <a:p>
            <a:r>
              <a:rPr lang="en-US" sz="1600" dirty="0">
                <a:latin typeface="+mj-lt"/>
              </a:rPr>
              <a:t> Can also echo  loopback signals from the phone company for testing purposes</a:t>
            </a:r>
          </a:p>
          <a:p>
            <a:pPr marL="0" indent="0">
              <a:buNone/>
            </a:pPr>
            <a:r>
              <a:rPr lang="en-US" sz="1600" dirty="0">
                <a:latin typeface="+mj-lt"/>
              </a:rPr>
              <a:t>Data Service Unit (DSU) </a:t>
            </a:r>
          </a:p>
          <a:p>
            <a:r>
              <a:rPr lang="en-US" sz="1600" dirty="0">
                <a:latin typeface="+mj-lt"/>
              </a:rPr>
              <a:t> Manages line control and converts input and output </a:t>
            </a:r>
          </a:p>
          <a:p>
            <a:r>
              <a:rPr lang="en-US" sz="1600" dirty="0">
                <a:latin typeface="+mj-lt"/>
              </a:rPr>
              <a:t> Manages timing errors and signal regeneration</a:t>
            </a:r>
          </a:p>
          <a:p>
            <a:r>
              <a:rPr lang="en-US" sz="1600" dirty="0">
                <a:latin typeface="+mj-lt"/>
              </a:rPr>
              <a:t> Provides a modem-like interface between the router as Data Terminal Equipment (DTE) and the CSU</a:t>
            </a:r>
          </a:p>
          <a:p>
            <a:endParaRPr lang="en-US" sz="1600" dirty="0">
              <a:latin typeface="+mj-lt"/>
            </a:endParaRPr>
          </a:p>
          <a:p>
            <a:pPr marL="0" lvl="0" indent="0">
              <a:lnSpc>
                <a:spcPct val="100000"/>
              </a:lnSpc>
              <a:spcBef>
                <a:spcPts val="0"/>
              </a:spcBef>
              <a:buNone/>
            </a:pPr>
            <a:r>
              <a:rPr lang="en-US" sz="1600" dirty="0">
                <a:solidFill>
                  <a:prstClr val="black"/>
                </a:solidFill>
                <a:latin typeface="+mj-lt"/>
              </a:rPr>
              <a:t>CSU/DSUs are made as separate products or are sometimes part of a T-1 WAN card. </a:t>
            </a:r>
            <a:endParaRPr lang="en-US" sz="1600" dirty="0">
              <a:latin typeface="+mj-lt"/>
            </a:endParaRPr>
          </a:p>
          <a:p>
            <a:pPr marL="0" indent="0">
              <a:buNone/>
            </a:pPr>
            <a:endParaRPr lang="en-US" sz="1600" dirty="0">
              <a:latin typeface="+mj-lt"/>
            </a:endParaRPr>
          </a:p>
        </p:txBody>
      </p:sp>
      <p:pic>
        <p:nvPicPr>
          <p:cNvPr id="13" name="Picture 12">
            <a:extLst>
              <a:ext uri="{FF2B5EF4-FFF2-40B4-BE49-F238E27FC236}">
                <a16:creationId xmlns="" xmlns:a16="http://schemas.microsoft.com/office/drawing/2014/main" id="{FCC2E407-A30A-F142-9D9F-11B9C2EDD7B4}"/>
              </a:ext>
            </a:extLst>
          </p:cNvPr>
          <p:cNvPicPr/>
          <p:nvPr/>
        </p:nvPicPr>
        <p:blipFill>
          <a:blip r:embed="rId3"/>
          <a:stretch>
            <a:fillRect/>
          </a:stretch>
        </p:blipFill>
        <p:spPr>
          <a:xfrm>
            <a:off x="6086775" y="1262287"/>
            <a:ext cx="5895675" cy="1848306"/>
          </a:xfrm>
          <a:prstGeom prst="rect">
            <a:avLst/>
          </a:prstGeom>
        </p:spPr>
      </p:pic>
      <p:pic>
        <p:nvPicPr>
          <p:cNvPr id="14" name="Picture 13">
            <a:extLst>
              <a:ext uri="{FF2B5EF4-FFF2-40B4-BE49-F238E27FC236}">
                <a16:creationId xmlns="" xmlns:a16="http://schemas.microsoft.com/office/drawing/2014/main" id="{A2E0EBC3-7365-E94F-A867-F718A3AC8336}"/>
              </a:ext>
            </a:extLst>
          </p:cNvPr>
          <p:cNvPicPr>
            <a:picLocks noChangeAspect="1"/>
          </p:cNvPicPr>
          <p:nvPr/>
        </p:nvPicPr>
        <p:blipFill>
          <a:blip r:embed="rId4"/>
          <a:stretch>
            <a:fillRect/>
          </a:stretch>
        </p:blipFill>
        <p:spPr>
          <a:xfrm>
            <a:off x="6719772" y="3512287"/>
            <a:ext cx="2077688" cy="1312534"/>
          </a:xfrm>
          <a:prstGeom prst="rect">
            <a:avLst/>
          </a:prstGeom>
        </p:spPr>
      </p:pic>
      <p:pic>
        <p:nvPicPr>
          <p:cNvPr id="15" name="Picture 14">
            <a:extLst>
              <a:ext uri="{FF2B5EF4-FFF2-40B4-BE49-F238E27FC236}">
                <a16:creationId xmlns="" xmlns:a16="http://schemas.microsoft.com/office/drawing/2014/main" id="{B146654F-F666-D841-8FA8-8A0A0EC69194}"/>
              </a:ext>
            </a:extLst>
          </p:cNvPr>
          <p:cNvPicPr/>
          <p:nvPr/>
        </p:nvPicPr>
        <p:blipFill>
          <a:blip r:embed="rId5">
            <a:extLst>
              <a:ext uri="{28A0092B-C50C-407E-A947-70E740481C1C}">
                <a14:useLocalDpi xmlns:a14="http://schemas.microsoft.com/office/drawing/2010/main" val="0"/>
              </a:ext>
            </a:extLst>
          </a:blip>
          <a:stretch>
            <a:fillRect/>
          </a:stretch>
        </p:blipFill>
        <p:spPr>
          <a:xfrm>
            <a:off x="8414461" y="4663943"/>
            <a:ext cx="1678948" cy="1660912"/>
          </a:xfrm>
          <a:prstGeom prst="rect">
            <a:avLst/>
          </a:prstGeom>
        </p:spPr>
      </p:pic>
      <p:pic>
        <p:nvPicPr>
          <p:cNvPr id="16" name="Picture 15">
            <a:extLst>
              <a:ext uri="{FF2B5EF4-FFF2-40B4-BE49-F238E27FC236}">
                <a16:creationId xmlns="" xmlns:a16="http://schemas.microsoft.com/office/drawing/2014/main" id="{4EB1E337-A00B-FE4A-A7A9-1385DFACAF99}"/>
              </a:ext>
            </a:extLst>
          </p:cNvPr>
          <p:cNvPicPr/>
          <p:nvPr/>
        </p:nvPicPr>
        <p:blipFill rotWithShape="1">
          <a:blip r:embed="rId6"/>
          <a:srcRect l="2910"/>
          <a:stretch/>
        </p:blipFill>
        <p:spPr bwMode="auto">
          <a:xfrm>
            <a:off x="9511360" y="3597883"/>
            <a:ext cx="1826218" cy="916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2455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7"/>
            <a:ext cx="10308880" cy="2753495"/>
          </a:xfrm>
        </p:spPr>
        <p:txBody>
          <a:bodyPr>
            <a:normAutofit/>
          </a:bodyPr>
          <a:lstStyle/>
          <a:p>
            <a:pPr algn="l">
              <a:spcBef>
                <a:spcPts val="0"/>
              </a:spcBef>
            </a:pPr>
            <a:r>
              <a:rPr lang="en-US" sz="3600" dirty="0">
                <a:solidFill>
                  <a:srgbClr val="FFC000"/>
                </a:solidFill>
              </a:rPr>
              <a:t>Section 1.6</a:t>
            </a:r>
          </a:p>
          <a:p>
            <a:pPr algn="l">
              <a:spcBef>
                <a:spcPts val="0"/>
              </a:spcBef>
            </a:pPr>
            <a:r>
              <a:rPr lang="en-US" sz="3500" dirty="0">
                <a:solidFill>
                  <a:srgbClr val="FFC000"/>
                </a:solidFill>
              </a:rPr>
              <a:t>Describe Telco termination </a:t>
            </a:r>
            <a:r>
              <a:rPr lang="en-US" sz="3500" dirty="0" smtClean="0">
                <a:solidFill>
                  <a:srgbClr val="FFC000"/>
                </a:solidFill>
              </a:rPr>
              <a:t>point</a:t>
            </a:r>
            <a:endParaRPr lang="en-US" sz="3600" dirty="0">
              <a:solidFill>
                <a:srgbClr val="FFC000"/>
              </a:solidFill>
            </a:endParaRP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1: </a:t>
            </a:r>
            <a:br>
              <a:rPr lang="en-US" dirty="0">
                <a:solidFill>
                  <a:prstClr val="white"/>
                </a:solidFill>
              </a:rPr>
            </a:br>
            <a:r>
              <a:rPr lang="en-US" dirty="0">
                <a:solidFill>
                  <a:prstClr val="white"/>
                </a:solidFill>
              </a:rPr>
              <a:t>General </a:t>
            </a:r>
            <a:r>
              <a:rPr lang="en-US" dirty="0" smtClean="0">
                <a:solidFill>
                  <a:prstClr val="white"/>
                </a:solidFill>
              </a:rPr>
              <a:t>Networking</a:t>
            </a:r>
            <a:endParaRPr lang="en-US" dirty="0">
              <a:solidFill>
                <a:schemeClr val="bg1"/>
              </a:solidFill>
            </a:endParaRPr>
          </a:p>
        </p:txBody>
      </p:sp>
    </p:spTree>
    <p:extLst>
      <p:ext uri="{BB962C8B-B14F-4D97-AF65-F5344CB8AC3E}">
        <p14:creationId xmlns:p14="http://schemas.microsoft.com/office/powerpoint/2010/main" val="2445935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Describe Telco Termination Point</a:t>
            </a:r>
            <a:br>
              <a:rPr lang="en-US" sz="2800" b="1" dirty="0"/>
            </a:br>
            <a:r>
              <a:rPr lang="en-US" sz="1900" b="1" dirty="0"/>
              <a:t>Demarcation Point</a:t>
            </a:r>
          </a:p>
        </p:txBody>
      </p:sp>
      <p:sp>
        <p:nvSpPr>
          <p:cNvPr id="22" name="Content Placeholder 7"/>
          <p:cNvSpPr txBox="1">
            <a:spLocks/>
          </p:cNvSpPr>
          <p:nvPr/>
        </p:nvSpPr>
        <p:spPr>
          <a:xfrm>
            <a:off x="310243" y="1262287"/>
            <a:ext cx="11604482"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Video:</a:t>
            </a:r>
          </a:p>
          <a:p>
            <a:pPr marL="0" indent="0">
              <a:buNone/>
            </a:pPr>
            <a:r>
              <a:rPr lang="en-US" sz="1600" dirty="0">
                <a:latin typeface="+mj-lt"/>
              </a:rPr>
              <a:t>      </a:t>
            </a:r>
            <a:r>
              <a:rPr lang="en-US" sz="1600" u="sng" dirty="0">
                <a:hlinkClick r:id="rId3"/>
              </a:rPr>
              <a:t>https://www.professormesser.com/network-plus/n10-007/wan-termination/</a:t>
            </a:r>
            <a:endParaRPr lang="en-US" sz="1600" dirty="0"/>
          </a:p>
        </p:txBody>
      </p:sp>
      <p:pic>
        <p:nvPicPr>
          <p:cNvPr id="2" name="Picture 1">
            <a:hlinkClick r:id="rId3"/>
          </p:cNvPr>
          <p:cNvPicPr>
            <a:picLocks noChangeAspect="1"/>
          </p:cNvPicPr>
          <p:nvPr/>
        </p:nvPicPr>
        <p:blipFill>
          <a:blip r:embed="rId4"/>
          <a:stretch>
            <a:fillRect/>
          </a:stretch>
        </p:blipFill>
        <p:spPr>
          <a:xfrm>
            <a:off x="1914956" y="1974072"/>
            <a:ext cx="8289471" cy="4006000"/>
          </a:xfrm>
          <a:prstGeom prst="rect">
            <a:avLst/>
          </a:prstGeom>
        </p:spPr>
      </p:pic>
    </p:spTree>
    <p:extLst>
      <p:ext uri="{BB962C8B-B14F-4D97-AF65-F5344CB8AC3E}">
        <p14:creationId xmlns:p14="http://schemas.microsoft.com/office/powerpoint/2010/main" val="2780133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A demarcation </a:t>
            </a:r>
            <a:r>
              <a:rPr lang="en-US" sz="1600" dirty="0" smtClean="0">
                <a:latin typeface="+mj-lt"/>
              </a:rPr>
              <a:t>point (</a:t>
            </a:r>
            <a:r>
              <a:rPr lang="en-US" sz="1600" dirty="0" err="1" smtClean="0">
                <a:latin typeface="+mj-lt"/>
              </a:rPr>
              <a:t>demarc</a:t>
            </a:r>
            <a:r>
              <a:rPr lang="en-US" sz="1600" dirty="0" smtClean="0">
                <a:latin typeface="+mj-lt"/>
              </a:rPr>
              <a:t>) </a:t>
            </a:r>
            <a:r>
              <a:rPr lang="en-US" sz="1600" dirty="0">
                <a:latin typeface="+mj-lt"/>
              </a:rPr>
              <a:t>is the physical point at which a telecommunications company's public network ends and the customer's private network begins. The demarcation point is often the point at which the cable physically enters the building, but this varies from one country to another.</a:t>
            </a:r>
          </a:p>
          <a:p>
            <a:r>
              <a:rPr lang="en-US" sz="1600" dirty="0">
                <a:latin typeface="+mj-lt"/>
              </a:rPr>
              <a:t>Defines where the telephone company’s responsibility for maintenance ends and the consumer's responsibility begins. </a:t>
            </a:r>
          </a:p>
          <a:p>
            <a:r>
              <a:rPr lang="en-US" sz="1600" dirty="0">
                <a:latin typeface="+mj-lt"/>
              </a:rPr>
              <a:t>Referred to as a network terminating interface or </a:t>
            </a:r>
            <a:r>
              <a:rPr lang="en-US" sz="1600" dirty="0" err="1">
                <a:latin typeface="+mj-lt"/>
              </a:rPr>
              <a:t>demarc</a:t>
            </a:r>
            <a:r>
              <a:rPr lang="en-US" sz="1600" dirty="0">
                <a:latin typeface="+mj-lt"/>
              </a:rPr>
              <a:t>.</a:t>
            </a:r>
          </a:p>
          <a:p>
            <a:pPr marL="0" indent="0">
              <a:buNone/>
            </a:pPr>
            <a:r>
              <a:rPr lang="en-US" sz="1600" dirty="0">
                <a:latin typeface="+mj-lt"/>
              </a:rPr>
              <a:t>The termination often occurs in the telecommunications closet and the customer is responsible for maintaining, repairing and replacing the equipment. </a:t>
            </a:r>
          </a:p>
        </p:txBody>
      </p:sp>
      <p:sp>
        <p:nvSpPr>
          <p:cNvPr id="1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Describe Telco Termination Point</a:t>
            </a:r>
            <a:br>
              <a:rPr lang="en-US" sz="2800" b="1" dirty="0"/>
            </a:br>
            <a:r>
              <a:rPr lang="en-US" sz="1900" b="1" dirty="0"/>
              <a:t>Demarcation Point</a:t>
            </a:r>
          </a:p>
        </p:txBody>
      </p:sp>
      <p:pic>
        <p:nvPicPr>
          <p:cNvPr id="3" name="Picture 2"/>
          <p:cNvPicPr>
            <a:picLocks noChangeAspect="1"/>
          </p:cNvPicPr>
          <p:nvPr/>
        </p:nvPicPr>
        <p:blipFill>
          <a:blip r:embed="rId3"/>
          <a:stretch>
            <a:fillRect/>
          </a:stretch>
        </p:blipFill>
        <p:spPr>
          <a:xfrm>
            <a:off x="6115050" y="1262287"/>
            <a:ext cx="5799675" cy="4349756"/>
          </a:xfrm>
          <a:prstGeom prst="rect">
            <a:avLst/>
          </a:prstGeom>
        </p:spPr>
      </p:pic>
    </p:spTree>
    <p:extLst>
      <p:ext uri="{BB962C8B-B14F-4D97-AF65-F5344CB8AC3E}">
        <p14:creationId xmlns:p14="http://schemas.microsoft.com/office/powerpoint/2010/main" val="2223302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In the United States, a telco provides the local loop into the customer premises and the customer provides the active equipment such as the channel service unit/data service unit (CSU/DSU) on which the local loop is terminated.</a:t>
            </a:r>
          </a:p>
        </p:txBody>
      </p:sp>
      <p:sp>
        <p:nvSpPr>
          <p:cNvPr id="1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Describe Telco Termination Point</a:t>
            </a:r>
            <a:br>
              <a:rPr lang="en-US" sz="2800" b="1" dirty="0"/>
            </a:br>
            <a:r>
              <a:rPr lang="en-US" sz="1900" b="1" dirty="0"/>
              <a:t>Demarcation Point</a:t>
            </a:r>
          </a:p>
        </p:txBody>
      </p:sp>
      <p:grpSp>
        <p:nvGrpSpPr>
          <p:cNvPr id="4" name="Group 3"/>
          <p:cNvGrpSpPr/>
          <p:nvPr/>
        </p:nvGrpSpPr>
        <p:grpSpPr>
          <a:xfrm>
            <a:off x="6115049" y="1262287"/>
            <a:ext cx="5799675" cy="2509613"/>
            <a:chOff x="6115049" y="1262287"/>
            <a:chExt cx="5799675" cy="2509613"/>
          </a:xfrm>
        </p:grpSpPr>
        <p:pic>
          <p:nvPicPr>
            <p:cNvPr id="14" name="Picture 13">
              <a:extLst>
                <a:ext uri="{FF2B5EF4-FFF2-40B4-BE49-F238E27FC236}">
                  <a16:creationId xmlns="" xmlns:a16="http://schemas.microsoft.com/office/drawing/2014/main" id="{7B44B809-E5F1-B94E-92A7-B5B7776BDD53}"/>
                </a:ext>
              </a:extLst>
            </p:cNvPr>
            <p:cNvPicPr/>
            <p:nvPr/>
          </p:nvPicPr>
          <p:blipFill rotWithShape="1">
            <a:blip r:embed="rId3"/>
            <a:srcRect l="4488" t="3463" r="5769" b="46024"/>
            <a:stretch/>
          </p:blipFill>
          <p:spPr bwMode="auto">
            <a:xfrm>
              <a:off x="6115049" y="1262287"/>
              <a:ext cx="5799675" cy="2509613"/>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6115049" y="1265466"/>
              <a:ext cx="146958" cy="473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5945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1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Describe Telco Termination Point</a:t>
            </a:r>
            <a:br>
              <a:rPr lang="en-US" sz="2800" b="1" dirty="0"/>
            </a:br>
            <a:r>
              <a:rPr lang="en-US" sz="1900" b="1" dirty="0"/>
              <a:t>Demarcation Point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082" y="1225966"/>
            <a:ext cx="7018002" cy="4987857"/>
          </a:xfrm>
          <a:prstGeom prst="rect">
            <a:avLst/>
          </a:prstGeom>
          <a:ln>
            <a:solidFill>
              <a:schemeClr val="tx1"/>
            </a:solidFill>
          </a:ln>
        </p:spPr>
      </p:pic>
    </p:spTree>
    <p:extLst>
      <p:ext uri="{BB962C8B-B14F-4D97-AF65-F5344CB8AC3E}">
        <p14:creationId xmlns:p14="http://schemas.microsoft.com/office/powerpoint/2010/main" val="2959979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8"/>
            <a:ext cx="10308880" cy="1655762"/>
          </a:xfrm>
        </p:spPr>
        <p:txBody>
          <a:bodyPr>
            <a:normAutofit/>
          </a:bodyPr>
          <a:lstStyle/>
          <a:p>
            <a:pPr algn="l">
              <a:spcBef>
                <a:spcPts val="0"/>
              </a:spcBef>
            </a:pPr>
            <a:r>
              <a:rPr lang="en-US" sz="3600" dirty="0">
                <a:solidFill>
                  <a:srgbClr val="FFC000"/>
                </a:solidFill>
              </a:rPr>
              <a:t>Section 1.7 </a:t>
            </a:r>
          </a:p>
          <a:p>
            <a:pPr algn="l">
              <a:spcBef>
                <a:spcPts val="0"/>
              </a:spcBef>
            </a:pPr>
            <a:r>
              <a:rPr lang="en-US" sz="3500" dirty="0">
                <a:solidFill>
                  <a:srgbClr val="FFC000"/>
                </a:solidFill>
              </a:rPr>
              <a:t>Describe an IPv4 and IPv6 address and subnet (</a:t>
            </a:r>
            <a:r>
              <a:rPr lang="en-US" sz="3200" dirty="0">
                <a:solidFill>
                  <a:srgbClr val="FFC000"/>
                </a:solidFill>
              </a:rPr>
              <a:t>This topic is covered in Intro to Networks v7 – 3.7.2, 11.1, 12.2)  </a:t>
            </a:r>
          </a:p>
        </p:txBody>
      </p:sp>
      <p:sp>
        <p:nvSpPr>
          <p:cNvPr id="11"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1: </a:t>
            </a:r>
            <a:br>
              <a:rPr lang="en-US" dirty="0">
                <a:solidFill>
                  <a:prstClr val="white"/>
                </a:solidFill>
              </a:rPr>
            </a:br>
            <a:r>
              <a:rPr lang="en-US" dirty="0">
                <a:solidFill>
                  <a:prstClr val="white"/>
                </a:solidFill>
              </a:rPr>
              <a:t>General </a:t>
            </a:r>
            <a:r>
              <a:rPr lang="en-US" dirty="0" smtClean="0">
                <a:solidFill>
                  <a:prstClr val="white"/>
                </a:solidFill>
              </a:rPr>
              <a:t>Networking</a:t>
            </a:r>
            <a:endParaRPr lang="en-US" dirty="0">
              <a:solidFill>
                <a:schemeClr val="bg1"/>
              </a:solidFill>
            </a:endParaRPr>
          </a:p>
        </p:txBody>
      </p:sp>
    </p:spTree>
    <p:extLst>
      <p:ext uri="{BB962C8B-B14F-4D97-AF65-F5344CB8AC3E}">
        <p14:creationId xmlns:p14="http://schemas.microsoft.com/office/powerpoint/2010/main" val="2166741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8"/>
            <a:ext cx="10308880" cy="1655762"/>
          </a:xfrm>
        </p:spPr>
        <p:txBody>
          <a:bodyPr>
            <a:normAutofit fontScale="92500" lnSpcReduction="10000"/>
          </a:bodyPr>
          <a:lstStyle/>
          <a:p>
            <a:pPr algn="l">
              <a:spcBef>
                <a:spcPts val="0"/>
              </a:spcBef>
            </a:pPr>
            <a:r>
              <a:rPr lang="en-US" sz="3600" dirty="0">
                <a:solidFill>
                  <a:srgbClr val="FFC000"/>
                </a:solidFill>
              </a:rPr>
              <a:t>Section 1.8 </a:t>
            </a:r>
          </a:p>
          <a:p>
            <a:pPr algn="l">
              <a:spcBef>
                <a:spcPts val="0"/>
              </a:spcBef>
            </a:pPr>
            <a:r>
              <a:rPr lang="en-US" sz="3500" dirty="0">
                <a:solidFill>
                  <a:srgbClr val="FFC000"/>
                </a:solidFill>
              </a:rPr>
              <a:t>Describe the function of FTP, TFTP and Ping</a:t>
            </a:r>
          </a:p>
          <a:p>
            <a:pPr algn="l">
              <a:spcBef>
                <a:spcPts val="0"/>
              </a:spcBef>
            </a:pPr>
            <a:r>
              <a:rPr lang="en-US" sz="3200" dirty="0">
                <a:solidFill>
                  <a:srgbClr val="FFC000"/>
                </a:solidFill>
              </a:rPr>
              <a:t>(This topic is covered in Intro to Networks v7 – Sections 3.3.4, 14.1.3, 14.2.4, 14.3.4, 15.1.3, 15.5.1, and Module 13</a:t>
            </a:r>
          </a:p>
        </p:txBody>
      </p:sp>
      <p:sp>
        <p:nvSpPr>
          <p:cNvPr id="11"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1: </a:t>
            </a:r>
            <a:br>
              <a:rPr lang="en-US" dirty="0">
                <a:solidFill>
                  <a:prstClr val="white"/>
                </a:solidFill>
              </a:rPr>
            </a:br>
            <a:r>
              <a:rPr lang="en-US" dirty="0">
                <a:solidFill>
                  <a:prstClr val="white"/>
                </a:solidFill>
              </a:rPr>
              <a:t>General </a:t>
            </a:r>
            <a:r>
              <a:rPr lang="en-US" dirty="0" smtClean="0">
                <a:solidFill>
                  <a:prstClr val="white"/>
                </a:solidFill>
              </a:rPr>
              <a:t>Networking</a:t>
            </a:r>
            <a:endParaRPr lang="en-US" dirty="0">
              <a:solidFill>
                <a:schemeClr val="bg1"/>
              </a:solidFill>
            </a:endParaRPr>
          </a:p>
        </p:txBody>
      </p:sp>
    </p:spTree>
    <p:extLst>
      <p:ext uri="{BB962C8B-B14F-4D97-AF65-F5344CB8AC3E}">
        <p14:creationId xmlns:p14="http://schemas.microsoft.com/office/powerpoint/2010/main" val="121528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209807"/>
            <a:ext cx="5035008" cy="5224104"/>
          </a:xfrm>
        </p:spPr>
        <p:txBody>
          <a:bodyPr>
            <a:normAutofit/>
          </a:bodyPr>
          <a:lstStyle/>
          <a:p>
            <a:pPr marL="0" indent="0">
              <a:buNone/>
            </a:pPr>
            <a:r>
              <a:rPr lang="en-US" sz="1600" dirty="0">
                <a:latin typeface="+mj-lt"/>
              </a:rPr>
              <a:t>Trivial File Transfer Protocol (</a:t>
            </a:r>
            <a:r>
              <a:rPr lang="en-US" sz="1600" b="1" dirty="0">
                <a:latin typeface="+mj-lt"/>
              </a:rPr>
              <a:t>TFTP</a:t>
            </a:r>
            <a:r>
              <a:rPr lang="en-US" sz="1600" dirty="0">
                <a:latin typeface="+mj-lt"/>
              </a:rPr>
              <a:t>) is a software utility used for transferring files. </a:t>
            </a:r>
          </a:p>
          <a:p>
            <a:pPr marL="0" indent="0">
              <a:buNone/>
            </a:pPr>
            <a:r>
              <a:rPr lang="en-US" sz="1600" dirty="0">
                <a:latin typeface="+mj-lt"/>
              </a:rPr>
              <a:t>TFTP was designed to be small and easy to implement, and therefore it lacks most of the advanced features offered by more robust file transfer protocols. It is generally only used on local area networks (LAN) and uses UDP well-known port number 69.</a:t>
            </a:r>
          </a:p>
          <a:p>
            <a:pPr marL="0" indent="0">
              <a:buNone/>
            </a:pPr>
            <a:r>
              <a:rPr lang="en-US" sz="1600" dirty="0">
                <a:latin typeface="+mj-lt"/>
              </a:rPr>
              <a:t> It is good practice to keep a backup copy of the Cisco IOS Software image in case the system image in the router becomes corrupted or accidentally erased. It is also good practice to keep a backup copy of the configuration file.</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p>
          <a:p>
            <a:r>
              <a:rPr lang="en-US" sz="1900" b="1" dirty="0">
                <a:solidFill>
                  <a:prstClr val="black"/>
                </a:solidFill>
              </a:rPr>
              <a:t>Describe what TFTP does</a:t>
            </a:r>
          </a:p>
        </p:txBody>
      </p:sp>
      <p:pic>
        <p:nvPicPr>
          <p:cNvPr id="14" name="Picture 13">
            <a:extLst>
              <a:ext uri="{FF2B5EF4-FFF2-40B4-BE49-F238E27FC236}">
                <a16:creationId xmlns="" xmlns:a16="http://schemas.microsoft.com/office/drawing/2014/main" id="{E1A9F017-2A80-4019-AC30-B453C6ED1B70}"/>
              </a:ext>
            </a:extLst>
          </p:cNvPr>
          <p:cNvPicPr/>
          <p:nvPr/>
        </p:nvPicPr>
        <p:blipFill>
          <a:blip r:embed="rId3" cstate="print"/>
          <a:srcRect/>
          <a:stretch>
            <a:fillRect/>
          </a:stretch>
        </p:blipFill>
        <p:spPr bwMode="auto">
          <a:xfrm>
            <a:off x="6228966" y="2048997"/>
            <a:ext cx="5285485" cy="1498139"/>
          </a:xfrm>
          <a:prstGeom prst="rect">
            <a:avLst/>
          </a:prstGeom>
          <a:noFill/>
        </p:spPr>
      </p:pic>
    </p:spTree>
    <p:extLst>
      <p:ext uri="{BB962C8B-B14F-4D97-AF65-F5344CB8AC3E}">
        <p14:creationId xmlns:p14="http://schemas.microsoft.com/office/powerpoint/2010/main" val="134294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209807"/>
            <a:ext cx="5035008" cy="5224104"/>
          </a:xfrm>
        </p:spPr>
        <p:txBody>
          <a:bodyPr>
            <a:normAutofit/>
          </a:bodyPr>
          <a:lstStyle/>
          <a:p>
            <a:pPr marL="0" indent="0">
              <a:buNone/>
            </a:pPr>
            <a:r>
              <a:rPr lang="en-US" sz="1600" dirty="0">
                <a:latin typeface="+mj-lt"/>
              </a:rPr>
              <a:t>Using a network TFTP server allows image and configuration uploads and downloads over the network. The network TFTP server can be another router, a workstation, or a host system.</a:t>
            </a:r>
          </a:p>
          <a:p>
            <a:pPr marL="0" indent="0">
              <a:buNone/>
            </a:pPr>
            <a:r>
              <a:rPr lang="en-US" sz="1600" dirty="0">
                <a:latin typeface="+mj-lt"/>
              </a:rPr>
              <a:t>Cisco frequently releases new versions of the IOS and the TFTP server can also be used to upload a new IOS to a router or switch.</a:t>
            </a:r>
          </a:p>
          <a:p>
            <a:pPr marL="0" indent="0">
              <a:buNone/>
            </a:pPr>
            <a:r>
              <a:rPr lang="en-US" sz="1600" dirty="0">
                <a:latin typeface="+mj-lt"/>
              </a:rPr>
              <a:t>Many free versions of tftp are available.  The lab uses </a:t>
            </a:r>
            <a:r>
              <a:rPr lang="en-US" sz="1600" dirty="0">
                <a:latin typeface="+mj-lt"/>
                <a:hlinkClick r:id="rId2"/>
              </a:rPr>
              <a:t>http://tftpd32.jounin.net/tftpd32_download.html</a:t>
            </a:r>
            <a:endParaRPr lang="en-US" sz="1600" dirty="0">
              <a:latin typeface="+mj-lt"/>
            </a:endParaRP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p>
          <a:p>
            <a:r>
              <a:rPr lang="en-US" sz="1900" b="1" dirty="0">
                <a:solidFill>
                  <a:prstClr val="black"/>
                </a:solidFill>
              </a:rPr>
              <a:t>Describe what TFTP does</a:t>
            </a:r>
          </a:p>
        </p:txBody>
      </p:sp>
      <p:pic>
        <p:nvPicPr>
          <p:cNvPr id="14" name="Picture 13">
            <a:extLst>
              <a:ext uri="{FF2B5EF4-FFF2-40B4-BE49-F238E27FC236}">
                <a16:creationId xmlns="" xmlns:a16="http://schemas.microsoft.com/office/drawing/2014/main" id="{E1A9F017-2A80-4019-AC30-B453C6ED1B70}"/>
              </a:ext>
            </a:extLst>
          </p:cNvPr>
          <p:cNvPicPr/>
          <p:nvPr/>
        </p:nvPicPr>
        <p:blipFill>
          <a:blip r:embed="rId4" cstate="print"/>
          <a:srcRect/>
          <a:stretch>
            <a:fillRect/>
          </a:stretch>
        </p:blipFill>
        <p:spPr bwMode="auto">
          <a:xfrm>
            <a:off x="6228966" y="2048997"/>
            <a:ext cx="5285485" cy="1498139"/>
          </a:xfrm>
          <a:prstGeom prst="rect">
            <a:avLst/>
          </a:prstGeom>
          <a:noFill/>
        </p:spPr>
      </p:pic>
    </p:spTree>
    <p:extLst>
      <p:ext uri="{BB962C8B-B14F-4D97-AF65-F5344CB8AC3E}">
        <p14:creationId xmlns:p14="http://schemas.microsoft.com/office/powerpoint/2010/main" val="231684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Types of LAN Technology</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One way to categorize networks is to divide them into </a:t>
            </a:r>
            <a:r>
              <a:rPr lang="en-US" sz="1600" b="1" dirty="0">
                <a:latin typeface="+mj-lt"/>
              </a:rPr>
              <a:t>local-area networks (LAN) </a:t>
            </a:r>
            <a:r>
              <a:rPr lang="en-US" sz="1600" dirty="0">
                <a:latin typeface="+mj-lt"/>
              </a:rPr>
              <a:t>and </a:t>
            </a:r>
            <a:r>
              <a:rPr lang="en-US" sz="1600" b="1" dirty="0">
                <a:latin typeface="+mj-lt"/>
              </a:rPr>
              <a:t>wide-area networks (WAN)</a:t>
            </a:r>
            <a:r>
              <a:rPr lang="en-US" sz="1600" dirty="0">
                <a:latin typeface="+mj-lt"/>
              </a:rPr>
              <a:t>. </a:t>
            </a:r>
          </a:p>
          <a:p>
            <a:pPr marL="0" indent="0">
              <a:buNone/>
            </a:pPr>
            <a:r>
              <a:rPr lang="en-US" sz="1600" dirty="0">
                <a:latin typeface="+mj-lt"/>
              </a:rPr>
              <a:t>LANs typically are connected workstations, printers, and other devices within a limited geographic area such as a building. </a:t>
            </a:r>
          </a:p>
          <a:p>
            <a:pPr marL="0" indent="0">
              <a:buNone/>
            </a:pPr>
            <a:r>
              <a:rPr lang="en-US" sz="1600" dirty="0">
                <a:latin typeface="+mj-lt"/>
              </a:rPr>
              <a:t>All the devices in the LAN are under the common administration of the owner of that LAN, such as a company or an educational institution. </a:t>
            </a:r>
          </a:p>
          <a:p>
            <a:pPr marL="0" indent="0">
              <a:buNone/>
            </a:pPr>
            <a:r>
              <a:rPr lang="en-US" sz="1600" dirty="0">
                <a:latin typeface="+mj-lt"/>
              </a:rPr>
              <a:t>Most LANs today are Ethernet LANs. </a:t>
            </a:r>
          </a:p>
        </p:txBody>
      </p:sp>
      <p:pic>
        <p:nvPicPr>
          <p:cNvPr id="6" name="Picture 5"/>
          <p:cNvPicPr>
            <a:picLocks noChangeAspect="1"/>
          </p:cNvPicPr>
          <p:nvPr/>
        </p:nvPicPr>
        <p:blipFill>
          <a:blip r:embed="rId3"/>
          <a:stretch>
            <a:fillRect/>
          </a:stretch>
        </p:blipFill>
        <p:spPr>
          <a:xfrm>
            <a:off x="5930895" y="1262287"/>
            <a:ext cx="6054276" cy="3048456"/>
          </a:xfrm>
          <a:prstGeom prst="rect">
            <a:avLst/>
          </a:prstGeom>
        </p:spPr>
      </p:pic>
    </p:spTree>
    <p:extLst>
      <p:ext uri="{BB962C8B-B14F-4D97-AF65-F5344CB8AC3E}">
        <p14:creationId xmlns:p14="http://schemas.microsoft.com/office/powerpoint/2010/main" val="2107942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209807"/>
            <a:ext cx="5035008" cy="5224104"/>
          </a:xfrm>
        </p:spPr>
        <p:txBody>
          <a:bodyPr>
            <a:normAutofit/>
          </a:bodyPr>
          <a:lstStyle/>
          <a:p>
            <a:pPr marL="0" indent="0">
              <a:buNone/>
            </a:pPr>
            <a:r>
              <a:rPr lang="en-US" sz="1600" dirty="0">
                <a:latin typeface="+mj-lt"/>
              </a:rPr>
              <a:t>Using a network TFTP server allows image and configuration uploads and downloads over the network. The network TFTP server can be another router, a workstation, or a host system.</a:t>
            </a:r>
          </a:p>
          <a:p>
            <a:pPr marL="0" indent="0">
              <a:buNone/>
            </a:pPr>
            <a:r>
              <a:rPr lang="en-US" sz="1600" dirty="0">
                <a:latin typeface="+mj-lt"/>
              </a:rPr>
              <a:t>In Figure 1, the network administrator wants to create a backup of the current image file on the router </a:t>
            </a:r>
            <a:br>
              <a:rPr lang="en-US" sz="1600" dirty="0">
                <a:latin typeface="+mj-lt"/>
              </a:rPr>
            </a:br>
            <a:r>
              <a:rPr lang="en-US" sz="1600" dirty="0">
                <a:latin typeface="+mj-lt"/>
              </a:rPr>
              <a:t>(c1900-universalk9-mz.SPA.152-4.M3.bin) to the TFTP server at 172.16.1.100.</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p>
          <a:p>
            <a:r>
              <a:rPr lang="en-US" sz="1900" b="1" dirty="0">
                <a:solidFill>
                  <a:prstClr val="black"/>
                </a:solidFill>
              </a:rPr>
              <a:t>Perform software upgrade or downgrade using TFTP</a:t>
            </a:r>
          </a:p>
        </p:txBody>
      </p:sp>
      <p:pic>
        <p:nvPicPr>
          <p:cNvPr id="4" name="Picture 3">
            <a:extLst>
              <a:ext uri="{FF2B5EF4-FFF2-40B4-BE49-F238E27FC236}">
                <a16:creationId xmlns="" xmlns:a16="http://schemas.microsoft.com/office/drawing/2014/main" id="{8EA86AE2-7320-4DCD-ABC3-0DDCDA2C18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3308" y="1229375"/>
            <a:ext cx="5276673" cy="2281268"/>
          </a:xfrm>
          <a:prstGeom prst="rect">
            <a:avLst/>
          </a:prstGeom>
        </p:spPr>
      </p:pic>
    </p:spTree>
    <p:extLst>
      <p:ext uri="{BB962C8B-B14F-4D97-AF65-F5344CB8AC3E}">
        <p14:creationId xmlns:p14="http://schemas.microsoft.com/office/powerpoint/2010/main" val="129227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209807"/>
            <a:ext cx="5035008" cy="5224104"/>
          </a:xfrm>
        </p:spPr>
        <p:txBody>
          <a:bodyPr>
            <a:normAutofit/>
          </a:bodyPr>
          <a:lstStyle/>
          <a:p>
            <a:pPr marL="0" indent="0">
              <a:buNone/>
            </a:pPr>
            <a:r>
              <a:rPr lang="en-US" sz="1600" dirty="0">
                <a:latin typeface="+mj-lt"/>
              </a:rPr>
              <a:t>To create a backup of the Cisco IOS image to a TFTP server, perform the following three steps:</a:t>
            </a:r>
          </a:p>
          <a:p>
            <a:pPr marL="0" indent="0">
              <a:buNone/>
            </a:pPr>
            <a:r>
              <a:rPr lang="en-US" sz="1600" b="1" dirty="0">
                <a:latin typeface="+mj-lt"/>
              </a:rPr>
              <a:t>Step 1. </a:t>
            </a:r>
            <a:r>
              <a:rPr lang="en-US" sz="1600" dirty="0">
                <a:latin typeface="+mj-lt"/>
              </a:rPr>
              <a:t>Ensure that there is access to the network TFTP server. Ping the TFTP server to test connectivity. </a:t>
            </a:r>
          </a:p>
          <a:p>
            <a:pPr marL="0" indent="0">
              <a:buNone/>
            </a:pPr>
            <a:r>
              <a:rPr lang="en-US" sz="1600" b="1" dirty="0">
                <a:latin typeface="+mj-lt"/>
              </a:rPr>
              <a:t>Step 2</a:t>
            </a:r>
            <a:r>
              <a:rPr lang="en-US" sz="1600" dirty="0">
                <a:latin typeface="+mj-lt"/>
              </a:rPr>
              <a:t>. Verify that the TFTP server has sufficient disk space to accommodate the Cisco IOS Software image. Use the</a:t>
            </a:r>
            <a:r>
              <a:rPr lang="en-US" sz="1600" b="1" dirty="0">
                <a:latin typeface="+mj-lt"/>
              </a:rPr>
              <a:t> </a:t>
            </a:r>
            <a:r>
              <a:rPr lang="en-US" sz="1600" b="1" dirty="0">
                <a:latin typeface="Courier New" panose="02070309020205020404" pitchFamily="49" charset="0"/>
                <a:cs typeface="Courier New" panose="02070309020205020404" pitchFamily="49" charset="0"/>
              </a:rPr>
              <a:t>show flash</a:t>
            </a:r>
            <a:r>
              <a:rPr lang="en-US" sz="1600" dirty="0">
                <a:latin typeface="Courier New" panose="02070309020205020404" pitchFamily="49" charset="0"/>
                <a:cs typeface="Courier New" panose="02070309020205020404" pitchFamily="49" charset="0"/>
              </a:rPr>
              <a:t>: </a:t>
            </a:r>
            <a:r>
              <a:rPr lang="en-US" sz="1600" dirty="0">
                <a:latin typeface="+mj-lt"/>
              </a:rPr>
              <a:t>command on the router to determine the size of the Cisco IOS image file. The file in the example is 68831808 bytes long.</a:t>
            </a:r>
          </a:p>
          <a:p>
            <a:pPr marL="0" indent="0">
              <a:buNone/>
            </a:pPr>
            <a:r>
              <a:rPr lang="en-US" sz="1600" b="1" dirty="0">
                <a:latin typeface="+mj-lt"/>
              </a:rPr>
              <a:t>Step 3</a:t>
            </a:r>
            <a:r>
              <a:rPr lang="en-US" sz="1600" dirty="0">
                <a:latin typeface="+mj-lt"/>
              </a:rPr>
              <a:t>. Copy the image to the TFTP server using the </a:t>
            </a:r>
            <a:r>
              <a:rPr lang="en-US" sz="1600" dirty="0" smtClean="0">
                <a:latin typeface="+mj-lt"/>
              </a:rPr>
              <a:t/>
            </a:r>
            <a:br>
              <a:rPr lang="en-US" sz="1600" dirty="0" smtClean="0">
                <a:latin typeface="+mj-lt"/>
              </a:rPr>
            </a:br>
            <a:r>
              <a:rPr lang="en-US" sz="1600" b="1" dirty="0" smtClean="0">
                <a:latin typeface="Courier New" panose="02070309020205020404" pitchFamily="49" charset="0"/>
                <a:cs typeface="Courier New" panose="02070309020205020404" pitchFamily="49" charset="0"/>
              </a:rPr>
              <a:t>copy </a:t>
            </a:r>
            <a:r>
              <a:rPr lang="en-US" sz="1600" b="1" dirty="0">
                <a:latin typeface="Courier New" panose="02070309020205020404" pitchFamily="49" charset="0"/>
                <a:cs typeface="Courier New" panose="02070309020205020404" pitchFamily="49" charset="0"/>
              </a:rPr>
              <a:t>source-url destination-</a:t>
            </a:r>
            <a:r>
              <a:rPr lang="en-US" sz="1600" b="1" dirty="0" err="1">
                <a:latin typeface="Courier New" panose="02070309020205020404" pitchFamily="49" charset="0"/>
                <a:cs typeface="Courier New" panose="02070309020205020404" pitchFamily="49" charset="0"/>
              </a:rPr>
              <a:t>url</a:t>
            </a:r>
            <a:r>
              <a:rPr lang="en-US" sz="1600" b="1" dirty="0">
                <a:latin typeface="+mj-lt"/>
              </a:rPr>
              <a:t> </a:t>
            </a:r>
            <a:r>
              <a:rPr lang="en-US" sz="1600" dirty="0">
                <a:latin typeface="+mj-lt"/>
              </a:rPr>
              <a:t>command.</a:t>
            </a:r>
          </a:p>
          <a:p>
            <a:pPr marL="0" indent="0">
              <a:buNone/>
            </a:pPr>
            <a:r>
              <a:rPr lang="en-US" sz="1600" dirty="0">
                <a:latin typeface="+mj-lt"/>
              </a:rPr>
              <a:t>After issuing the command using the specified source and destination URLs, the user is prompted for the source file name, IP address of the remote host, and destination file name. The transfer will then begin.</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p>
          <a:p>
            <a:r>
              <a:rPr lang="en-US" sz="1900" b="1" dirty="0">
                <a:solidFill>
                  <a:prstClr val="black"/>
                </a:solidFill>
              </a:rPr>
              <a:t>Perform software upgrade or downgrade using TFTP</a:t>
            </a:r>
          </a:p>
        </p:txBody>
      </p:sp>
      <p:grpSp>
        <p:nvGrpSpPr>
          <p:cNvPr id="13" name="Group 12"/>
          <p:cNvGrpSpPr/>
          <p:nvPr/>
        </p:nvGrpSpPr>
        <p:grpSpPr>
          <a:xfrm>
            <a:off x="5803010" y="1085302"/>
            <a:ext cx="6302188" cy="1581932"/>
            <a:chOff x="182136" y="1085302"/>
            <a:chExt cx="6302188" cy="1581932"/>
          </a:xfrm>
        </p:grpSpPr>
        <p:sp>
          <p:nvSpPr>
            <p:cNvPr id="4" name="TextBox 3"/>
            <p:cNvSpPr txBox="1"/>
            <p:nvPr/>
          </p:nvSpPr>
          <p:spPr>
            <a:xfrm>
              <a:off x="182136" y="1282239"/>
              <a:ext cx="6302188" cy="1384995"/>
            </a:xfrm>
            <a:prstGeom prst="rect">
              <a:avLst/>
            </a:prstGeom>
            <a:solidFill>
              <a:schemeClr val="tx1"/>
            </a:solidFill>
          </p:spPr>
          <p:txBody>
            <a:bodyPr wrap="square" rtlCol="0">
              <a:spAutoFit/>
            </a:bodyPr>
            <a:lstStyle/>
            <a:p>
              <a:r>
                <a:rPr lang="en-US" sz="1200" dirty="0">
                  <a:solidFill>
                    <a:schemeClr val="bg1"/>
                  </a:solidFill>
                  <a:latin typeface="Courier New" panose="02070309020205020404" pitchFamily="49" charset="0"/>
                  <a:cs typeface="Courier New" panose="02070309020205020404" pitchFamily="49" charset="0"/>
                </a:rPr>
                <a:t>R1# ping 172.16.1.100</a:t>
              </a:r>
            </a:p>
            <a:p>
              <a:r>
                <a:rPr lang="en-US" sz="1200" dirty="0">
                  <a:solidFill>
                    <a:schemeClr val="bg1"/>
                  </a:solidFill>
                  <a:latin typeface="Courier New" panose="02070309020205020404" pitchFamily="49" charset="0"/>
                  <a:cs typeface="Courier New" panose="02070309020205020404" pitchFamily="49" charset="0"/>
                </a:rPr>
                <a:t>Type escape sequence to abort.</a:t>
              </a:r>
            </a:p>
            <a:p>
              <a:r>
                <a:rPr lang="en-US" sz="1200" dirty="0">
                  <a:solidFill>
                    <a:schemeClr val="bg1"/>
                  </a:solidFill>
                  <a:latin typeface="Courier New" panose="02070309020205020404" pitchFamily="49" charset="0"/>
                  <a:cs typeface="Courier New" panose="02070309020205020404" pitchFamily="49" charset="0"/>
                </a:rPr>
                <a:t>Sending 5, 100-byte ICMP </a:t>
              </a:r>
              <a:r>
                <a:rPr lang="en-US" sz="1200" dirty="0" err="1">
                  <a:solidFill>
                    <a:schemeClr val="bg1"/>
                  </a:solidFill>
                  <a:latin typeface="Courier New" panose="02070309020205020404" pitchFamily="49" charset="0"/>
                  <a:cs typeface="Courier New" panose="02070309020205020404" pitchFamily="49" charset="0"/>
                </a:rPr>
                <a:t>Echos</a:t>
              </a:r>
              <a:r>
                <a:rPr lang="en-US" sz="1200" dirty="0">
                  <a:solidFill>
                    <a:schemeClr val="bg1"/>
                  </a:solidFill>
                  <a:latin typeface="Courier New" panose="02070309020205020404" pitchFamily="49" charset="0"/>
                  <a:cs typeface="Courier New" panose="02070309020205020404" pitchFamily="49" charset="0"/>
                </a:rPr>
                <a:t> to 172.16.1.100, timeout is 2</a:t>
              </a:r>
            </a:p>
            <a:p>
              <a:r>
                <a:rPr lang="en-US" sz="1200" dirty="0">
                  <a:solidFill>
                    <a:schemeClr val="bg1"/>
                  </a:solidFill>
                  <a:latin typeface="Courier New" panose="02070309020205020404" pitchFamily="49" charset="0"/>
                  <a:cs typeface="Courier New" panose="02070309020205020404" pitchFamily="49" charset="0"/>
                </a:rPr>
                <a:t>Seconds:</a:t>
              </a:r>
            </a:p>
            <a:p>
              <a:r>
                <a:rPr lang="en-US" sz="1200" dirty="0">
                  <a:solidFill>
                    <a:schemeClr val="bg1"/>
                  </a:solidFill>
                  <a:latin typeface="Courier New" panose="02070309020205020404" pitchFamily="49" charset="0"/>
                  <a:cs typeface="Courier New" panose="02070309020205020404" pitchFamily="49" charset="0"/>
                </a:rPr>
                <a:t>!!!!!</a:t>
              </a:r>
            </a:p>
            <a:p>
              <a:r>
                <a:rPr lang="en-US" sz="1200" dirty="0">
                  <a:solidFill>
                    <a:schemeClr val="bg1"/>
                  </a:solidFill>
                  <a:latin typeface="Courier New" panose="02070309020205020404" pitchFamily="49" charset="0"/>
                  <a:cs typeface="Courier New" panose="02070309020205020404" pitchFamily="49" charset="0"/>
                </a:rPr>
                <a:t>Success rate is 100 percent (5/5),</a:t>
              </a:r>
            </a:p>
            <a:p>
              <a:r>
                <a:rPr lang="en-US" sz="1200" dirty="0">
                  <a:solidFill>
                    <a:schemeClr val="bg1"/>
                  </a:solidFill>
                  <a:latin typeface="Courier New" panose="02070309020205020404" pitchFamily="49" charset="0"/>
                  <a:cs typeface="Courier New" panose="02070309020205020404" pitchFamily="49" charset="0"/>
                </a:rPr>
                <a:t>Round-trip min/</a:t>
              </a:r>
              <a:r>
                <a:rPr lang="en-US" sz="1200" dirty="0" err="1">
                  <a:solidFill>
                    <a:schemeClr val="bg1"/>
                  </a:solidFill>
                  <a:latin typeface="Courier New" panose="02070309020205020404" pitchFamily="49" charset="0"/>
                  <a:cs typeface="Courier New" panose="02070309020205020404" pitchFamily="49" charset="0"/>
                </a:rPr>
                <a:t>avg</a:t>
              </a:r>
              <a:r>
                <a:rPr lang="en-US" sz="1200" dirty="0">
                  <a:solidFill>
                    <a:schemeClr val="bg1"/>
                  </a:solidFill>
                  <a:latin typeface="Courier New" panose="02070309020205020404" pitchFamily="49" charset="0"/>
                  <a:cs typeface="Courier New" panose="02070309020205020404" pitchFamily="49" charset="0"/>
                </a:rPr>
                <a:t>/max = 56/56/56/ </a:t>
              </a:r>
              <a:r>
                <a:rPr lang="en-US" sz="1200" dirty="0" err="1">
                  <a:solidFill>
                    <a:schemeClr val="bg1"/>
                  </a:solidFill>
                  <a:latin typeface="Courier New" panose="02070309020205020404" pitchFamily="49" charset="0"/>
                  <a:cs typeface="Courier New" panose="02070309020205020404" pitchFamily="49" charset="0"/>
                </a:rPr>
                <a:t>ms</a:t>
              </a:r>
              <a:endParaRPr lang="en-US" sz="1200" dirty="0">
                <a:solidFill>
                  <a:schemeClr val="bg1"/>
                </a:solidFill>
                <a:latin typeface="Courier New" panose="02070309020205020404" pitchFamily="49" charset="0"/>
                <a:cs typeface="Courier New" panose="02070309020205020404" pitchFamily="49" charset="0"/>
              </a:endParaRPr>
            </a:p>
          </p:txBody>
        </p:sp>
        <p:sp>
          <p:nvSpPr>
            <p:cNvPr id="7" name="Rectangle 6"/>
            <p:cNvSpPr/>
            <p:nvPr/>
          </p:nvSpPr>
          <p:spPr>
            <a:xfrm>
              <a:off x="182136" y="1085302"/>
              <a:ext cx="6302188" cy="189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Verify connectivity to the server.</a:t>
              </a:r>
            </a:p>
          </p:txBody>
        </p:sp>
      </p:grpSp>
      <p:grpSp>
        <p:nvGrpSpPr>
          <p:cNvPr id="14" name="Group 13"/>
          <p:cNvGrpSpPr/>
          <p:nvPr/>
        </p:nvGrpSpPr>
        <p:grpSpPr>
          <a:xfrm>
            <a:off x="5803010" y="2895293"/>
            <a:ext cx="6302188" cy="1388342"/>
            <a:chOff x="182136" y="2859912"/>
            <a:chExt cx="6302188" cy="1388342"/>
          </a:xfrm>
        </p:grpSpPr>
        <p:sp>
          <p:nvSpPr>
            <p:cNvPr id="15" name="TextBox 14"/>
            <p:cNvSpPr txBox="1"/>
            <p:nvPr/>
          </p:nvSpPr>
          <p:spPr>
            <a:xfrm>
              <a:off x="182136" y="3047925"/>
              <a:ext cx="6302188" cy="1200329"/>
            </a:xfrm>
            <a:prstGeom prst="rect">
              <a:avLst/>
            </a:prstGeom>
            <a:solidFill>
              <a:schemeClr val="tx1"/>
            </a:solidFill>
          </p:spPr>
          <p:txBody>
            <a:bodyPr wrap="square" rtlCol="0">
              <a:spAutoFit/>
            </a:bodyPr>
            <a:lstStyle/>
            <a:p>
              <a:r>
                <a:rPr lang="en-US" sz="1200" dirty="0">
                  <a:solidFill>
                    <a:schemeClr val="bg1"/>
                  </a:solidFill>
                  <a:latin typeface="Courier New" panose="02070309020205020404" pitchFamily="49" charset="0"/>
                  <a:cs typeface="Courier New" panose="02070309020205020404" pitchFamily="49" charset="0"/>
                </a:rPr>
                <a:t>R1# show flash:</a:t>
              </a:r>
            </a:p>
            <a:p>
              <a:r>
                <a:rPr lang="en-US" sz="1200" dirty="0">
                  <a:solidFill>
                    <a:schemeClr val="bg1"/>
                  </a:solidFill>
                  <a:latin typeface="Courier New" panose="02070309020205020404" pitchFamily="49" charset="0"/>
                  <a:cs typeface="Courier New" panose="02070309020205020404" pitchFamily="49" charset="0"/>
                </a:rPr>
                <a:t>-# - --length-- -----date/time------path</a:t>
              </a:r>
            </a:p>
            <a:p>
              <a:pPr marL="228600" indent="-228600">
                <a:buAutoNum type="arabicPlain" startAt="8"/>
              </a:pPr>
              <a:r>
                <a:rPr lang="en-US" sz="1200" dirty="0">
                  <a:solidFill>
                    <a:schemeClr val="bg1"/>
                  </a:solidFill>
                  <a:latin typeface="Courier New" panose="02070309020205020404" pitchFamily="49" charset="0"/>
                  <a:cs typeface="Courier New" panose="02070309020205020404" pitchFamily="49" charset="0"/>
                </a:rPr>
                <a:t>68831808   Apr 2 2013 21:29:58 +00:00</a:t>
              </a:r>
            </a:p>
            <a:p>
              <a:r>
                <a:rPr lang="en-US" sz="1200" dirty="0">
                  <a:solidFill>
                    <a:schemeClr val="bg1"/>
                  </a:solidFill>
                  <a:latin typeface="Courier New" panose="02070309020205020404" pitchFamily="49" charset="0"/>
                  <a:cs typeface="Courier New" panose="02070309020205020404" pitchFamily="49" charset="0"/>
                </a:rPr>
                <a:t>	            c1900-universalk9-mz.SPA.152-4.M3.bin</a:t>
              </a:r>
            </a:p>
            <a:p>
              <a:r>
                <a:rPr lang="en-US" sz="1200" dirty="0">
                  <a:solidFill>
                    <a:schemeClr val="bg1"/>
                  </a:solidFill>
                  <a:latin typeface="Courier New" panose="02070309020205020404" pitchFamily="49" charset="0"/>
                  <a:cs typeface="Courier New" panose="02070309020205020404" pitchFamily="49" charset="0"/>
                </a:rPr>
                <a:t> &lt;output omitted&gt;</a:t>
              </a:r>
            </a:p>
            <a:p>
              <a:r>
                <a:rPr lang="en-US" sz="1200" dirty="0">
                  <a:solidFill>
                    <a:schemeClr val="bg1"/>
                  </a:solidFill>
                  <a:latin typeface="Courier New" panose="02070309020205020404" pitchFamily="49" charset="0"/>
                  <a:cs typeface="Courier New" panose="02070309020205020404" pitchFamily="49" charset="0"/>
                </a:rPr>
                <a:t>	</a:t>
              </a:r>
            </a:p>
          </p:txBody>
        </p:sp>
        <p:sp>
          <p:nvSpPr>
            <p:cNvPr id="18" name="Rectangle 17"/>
            <p:cNvSpPr/>
            <p:nvPr/>
          </p:nvSpPr>
          <p:spPr>
            <a:xfrm>
              <a:off x="182136" y="2859912"/>
              <a:ext cx="6302188" cy="189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Verify the image size.</a:t>
              </a:r>
            </a:p>
          </p:txBody>
        </p:sp>
      </p:grpSp>
      <p:grpSp>
        <p:nvGrpSpPr>
          <p:cNvPr id="17" name="Group 16"/>
          <p:cNvGrpSpPr/>
          <p:nvPr/>
        </p:nvGrpSpPr>
        <p:grpSpPr>
          <a:xfrm>
            <a:off x="5803010" y="4511694"/>
            <a:ext cx="6302188" cy="1751006"/>
            <a:chOff x="182136" y="4717889"/>
            <a:chExt cx="6302188" cy="1751006"/>
          </a:xfrm>
        </p:grpSpPr>
        <p:sp>
          <p:nvSpPr>
            <p:cNvPr id="16" name="TextBox 15"/>
            <p:cNvSpPr txBox="1"/>
            <p:nvPr/>
          </p:nvSpPr>
          <p:spPr>
            <a:xfrm>
              <a:off x="182136" y="4899235"/>
              <a:ext cx="6302188" cy="1569660"/>
            </a:xfrm>
            <a:prstGeom prst="rect">
              <a:avLst/>
            </a:prstGeom>
            <a:solidFill>
              <a:schemeClr val="tx1"/>
            </a:solidFill>
          </p:spPr>
          <p:txBody>
            <a:bodyPr wrap="square" rtlCol="0">
              <a:spAutoFit/>
            </a:bodyPr>
            <a:lstStyle/>
            <a:p>
              <a:r>
                <a:rPr lang="en-US" sz="1200" dirty="0">
                  <a:solidFill>
                    <a:schemeClr val="bg1"/>
                  </a:solidFill>
                  <a:latin typeface="Courier New" panose="02070309020205020404" pitchFamily="49" charset="0"/>
                  <a:cs typeface="Courier New" panose="02070309020205020404" pitchFamily="49" charset="0"/>
                </a:rPr>
                <a:t>R1# copy flash0:</a:t>
              </a:r>
            </a:p>
            <a:p>
              <a:r>
                <a:rPr lang="en-US" sz="1200" dirty="0">
                  <a:solidFill>
                    <a:schemeClr val="bg1"/>
                  </a:solidFill>
                  <a:latin typeface="Courier New" panose="02070309020205020404" pitchFamily="49" charset="0"/>
                  <a:cs typeface="Courier New" panose="02070309020205020404" pitchFamily="49" charset="0"/>
                </a:rPr>
                <a:t>Source filename []? c1900-universalk9-mz.SPA.152-4.M3.bin</a:t>
              </a:r>
            </a:p>
            <a:p>
              <a:r>
                <a:rPr lang="en-US" sz="1200" dirty="0">
                  <a:solidFill>
                    <a:schemeClr val="bg1"/>
                  </a:solidFill>
                  <a:latin typeface="Courier New" panose="02070309020205020404" pitchFamily="49" charset="0"/>
                  <a:cs typeface="Courier New" panose="02070309020205020404" pitchFamily="49" charset="0"/>
                </a:rPr>
                <a:t>Address or name of remote host []? 172.16.1.100</a:t>
              </a:r>
            </a:p>
            <a:p>
              <a:r>
                <a:rPr lang="en-US" sz="1200" dirty="0">
                  <a:solidFill>
                    <a:schemeClr val="bg1"/>
                  </a:solidFill>
                  <a:latin typeface="Courier New" panose="02070309020205020404" pitchFamily="49" charset="0"/>
                  <a:cs typeface="Courier New" panose="02070309020205020404" pitchFamily="49" charset="0"/>
                </a:rPr>
                <a:t>Destination filename [c1900-universalk9-mz.SPA.152-4.M3.bin]?</a:t>
              </a:r>
            </a:p>
            <a:p>
              <a:r>
                <a:rPr lang="en-US" sz="1200" dirty="0">
                  <a:solidFill>
                    <a:schemeClr val="bg1"/>
                  </a:solidFill>
                  <a:latin typeface="Courier New" panose="02070309020205020404" pitchFamily="49" charset="0"/>
                  <a:cs typeface="Courier New" panose="02070309020205020404" pitchFamily="49" charset="0"/>
                </a:rPr>
                <a:t>!!!!!!!!!!!!!!!!!!!!!!!!!!!!!!!!!!!!!!!!!!!!!!!!!!!!</a:t>
              </a:r>
            </a:p>
            <a:p>
              <a:r>
                <a:rPr lang="en-US" sz="1200" dirty="0">
                  <a:solidFill>
                    <a:schemeClr val="bg1"/>
                  </a:solidFill>
                  <a:latin typeface="Courier New" panose="02070309020205020404" pitchFamily="49" charset="0"/>
                  <a:cs typeface="Courier New" panose="02070309020205020404" pitchFamily="49" charset="0"/>
                </a:rPr>
                <a:t> &lt;output omitted&gt;</a:t>
              </a:r>
            </a:p>
            <a:p>
              <a:r>
                <a:rPr lang="en-US" sz="1200" dirty="0">
                  <a:solidFill>
                    <a:schemeClr val="bg1"/>
                  </a:solidFill>
                  <a:latin typeface="Courier New" panose="02070309020205020404" pitchFamily="49" charset="0"/>
                  <a:cs typeface="Courier New" panose="02070309020205020404" pitchFamily="49" charset="0"/>
                </a:rPr>
                <a:t>68831808 bytes copied in 363468 secs (269058 bytes/sec)</a:t>
              </a:r>
            </a:p>
            <a:p>
              <a:r>
                <a:rPr lang="en-US" sz="1200" dirty="0">
                  <a:solidFill>
                    <a:schemeClr val="bg1"/>
                  </a:solidFill>
                  <a:latin typeface="Courier New" panose="02070309020205020404" pitchFamily="49" charset="0"/>
                  <a:cs typeface="Courier New" panose="02070309020205020404" pitchFamily="49" charset="0"/>
                </a:rPr>
                <a:t>	</a:t>
              </a:r>
            </a:p>
          </p:txBody>
        </p:sp>
        <p:sp>
          <p:nvSpPr>
            <p:cNvPr id="19" name="Rectangle 18"/>
            <p:cNvSpPr/>
            <p:nvPr/>
          </p:nvSpPr>
          <p:spPr>
            <a:xfrm>
              <a:off x="182136" y="4717889"/>
              <a:ext cx="6302188" cy="189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Copy image to TFTP server.</a:t>
              </a:r>
            </a:p>
          </p:txBody>
        </p:sp>
      </p:grpSp>
    </p:spTree>
    <p:extLst>
      <p:ext uri="{BB962C8B-B14F-4D97-AF65-F5344CB8AC3E}">
        <p14:creationId xmlns:p14="http://schemas.microsoft.com/office/powerpoint/2010/main" val="150580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209807"/>
            <a:ext cx="5035008" cy="5224104"/>
          </a:xfrm>
        </p:spPr>
        <p:txBody>
          <a:bodyPr>
            <a:normAutofit/>
          </a:bodyPr>
          <a:lstStyle/>
          <a:p>
            <a:pPr marL="0" indent="0">
              <a:buNone/>
            </a:pPr>
            <a:r>
              <a:rPr lang="en-US" sz="1600" dirty="0">
                <a:latin typeface="+mj-lt"/>
              </a:rPr>
              <a:t>Cisco frequently releases new versions of the IOS to resolve bugs and provide new features.</a:t>
            </a:r>
          </a:p>
          <a:p>
            <a:pPr marL="0" indent="0">
              <a:buNone/>
            </a:pPr>
            <a:r>
              <a:rPr lang="en-US" sz="1600" dirty="0">
                <a:latin typeface="+mj-lt"/>
              </a:rPr>
              <a:t>Follow these steps to upgrade the software on a Cisco router:</a:t>
            </a:r>
          </a:p>
          <a:p>
            <a:pPr marL="0" indent="0">
              <a:buNone/>
            </a:pPr>
            <a:r>
              <a:rPr lang="en-US" sz="1600" b="1" dirty="0">
                <a:latin typeface="+mj-lt"/>
              </a:rPr>
              <a:t>Step 1</a:t>
            </a:r>
            <a:r>
              <a:rPr lang="en-US" sz="1600" dirty="0">
                <a:latin typeface="+mj-lt"/>
              </a:rPr>
              <a:t>. Select a Cisco IOS image file that meets the requirements in terms of platform, features, and software. Download the file from cisco.com and transfer it to the TFTP server.</a:t>
            </a:r>
          </a:p>
          <a:p>
            <a:pPr marL="0" indent="0">
              <a:buNone/>
            </a:pPr>
            <a:r>
              <a:rPr lang="en-US" sz="1600" b="1" dirty="0">
                <a:latin typeface="+mj-lt"/>
              </a:rPr>
              <a:t>Step 2. </a:t>
            </a:r>
            <a:r>
              <a:rPr lang="en-US" sz="1600" dirty="0">
                <a:latin typeface="+mj-lt"/>
              </a:rPr>
              <a:t>Verify connectivity to the TFTP server. Ping the TFTP server from the router. The output in Figure 2 shows the TFTP server is accessible from the router.</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p>
          <a:p>
            <a:r>
              <a:rPr lang="en-US" sz="1900" b="1" dirty="0">
                <a:solidFill>
                  <a:prstClr val="black"/>
                </a:solidFill>
              </a:rPr>
              <a:t>Perform software upgrade or downgrade using TFTP</a:t>
            </a:r>
          </a:p>
        </p:txBody>
      </p:sp>
      <p:pic>
        <p:nvPicPr>
          <p:cNvPr id="5" name="Picture 4"/>
          <p:cNvPicPr>
            <a:picLocks noChangeAspect="1"/>
          </p:cNvPicPr>
          <p:nvPr/>
        </p:nvPicPr>
        <p:blipFill>
          <a:blip r:embed="rId3"/>
          <a:stretch>
            <a:fillRect/>
          </a:stretch>
        </p:blipFill>
        <p:spPr>
          <a:xfrm>
            <a:off x="6817740" y="832684"/>
            <a:ext cx="3657600" cy="1295400"/>
          </a:xfrm>
          <a:prstGeom prst="rect">
            <a:avLst/>
          </a:prstGeom>
        </p:spPr>
      </p:pic>
      <p:pic>
        <p:nvPicPr>
          <p:cNvPr id="6" name="Picture 5"/>
          <p:cNvPicPr>
            <a:picLocks noChangeAspect="1"/>
          </p:cNvPicPr>
          <p:nvPr/>
        </p:nvPicPr>
        <p:blipFill rotWithShape="1">
          <a:blip r:embed="rId4"/>
          <a:srcRect b="77252"/>
          <a:stretch/>
        </p:blipFill>
        <p:spPr>
          <a:xfrm>
            <a:off x="6799023" y="2119920"/>
            <a:ext cx="5005534" cy="1366229"/>
          </a:xfrm>
          <a:prstGeom prst="rect">
            <a:avLst/>
          </a:prstGeom>
        </p:spPr>
      </p:pic>
    </p:spTree>
    <p:extLst>
      <p:ext uri="{BB962C8B-B14F-4D97-AF65-F5344CB8AC3E}">
        <p14:creationId xmlns:p14="http://schemas.microsoft.com/office/powerpoint/2010/main" val="385896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209807"/>
            <a:ext cx="5035008" cy="5224104"/>
          </a:xfrm>
        </p:spPr>
        <p:txBody>
          <a:bodyPr>
            <a:normAutofit/>
          </a:bodyPr>
          <a:lstStyle/>
          <a:p>
            <a:pPr marL="0" indent="0">
              <a:buNone/>
            </a:pPr>
            <a:r>
              <a:rPr lang="en-US" sz="1600" b="1" dirty="0">
                <a:latin typeface="+mj-lt"/>
              </a:rPr>
              <a:t>Step 3. </a:t>
            </a:r>
            <a:r>
              <a:rPr lang="en-US" sz="1600" dirty="0">
                <a:latin typeface="+mj-lt"/>
              </a:rPr>
              <a:t>Ensure that there is sufficient flash space on the router that is being upgraded. The amount of free flash can be verified using the </a:t>
            </a:r>
            <a:r>
              <a:rPr lang="en-US" sz="1600" b="1" dirty="0">
                <a:latin typeface="Courier New" panose="02070309020205020404" pitchFamily="49" charset="0"/>
                <a:cs typeface="Courier New" panose="02070309020205020404" pitchFamily="49" charset="0"/>
              </a:rPr>
              <a:t>show flash: </a:t>
            </a:r>
            <a:r>
              <a:rPr lang="en-US" sz="1600" dirty="0">
                <a:latin typeface="+mj-lt"/>
              </a:rPr>
              <a:t>command. Compare the free flash space with the new image file size. The </a:t>
            </a:r>
            <a:r>
              <a:rPr lang="en-US" sz="1600" b="1" dirty="0">
                <a:latin typeface="Courier New" panose="02070309020205020404" pitchFamily="49" charset="0"/>
                <a:cs typeface="Courier New" panose="02070309020205020404" pitchFamily="49" charset="0"/>
              </a:rPr>
              <a:t>show flash: </a:t>
            </a:r>
            <a:r>
              <a:rPr lang="en-US" sz="1600" dirty="0">
                <a:latin typeface="+mj-lt"/>
              </a:rPr>
              <a:t>command in Figure 3 is used to verify free flash size. Free flash space in the example is 182,394,880 bytes.</a:t>
            </a:r>
          </a:p>
          <a:p>
            <a:pPr marL="0" indent="0">
              <a:buNone/>
            </a:pPr>
            <a:r>
              <a:rPr lang="en-US" sz="1600" b="1" dirty="0">
                <a:latin typeface="+mj-lt"/>
              </a:rPr>
              <a:t>Step 4</a:t>
            </a:r>
            <a:r>
              <a:rPr lang="en-US" sz="1600" dirty="0">
                <a:latin typeface="+mj-lt"/>
              </a:rPr>
              <a:t>. Copy the IOS image file from the TFTP server to the router using the</a:t>
            </a:r>
            <a:r>
              <a:rPr lang="en-US" sz="1600" b="1" dirty="0">
                <a:latin typeface="+mj-lt"/>
              </a:rPr>
              <a:t> </a:t>
            </a:r>
            <a:r>
              <a:rPr lang="en-US" sz="1600" b="1" dirty="0">
                <a:latin typeface="Courier New" panose="02070309020205020404" pitchFamily="49" charset="0"/>
                <a:cs typeface="Courier New" panose="02070309020205020404" pitchFamily="49" charset="0"/>
              </a:rPr>
              <a:t>copy </a:t>
            </a:r>
            <a:r>
              <a:rPr lang="en-US" sz="1600" b="1" dirty="0" err="1">
                <a:latin typeface="Courier New" panose="02070309020205020404" pitchFamily="49" charset="0"/>
                <a:cs typeface="Courier New" panose="02070309020205020404" pitchFamily="49" charset="0"/>
              </a:rPr>
              <a:t>tftp</a:t>
            </a:r>
            <a:r>
              <a:rPr lang="en-US" sz="1600" b="1" dirty="0">
                <a:latin typeface="Courier New" panose="02070309020205020404" pitchFamily="49" charset="0"/>
                <a:cs typeface="Courier New" panose="02070309020205020404" pitchFamily="49" charset="0"/>
              </a:rPr>
              <a:t> </a:t>
            </a:r>
            <a:r>
              <a:rPr lang="en-US" sz="1600" dirty="0">
                <a:latin typeface="+mj-lt"/>
              </a:rPr>
              <a:t>command. After issuing this command with specified source and destination URLs, the user will be prompted for IP address of the remote host, source file name, and destination file name. The transfer of the file will then begin.</a:t>
            </a:r>
          </a:p>
          <a:p>
            <a:pPr marL="0" indent="0">
              <a:buNone/>
            </a:pPr>
            <a:r>
              <a:rPr lang="en-US" sz="1600" b="1" dirty="0">
                <a:latin typeface="+mj-lt"/>
              </a:rPr>
              <a:t>Step 5. </a:t>
            </a:r>
            <a:r>
              <a:rPr lang="en-US" sz="1600" dirty="0">
                <a:latin typeface="+mj-lt"/>
              </a:rPr>
              <a:t>Use the </a:t>
            </a:r>
            <a:r>
              <a:rPr lang="en-US" sz="1600" b="1" dirty="0">
                <a:latin typeface="Courier New" panose="02070309020205020404" pitchFamily="49" charset="0"/>
                <a:cs typeface="Courier New" panose="02070309020205020404" pitchFamily="49" charset="0"/>
              </a:rPr>
              <a:t>show flash </a:t>
            </a:r>
            <a:r>
              <a:rPr lang="en-US" sz="1600" dirty="0">
                <a:latin typeface="+mj-lt"/>
              </a:rPr>
              <a:t>command to verify that the file was successfully copied.</a:t>
            </a:r>
          </a:p>
          <a:p>
            <a:pPr marL="0" indent="0">
              <a:spcBef>
                <a:spcPts val="0"/>
              </a:spcBef>
              <a:buNone/>
            </a:pPr>
            <a:endParaRPr lang="en-US" sz="1600" b="1" dirty="0">
              <a:latin typeface="+mj-lt"/>
            </a:endParaRP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p>
          <a:p>
            <a:r>
              <a:rPr lang="en-US" sz="1900" b="1" dirty="0">
                <a:solidFill>
                  <a:prstClr val="black"/>
                </a:solidFill>
              </a:rPr>
              <a:t>Perform software upgrade or downgrade using TFTP</a:t>
            </a:r>
          </a:p>
        </p:txBody>
      </p:sp>
      <p:pic>
        <p:nvPicPr>
          <p:cNvPr id="5" name="Picture 4"/>
          <p:cNvPicPr>
            <a:picLocks noChangeAspect="1"/>
          </p:cNvPicPr>
          <p:nvPr/>
        </p:nvPicPr>
        <p:blipFill>
          <a:blip r:embed="rId3"/>
          <a:stretch>
            <a:fillRect/>
          </a:stretch>
        </p:blipFill>
        <p:spPr>
          <a:xfrm>
            <a:off x="6817740" y="832684"/>
            <a:ext cx="3657600" cy="1295400"/>
          </a:xfrm>
          <a:prstGeom prst="rect">
            <a:avLst/>
          </a:prstGeom>
        </p:spPr>
      </p:pic>
      <p:pic>
        <p:nvPicPr>
          <p:cNvPr id="6" name="Picture 5"/>
          <p:cNvPicPr>
            <a:picLocks noChangeAspect="1"/>
          </p:cNvPicPr>
          <p:nvPr/>
        </p:nvPicPr>
        <p:blipFill rotWithShape="1">
          <a:blip r:embed="rId4"/>
          <a:srcRect t="22748"/>
          <a:stretch/>
        </p:blipFill>
        <p:spPr>
          <a:xfrm>
            <a:off x="6799023" y="2147212"/>
            <a:ext cx="4573827" cy="4239511"/>
          </a:xfrm>
          <a:prstGeom prst="rect">
            <a:avLst/>
          </a:prstGeom>
        </p:spPr>
      </p:pic>
    </p:spTree>
    <p:extLst>
      <p:ext uri="{BB962C8B-B14F-4D97-AF65-F5344CB8AC3E}">
        <p14:creationId xmlns:p14="http://schemas.microsoft.com/office/powerpoint/2010/main" val="50791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752475" y="2230437"/>
            <a:ext cx="11080404" cy="3694113"/>
          </a:xfrm>
        </p:spPr>
        <p:txBody>
          <a:bodyPr>
            <a:normAutofit fontScale="92500" lnSpcReduction="10000"/>
          </a:bodyPr>
          <a:lstStyle/>
          <a:p>
            <a:pPr marL="571500" indent="-571500" algn="l">
              <a:spcBef>
                <a:spcPts val="0"/>
              </a:spcBef>
              <a:buFont typeface="Arial" panose="020B0604020202020204" pitchFamily="34" charset="0"/>
              <a:buChar char="•"/>
            </a:pPr>
            <a:r>
              <a:rPr lang="en-US" sz="3600" dirty="0">
                <a:solidFill>
                  <a:srgbClr val="FFC000"/>
                </a:solidFill>
              </a:rPr>
              <a:t>3.5.1 - Lab - Managing Router Configuration Files with Terminal Emulation Software</a:t>
            </a:r>
          </a:p>
          <a:p>
            <a:pPr marL="571500" indent="-571500" algn="l">
              <a:spcBef>
                <a:spcPts val="0"/>
              </a:spcBef>
              <a:buFont typeface="Arial" panose="020B0604020202020204" pitchFamily="34" charset="0"/>
              <a:buChar char="•"/>
            </a:pPr>
            <a:endParaRPr lang="en-US" sz="3600" dirty="0">
              <a:solidFill>
                <a:srgbClr val="FFC000"/>
              </a:solidFill>
            </a:endParaRPr>
          </a:p>
          <a:p>
            <a:pPr algn="l">
              <a:spcBef>
                <a:spcPts val="0"/>
              </a:spcBef>
            </a:pPr>
            <a:r>
              <a:rPr lang="en-US" sz="3600" b="1" dirty="0">
                <a:solidFill>
                  <a:srgbClr val="FFC000"/>
                </a:solidFill>
              </a:rPr>
              <a:t>Review</a:t>
            </a:r>
          </a:p>
          <a:p>
            <a:pPr marL="571500" indent="-571500" algn="l">
              <a:spcBef>
                <a:spcPts val="0"/>
              </a:spcBef>
              <a:buFont typeface="Arial" panose="020B0604020202020204" pitchFamily="34" charset="0"/>
              <a:buChar char="•"/>
            </a:pPr>
            <a:r>
              <a:rPr lang="en-US" sz="3600" dirty="0">
                <a:solidFill>
                  <a:srgbClr val="FFC000"/>
                </a:solidFill>
              </a:rPr>
              <a:t>2.8.1 - Lab - Managing Device Configuration Files Using TFTP, Flash, and USB</a:t>
            </a:r>
          </a:p>
          <a:p>
            <a:pPr marL="571500" indent="-571500" algn="l">
              <a:spcBef>
                <a:spcPts val="0"/>
              </a:spcBef>
              <a:buFont typeface="Arial" panose="020B0604020202020204" pitchFamily="34" charset="0"/>
              <a:buChar char="•"/>
            </a:pPr>
            <a:r>
              <a:rPr lang="en-US" sz="3500" dirty="0">
                <a:solidFill>
                  <a:srgbClr val="FFC000"/>
                </a:solidFill>
              </a:rPr>
              <a:t>2.8.2 - Packet Tracer - Using a TFTP Server to Upgrade a Cisco IOS Image</a:t>
            </a:r>
            <a:br>
              <a:rPr lang="en-US" sz="3500" dirty="0">
                <a:solidFill>
                  <a:srgbClr val="FFC000"/>
                </a:solidFill>
              </a:rPr>
            </a:br>
            <a:endParaRPr lang="en-US" sz="3600" dirty="0">
              <a:solidFill>
                <a:srgbClr val="FFC000"/>
              </a:solidFill>
            </a:endParaRPr>
          </a:p>
        </p:txBody>
      </p:sp>
      <p:sp>
        <p:nvSpPr>
          <p:cNvPr id="9" name="Title 6"/>
          <p:cNvSpPr>
            <a:spLocks noGrp="1"/>
          </p:cNvSpPr>
          <p:nvPr>
            <p:ph type="ctrTitle"/>
          </p:nvPr>
        </p:nvSpPr>
        <p:spPr>
          <a:xfrm>
            <a:off x="752475" y="1122363"/>
            <a:ext cx="10585450" cy="1154112"/>
          </a:xfrm>
        </p:spPr>
        <p:txBody>
          <a:bodyPr>
            <a:normAutofit/>
          </a:bodyPr>
          <a:lstStyle/>
          <a:p>
            <a:r>
              <a:rPr lang="en-US" dirty="0">
                <a:solidFill>
                  <a:prstClr val="white"/>
                </a:solidFill>
              </a:rPr>
              <a:t>Activity to Complete</a:t>
            </a:r>
            <a:endParaRPr lang="en-US" dirty="0">
              <a:solidFill>
                <a:schemeClr val="bg1"/>
              </a:solidFill>
            </a:endParaRPr>
          </a:p>
        </p:txBody>
      </p:sp>
    </p:spTree>
    <p:extLst>
      <p:ext uri="{BB962C8B-B14F-4D97-AF65-F5344CB8AC3E}">
        <p14:creationId xmlns:p14="http://schemas.microsoft.com/office/powerpoint/2010/main" val="69846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51919" y="1225791"/>
            <a:ext cx="5179305" cy="5224104"/>
          </a:xfrm>
        </p:spPr>
        <p:txBody>
          <a:bodyPr>
            <a:normAutofit/>
          </a:bodyPr>
          <a:lstStyle/>
          <a:p>
            <a:pPr marL="0" indent="0">
              <a:buNone/>
            </a:pPr>
            <a:r>
              <a:rPr lang="en-US" sz="1600" b="1" dirty="0">
                <a:latin typeface="+mj-lt"/>
              </a:rPr>
              <a:t>Step 1</a:t>
            </a:r>
            <a:r>
              <a:rPr lang="en-US" sz="1600" dirty="0">
                <a:latin typeface="+mj-lt"/>
              </a:rPr>
              <a:t>. Select a Cisco IOS image file that meets the requirements in terms of platform, features, and software. Download the file from cisco.com and transfer it to a FAT32 formatted USB  flash drive.</a:t>
            </a:r>
          </a:p>
          <a:p>
            <a:pPr marL="0" indent="0">
              <a:buNone/>
            </a:pPr>
            <a:r>
              <a:rPr lang="en-US" sz="1600" b="1" dirty="0">
                <a:latin typeface="+mj-lt"/>
              </a:rPr>
              <a:t>Step 2. </a:t>
            </a:r>
            <a:r>
              <a:rPr lang="en-US" sz="1600" dirty="0">
                <a:latin typeface="+mj-lt"/>
              </a:rPr>
              <a:t>Boot router and Install USB flash drive.</a:t>
            </a:r>
          </a:p>
          <a:p>
            <a:pPr marL="0" indent="0">
              <a:buNone/>
            </a:pPr>
            <a:r>
              <a:rPr lang="en-US" sz="1600" b="1" dirty="0">
                <a:latin typeface="+mj-lt"/>
              </a:rPr>
              <a:t>Step 3. </a:t>
            </a:r>
            <a:r>
              <a:rPr lang="en-US" sz="1600" dirty="0">
                <a:latin typeface="+mj-lt"/>
              </a:rPr>
              <a:t>Establish session in PuTTY or </a:t>
            </a:r>
            <a:r>
              <a:rPr lang="en-US" sz="1600" dirty="0" err="1">
                <a:latin typeface="+mj-lt"/>
              </a:rPr>
              <a:t>TeraTerm</a:t>
            </a:r>
            <a:r>
              <a:rPr lang="en-US" sz="1600" dirty="0">
                <a:latin typeface="+mj-lt"/>
              </a:rPr>
              <a:t> via console connection</a:t>
            </a:r>
          </a:p>
          <a:p>
            <a:pPr marL="0" indent="0">
              <a:buNone/>
            </a:pPr>
            <a:r>
              <a:rPr lang="en-US" sz="1600" b="1" dirty="0">
                <a:latin typeface="+mj-lt"/>
              </a:rPr>
              <a:t>Step 4</a:t>
            </a:r>
            <a:r>
              <a:rPr lang="en-US" sz="1600" dirty="0">
                <a:latin typeface="+mj-lt"/>
              </a:rPr>
              <a:t>. Enter </a:t>
            </a:r>
            <a:r>
              <a:rPr lang="en-US" sz="1600" b="1" dirty="0">
                <a:latin typeface="Courier New" panose="02070309020205020404" pitchFamily="49" charset="0"/>
                <a:cs typeface="Courier New" panose="02070309020205020404" pitchFamily="49" charset="0"/>
              </a:rPr>
              <a:t>enable</a:t>
            </a:r>
            <a:r>
              <a:rPr lang="en-US" sz="1600" dirty="0">
                <a:latin typeface="+mj-lt"/>
              </a:rPr>
              <a:t> command to enter privileged mode.</a:t>
            </a:r>
          </a:p>
          <a:p>
            <a:pPr marL="0" indent="0">
              <a:buNone/>
            </a:pPr>
            <a:r>
              <a:rPr lang="en-US" sz="1600" b="1" dirty="0">
                <a:latin typeface="+mj-lt"/>
              </a:rPr>
              <a:t>Step 5. </a:t>
            </a:r>
            <a:r>
              <a:rPr lang="en-US" sz="1600" dirty="0">
                <a:latin typeface="+mj-lt"/>
              </a:rPr>
              <a:t>Enter: </a:t>
            </a:r>
            <a:br>
              <a:rPr lang="en-US" sz="1600" dirty="0">
                <a:latin typeface="+mj-lt"/>
              </a:rPr>
            </a:br>
            <a:r>
              <a:rPr lang="en-US" sz="1600" b="1" dirty="0">
                <a:latin typeface="Courier New" panose="02070309020205020404" pitchFamily="49" charset="0"/>
                <a:cs typeface="Courier New" panose="02070309020205020404" pitchFamily="49" charset="0"/>
              </a:rPr>
              <a:t>copy usb0:isr4200-universalk9_ias.16.09.03.SPA.bin bootflash: </a:t>
            </a:r>
            <a:r>
              <a:rPr lang="en-US" sz="1600" dirty="0">
                <a:latin typeface="+mj-lt"/>
              </a:rPr>
              <a:t>command</a:t>
            </a:r>
            <a:r>
              <a:rPr lang="en-US" sz="1600" b="1" dirty="0">
                <a:latin typeface="+mj-lt"/>
              </a:rPr>
              <a:t>. </a:t>
            </a:r>
            <a:r>
              <a:rPr lang="en-US" sz="1600" dirty="0">
                <a:latin typeface="+mj-lt"/>
              </a:rPr>
              <a:t>This copies the IOS from the usb flash drive to the router. </a:t>
            </a:r>
          </a:p>
          <a:p>
            <a:pPr marL="0" indent="0">
              <a:buNone/>
            </a:pPr>
            <a:r>
              <a:rPr lang="en-US" sz="1600" b="1" dirty="0">
                <a:latin typeface="+mj-lt"/>
              </a:rPr>
              <a:t>Step 6</a:t>
            </a:r>
            <a:r>
              <a:rPr lang="en-US" sz="1600" dirty="0">
                <a:latin typeface="+mj-lt"/>
              </a:rPr>
              <a:t>. Reload. To ensure that the router boots from this new IOS Use </a:t>
            </a:r>
            <a:r>
              <a:rPr lang="en-US" sz="1600" b="1" dirty="0">
                <a:latin typeface="+mj-lt"/>
              </a:rPr>
              <a:t>contro</a:t>
            </a:r>
            <a:r>
              <a:rPr lang="en-US" sz="1600" dirty="0">
                <a:latin typeface="+mj-lt"/>
              </a:rPr>
              <a:t>l and </a:t>
            </a:r>
            <a:r>
              <a:rPr lang="en-US" sz="1600" b="1" dirty="0">
                <a:latin typeface="+mj-lt"/>
              </a:rPr>
              <a:t>Pause/break</a:t>
            </a:r>
            <a:r>
              <a:rPr lang="en-US" sz="1600" dirty="0">
                <a:latin typeface="+mj-lt"/>
              </a:rPr>
              <a:t>  to interrupt the boot process and enter ROMMON.</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p>
          <a:p>
            <a:r>
              <a:rPr lang="en-US" sz="1900" b="1" dirty="0">
                <a:solidFill>
                  <a:prstClr val="black"/>
                </a:solidFill>
              </a:rPr>
              <a:t>Perform software upgrade or downgrade using USB</a:t>
            </a:r>
          </a:p>
        </p:txBody>
      </p:sp>
      <p:sp>
        <p:nvSpPr>
          <p:cNvPr id="14" name="TextBox 13"/>
          <p:cNvSpPr txBox="1"/>
          <p:nvPr/>
        </p:nvSpPr>
        <p:spPr>
          <a:xfrm>
            <a:off x="5803010" y="1282239"/>
            <a:ext cx="6302188" cy="1107996"/>
          </a:xfrm>
          <a:prstGeom prst="rect">
            <a:avLst/>
          </a:prstGeom>
          <a:solidFill>
            <a:schemeClr val="tx1"/>
          </a:solidFill>
        </p:spPr>
        <p:txBody>
          <a:bodyPr wrap="square" rtlCol="0">
            <a:spAutoFit/>
          </a:bodyPr>
          <a:lstStyle/>
          <a:p>
            <a:r>
              <a:rPr lang="en-US" sz="1100" dirty="0">
                <a:solidFill>
                  <a:schemeClr val="bg1"/>
                </a:solidFill>
                <a:latin typeface="Courier New" panose="02070309020205020404" pitchFamily="49" charset="0"/>
                <a:cs typeface="Courier New" panose="02070309020205020404" pitchFamily="49" charset="0"/>
              </a:rPr>
              <a:t>R1&gt; enable</a:t>
            </a:r>
          </a:p>
          <a:p>
            <a:r>
              <a:rPr lang="en-US" sz="1100" dirty="0">
                <a:solidFill>
                  <a:schemeClr val="bg1"/>
                </a:solidFill>
                <a:latin typeface="Courier New" panose="02070309020205020404" pitchFamily="49" charset="0"/>
                <a:cs typeface="Courier New" panose="02070309020205020404" pitchFamily="49" charset="0"/>
              </a:rPr>
              <a:t>R1# copy usb0: isr4300-universalk9.03.16.05.S.155-3.S5-ext.SPA.bin </a:t>
            </a:r>
            <a:r>
              <a:rPr lang="en-US" sz="1100" dirty="0" err="1">
                <a:solidFill>
                  <a:schemeClr val="bg1"/>
                </a:solidFill>
                <a:latin typeface="Courier New" panose="02070309020205020404" pitchFamily="49" charset="0"/>
                <a:cs typeface="Courier New" panose="02070309020205020404" pitchFamily="49" charset="0"/>
              </a:rPr>
              <a:t>bootflash</a:t>
            </a:r>
            <a:r>
              <a:rPr lang="en-US" sz="1100" dirty="0">
                <a:solidFill>
                  <a:schemeClr val="bg1"/>
                </a:solidFill>
                <a:latin typeface="Courier New" panose="02070309020205020404" pitchFamily="49" charset="0"/>
                <a:cs typeface="Courier New" panose="02070309020205020404" pitchFamily="49" charset="0"/>
              </a:rPr>
              <a:t>:</a:t>
            </a:r>
          </a:p>
          <a:p>
            <a:r>
              <a:rPr lang="en-US" sz="1100" dirty="0">
                <a:solidFill>
                  <a:schemeClr val="bg1"/>
                </a:solidFill>
                <a:latin typeface="Courier New" panose="02070309020205020404" pitchFamily="49" charset="0"/>
                <a:cs typeface="Courier New" panose="02070309020205020404" pitchFamily="49" charset="0"/>
              </a:rPr>
              <a:t>R1# reload</a:t>
            </a:r>
          </a:p>
          <a:p>
            <a:endParaRPr lang="en-US" sz="1100" dirty="0">
              <a:solidFill>
                <a:schemeClr val="bg1"/>
              </a:solidFill>
              <a:latin typeface="Courier New" panose="02070309020205020404" pitchFamily="49" charset="0"/>
              <a:cs typeface="Courier New" panose="02070309020205020404" pitchFamily="49" charset="0"/>
            </a:endParaRPr>
          </a:p>
          <a:p>
            <a:r>
              <a:rPr lang="en-US" sz="1100" dirty="0" err="1">
                <a:solidFill>
                  <a:schemeClr val="bg1"/>
                </a:solidFill>
                <a:latin typeface="Courier New" panose="02070309020205020404" pitchFamily="49" charset="0"/>
                <a:cs typeface="Courier New" panose="02070309020205020404" pitchFamily="49" charset="0"/>
              </a:rPr>
              <a:t>rommon</a:t>
            </a:r>
            <a:r>
              <a:rPr lang="en-US" sz="1100" dirty="0">
                <a:solidFill>
                  <a:schemeClr val="bg1"/>
                </a:solidFill>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83368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51919" y="1225791"/>
            <a:ext cx="5188269" cy="5224104"/>
          </a:xfrm>
        </p:spPr>
        <p:txBody>
          <a:bodyPr>
            <a:normAutofit/>
          </a:bodyPr>
          <a:lstStyle/>
          <a:p>
            <a:pPr marL="0" indent="0">
              <a:buNone/>
            </a:pPr>
            <a:r>
              <a:rPr lang="en-US" sz="1600" b="1" dirty="0">
                <a:latin typeface="+mj-lt"/>
              </a:rPr>
              <a:t>Step 7. </a:t>
            </a:r>
            <a:r>
              <a:rPr lang="en-US" sz="1600" dirty="0">
                <a:latin typeface="+mj-lt"/>
              </a:rPr>
              <a:t>In ROMMON use command </a:t>
            </a:r>
            <a:r>
              <a:rPr lang="en-US" sz="1600" b="1" dirty="0">
                <a:latin typeface="Courier New" panose="02070309020205020404" pitchFamily="49" charset="0"/>
                <a:cs typeface="Courier New" panose="02070309020205020404" pitchFamily="49" charset="0"/>
              </a:rPr>
              <a:t>confreg 0x2142 </a:t>
            </a:r>
            <a:r>
              <a:rPr lang="en-US" sz="1600" dirty="0">
                <a:latin typeface="+mj-lt"/>
              </a:rPr>
              <a:t>so that on next reload the router will bypass the current saved configuration.</a:t>
            </a:r>
          </a:p>
          <a:p>
            <a:pPr marL="0" indent="0">
              <a:buNone/>
            </a:pPr>
            <a:r>
              <a:rPr lang="en-US" sz="1600" b="1" dirty="0">
                <a:latin typeface="+mj-lt"/>
              </a:rPr>
              <a:t>Step 8</a:t>
            </a:r>
            <a:r>
              <a:rPr lang="en-US" sz="1600" dirty="0">
                <a:latin typeface="+mj-lt"/>
              </a:rPr>
              <a:t>. In ROMMON Enter command: </a:t>
            </a:r>
            <a:r>
              <a:rPr lang="en-US" sz="1600" b="1" dirty="0">
                <a:latin typeface="Courier New" panose="02070309020205020404" pitchFamily="49" charset="0"/>
                <a:cs typeface="Courier New" panose="02070309020205020404" pitchFamily="49" charset="0"/>
              </a:rPr>
              <a:t>boot bootflash:isr4200-universalk9_ias.16.09.03.SPA.bin  </a:t>
            </a:r>
            <a:r>
              <a:rPr lang="en-US" sz="1600" dirty="0">
                <a:latin typeface="+mj-lt"/>
              </a:rPr>
              <a:t>this ensures that the router will boot from the new IOS.</a:t>
            </a:r>
          </a:p>
          <a:p>
            <a:pPr marL="0" indent="0">
              <a:buNone/>
            </a:pPr>
            <a:r>
              <a:rPr lang="en-US" sz="1600" b="1" dirty="0">
                <a:latin typeface="+mj-lt"/>
              </a:rPr>
              <a:t>Step 9</a:t>
            </a:r>
            <a:r>
              <a:rPr lang="en-US" sz="1600" dirty="0">
                <a:latin typeface="+mj-lt"/>
              </a:rPr>
              <a:t>. Use </a:t>
            </a:r>
            <a:r>
              <a:rPr lang="en-US" sz="1600" b="1" dirty="0">
                <a:latin typeface="Courier New" panose="02070309020205020404" pitchFamily="49" charset="0"/>
                <a:cs typeface="Courier New" panose="02070309020205020404" pitchFamily="49" charset="0"/>
              </a:rPr>
              <a:t>enable</a:t>
            </a:r>
            <a:r>
              <a:rPr lang="en-US" sz="1600" dirty="0">
                <a:latin typeface="+mj-lt"/>
              </a:rPr>
              <a:t> to enter privileged mode and </a:t>
            </a:r>
            <a:r>
              <a:rPr lang="en-US" sz="1600" b="1" dirty="0">
                <a:latin typeface="Courier New" panose="02070309020205020404" pitchFamily="49" charset="0"/>
                <a:cs typeface="Courier New" panose="02070309020205020404" pitchFamily="49" charset="0"/>
              </a:rPr>
              <a:t>configure terminal </a:t>
            </a:r>
            <a:r>
              <a:rPr lang="en-US" sz="1600" dirty="0">
                <a:latin typeface="+mj-lt"/>
              </a:rPr>
              <a:t>to go into global configuration mode</a:t>
            </a:r>
            <a:r>
              <a:rPr lang="en-US" sz="1600" b="1" dirty="0">
                <a:latin typeface="+mj-lt"/>
              </a:rPr>
              <a:t>. </a:t>
            </a:r>
            <a:r>
              <a:rPr lang="en-US" sz="1600" dirty="0">
                <a:latin typeface="+mj-lt"/>
              </a:rPr>
              <a:t>Enter command</a:t>
            </a:r>
            <a:r>
              <a:rPr lang="en-US" sz="1600" b="1" dirty="0">
                <a:latin typeface="+mj-lt"/>
              </a:rPr>
              <a:t>: </a:t>
            </a:r>
            <a:r>
              <a:rPr lang="en-US" sz="1600" b="1" dirty="0">
                <a:latin typeface="Courier New" panose="02070309020205020404" pitchFamily="49" charset="0"/>
                <a:cs typeface="Courier New" panose="02070309020205020404" pitchFamily="49" charset="0"/>
              </a:rPr>
              <a:t>boot system bootflash:isr4200-universalk9_ias.16.09.03.SPA.bin </a:t>
            </a:r>
            <a:r>
              <a:rPr lang="en-US" sz="1600" dirty="0">
                <a:latin typeface="+mj-lt"/>
              </a:rPr>
              <a:t>to boot from this IOS.</a:t>
            </a:r>
          </a:p>
          <a:p>
            <a:pPr marL="0" indent="0">
              <a:buNone/>
            </a:pPr>
            <a:r>
              <a:rPr lang="en-US" sz="1600" b="1" dirty="0">
                <a:latin typeface="+mj-lt"/>
              </a:rPr>
              <a:t>Step 10. </a:t>
            </a:r>
            <a:r>
              <a:rPr lang="en-US" sz="1600" dirty="0">
                <a:latin typeface="+mj-lt"/>
              </a:rPr>
              <a:t>To return router to default boot mode on next reload use </a:t>
            </a:r>
            <a:r>
              <a:rPr lang="en-US" sz="1600" b="1" dirty="0">
                <a:latin typeface="Courier New" panose="02070309020205020404" pitchFamily="49" charset="0"/>
                <a:cs typeface="Courier New" panose="02070309020205020404" pitchFamily="49" charset="0"/>
              </a:rPr>
              <a:t>config-reg 0x2102 </a:t>
            </a:r>
            <a:r>
              <a:rPr lang="en-US" sz="1600" dirty="0">
                <a:latin typeface="+mj-lt"/>
              </a:rPr>
              <a:t>command </a:t>
            </a:r>
          </a:p>
          <a:p>
            <a:pPr marL="0" indent="0">
              <a:buNone/>
            </a:pPr>
            <a:r>
              <a:rPr lang="en-US" sz="1600" b="1" dirty="0">
                <a:latin typeface="+mj-lt"/>
              </a:rPr>
              <a:t>Step 11. </a:t>
            </a:r>
            <a:r>
              <a:rPr lang="en-US" sz="1600" dirty="0">
                <a:latin typeface="+mj-lt"/>
              </a:rPr>
              <a:t>Save this configuration using </a:t>
            </a:r>
            <a:r>
              <a:rPr lang="en-US" sz="1600" b="1" dirty="0">
                <a:latin typeface="Courier New" panose="02070309020205020404" pitchFamily="49" charset="0"/>
                <a:cs typeface="Courier New" panose="02070309020205020404" pitchFamily="49" charset="0"/>
              </a:rPr>
              <a:t>copy running config-startup config </a:t>
            </a:r>
            <a:r>
              <a:rPr lang="en-US" sz="1600" dirty="0">
                <a:latin typeface="+mj-lt"/>
              </a:rPr>
              <a:t>command</a:t>
            </a:r>
          </a:p>
          <a:p>
            <a:pPr marL="0" indent="0">
              <a:buNone/>
            </a:pPr>
            <a:r>
              <a:rPr lang="en-US" sz="1600" b="1" dirty="0">
                <a:latin typeface="+mj-lt"/>
              </a:rPr>
              <a:t>Step 12. </a:t>
            </a:r>
            <a:r>
              <a:rPr lang="en-US" sz="1600" dirty="0">
                <a:latin typeface="+mj-lt"/>
              </a:rPr>
              <a:t>Reload router and then issue </a:t>
            </a:r>
            <a:r>
              <a:rPr lang="en-US" sz="1600" b="1" dirty="0">
                <a:latin typeface="Courier New" panose="02070309020205020404" pitchFamily="49" charset="0"/>
                <a:cs typeface="Courier New" panose="02070309020205020404" pitchFamily="49" charset="0"/>
              </a:rPr>
              <a:t>show version </a:t>
            </a:r>
            <a:r>
              <a:rPr lang="en-US" sz="1600" dirty="0">
                <a:latin typeface="+mj-lt"/>
              </a:rPr>
              <a:t>command to verify that the router booted from the new IOS.</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p>
          <a:p>
            <a:r>
              <a:rPr lang="en-US" sz="1900" b="1" dirty="0">
                <a:solidFill>
                  <a:prstClr val="black"/>
                </a:solidFill>
              </a:rPr>
              <a:t>Perform software upgrade or downgrade using USB</a:t>
            </a:r>
          </a:p>
        </p:txBody>
      </p:sp>
      <p:sp>
        <p:nvSpPr>
          <p:cNvPr id="13" name="TextBox 12"/>
          <p:cNvSpPr txBox="1"/>
          <p:nvPr/>
        </p:nvSpPr>
        <p:spPr>
          <a:xfrm>
            <a:off x="5602941" y="1282239"/>
            <a:ext cx="6502257" cy="3139321"/>
          </a:xfrm>
          <a:prstGeom prst="rect">
            <a:avLst/>
          </a:prstGeom>
          <a:solidFill>
            <a:schemeClr val="tx1"/>
          </a:solidFill>
        </p:spPr>
        <p:txBody>
          <a:bodyPr wrap="square" rtlCol="0">
            <a:spAutoFit/>
          </a:bodyPr>
          <a:lstStyle/>
          <a:p>
            <a:r>
              <a:rPr lang="en-US" sz="1100" dirty="0" err="1">
                <a:solidFill>
                  <a:schemeClr val="bg1"/>
                </a:solidFill>
                <a:latin typeface="Courier New" panose="02070309020205020404" pitchFamily="49" charset="0"/>
                <a:cs typeface="Courier New" panose="02070309020205020404" pitchFamily="49" charset="0"/>
              </a:rPr>
              <a:t>rommon</a:t>
            </a:r>
            <a:r>
              <a:rPr lang="en-US" sz="1100" dirty="0">
                <a:solidFill>
                  <a:schemeClr val="bg1"/>
                </a:solidFill>
                <a:latin typeface="Courier New" panose="02070309020205020404" pitchFamily="49" charset="0"/>
                <a:cs typeface="Courier New" panose="02070309020205020404" pitchFamily="49" charset="0"/>
              </a:rPr>
              <a:t>&gt; </a:t>
            </a:r>
            <a:r>
              <a:rPr lang="en-US" sz="1100" dirty="0" err="1">
                <a:solidFill>
                  <a:schemeClr val="bg1"/>
                </a:solidFill>
                <a:latin typeface="Courier New" panose="02070309020205020404" pitchFamily="49" charset="0"/>
                <a:cs typeface="Courier New" panose="02070309020205020404" pitchFamily="49" charset="0"/>
              </a:rPr>
              <a:t>confreg</a:t>
            </a:r>
            <a:r>
              <a:rPr lang="en-US" sz="1100" dirty="0">
                <a:solidFill>
                  <a:schemeClr val="bg1"/>
                </a:solidFill>
                <a:latin typeface="Courier New" panose="02070309020205020404" pitchFamily="49" charset="0"/>
                <a:cs typeface="Courier New" panose="02070309020205020404" pitchFamily="49" charset="0"/>
              </a:rPr>
              <a:t> 0x2142</a:t>
            </a:r>
          </a:p>
          <a:p>
            <a:r>
              <a:rPr lang="en-US" sz="1100" dirty="0" err="1">
                <a:solidFill>
                  <a:schemeClr val="bg1"/>
                </a:solidFill>
                <a:latin typeface="Courier New" panose="02070309020205020404" pitchFamily="49" charset="0"/>
                <a:cs typeface="Courier New" panose="02070309020205020404" pitchFamily="49" charset="0"/>
              </a:rPr>
              <a:t>rommon</a:t>
            </a:r>
            <a:r>
              <a:rPr lang="en-US" sz="1100" dirty="0">
                <a:solidFill>
                  <a:schemeClr val="bg1"/>
                </a:solidFill>
                <a:latin typeface="Courier New" panose="02070309020205020404" pitchFamily="49" charset="0"/>
                <a:cs typeface="Courier New" panose="02070309020205020404" pitchFamily="49" charset="0"/>
              </a:rPr>
              <a:t>&gt; boot bootflash:isr4300-universalk9.03.16.05.S.155-3.S5-ext.SPA.bin</a:t>
            </a:r>
          </a:p>
          <a:p>
            <a:r>
              <a:rPr lang="en-US" sz="1100" dirty="0">
                <a:solidFill>
                  <a:schemeClr val="bg1"/>
                </a:solidFill>
                <a:latin typeface="Courier New" panose="02070309020205020404" pitchFamily="49" charset="0"/>
                <a:cs typeface="Courier New" panose="02070309020205020404" pitchFamily="49" charset="0"/>
              </a:rPr>
              <a:t>R1&gt;enable</a:t>
            </a:r>
          </a:p>
          <a:p>
            <a:r>
              <a:rPr lang="en-US" sz="1100" dirty="0">
                <a:solidFill>
                  <a:schemeClr val="bg1"/>
                </a:solidFill>
                <a:latin typeface="Courier New" panose="02070309020205020404" pitchFamily="49" charset="0"/>
                <a:cs typeface="Courier New" panose="02070309020205020404" pitchFamily="49" charset="0"/>
              </a:rPr>
              <a:t>R1# configure terminal</a:t>
            </a:r>
          </a:p>
          <a:p>
            <a:r>
              <a:rPr lang="en-US" sz="1100" dirty="0">
                <a:solidFill>
                  <a:schemeClr val="bg1"/>
                </a:solidFill>
                <a:latin typeface="Courier New" panose="02070309020205020404" pitchFamily="49" charset="0"/>
                <a:cs typeface="Courier New" panose="02070309020205020404" pitchFamily="49" charset="0"/>
              </a:rPr>
              <a:t>R1(</a:t>
            </a:r>
            <a:r>
              <a:rPr lang="en-US" sz="1100" dirty="0" err="1">
                <a:solidFill>
                  <a:schemeClr val="bg1"/>
                </a:solidFill>
                <a:latin typeface="Courier New" panose="02070309020205020404" pitchFamily="49" charset="0"/>
                <a:cs typeface="Courier New" panose="02070309020205020404" pitchFamily="49" charset="0"/>
              </a:rPr>
              <a:t>config</a:t>
            </a:r>
            <a:r>
              <a:rPr lang="en-US" sz="1100" dirty="0">
                <a:solidFill>
                  <a:schemeClr val="bg1"/>
                </a:solidFill>
                <a:latin typeface="Courier New" panose="02070309020205020404" pitchFamily="49" charset="0"/>
                <a:cs typeface="Courier New" panose="02070309020205020404" pitchFamily="49" charset="0"/>
              </a:rPr>
              <a:t>)# boot system bootflash:isr4300-universalk9.03.16.05.S.155-3.S5-ext.SPA.bin</a:t>
            </a:r>
          </a:p>
          <a:p>
            <a:r>
              <a:rPr lang="en-US" sz="1100" dirty="0">
                <a:solidFill>
                  <a:schemeClr val="bg1"/>
                </a:solidFill>
                <a:latin typeface="Courier New" panose="02070309020205020404" pitchFamily="49" charset="0"/>
                <a:cs typeface="Courier New" panose="02070309020205020404" pitchFamily="49" charset="0"/>
              </a:rPr>
              <a:t>R1(</a:t>
            </a:r>
            <a:r>
              <a:rPr lang="en-US" sz="1100" dirty="0" err="1">
                <a:solidFill>
                  <a:schemeClr val="bg1"/>
                </a:solidFill>
                <a:latin typeface="Courier New" panose="02070309020205020404" pitchFamily="49" charset="0"/>
                <a:cs typeface="Courier New" panose="02070309020205020404" pitchFamily="49" charset="0"/>
              </a:rPr>
              <a:t>config</a:t>
            </a:r>
            <a:r>
              <a:rPr lang="en-US" sz="1100" dirty="0">
                <a:solidFill>
                  <a:schemeClr val="bg1"/>
                </a:solidFill>
                <a:latin typeface="Courier New" panose="02070309020205020404" pitchFamily="49" charset="0"/>
                <a:cs typeface="Courier New" panose="02070309020205020404" pitchFamily="49" charset="0"/>
              </a:rPr>
              <a:t>)# </a:t>
            </a:r>
            <a:r>
              <a:rPr lang="en-US" sz="1100" dirty="0" err="1">
                <a:solidFill>
                  <a:schemeClr val="bg1"/>
                </a:solidFill>
                <a:latin typeface="Courier New" panose="02070309020205020404" pitchFamily="49" charset="0"/>
                <a:cs typeface="Courier New" panose="02070309020205020404" pitchFamily="49" charset="0"/>
              </a:rPr>
              <a:t>config-reg</a:t>
            </a:r>
            <a:r>
              <a:rPr lang="en-US" sz="1100" dirty="0">
                <a:solidFill>
                  <a:schemeClr val="bg1"/>
                </a:solidFill>
                <a:latin typeface="Courier New" panose="02070309020205020404" pitchFamily="49" charset="0"/>
                <a:cs typeface="Courier New" panose="02070309020205020404" pitchFamily="49" charset="0"/>
              </a:rPr>
              <a:t> 0x2102</a:t>
            </a:r>
          </a:p>
          <a:p>
            <a:r>
              <a:rPr lang="en-US" sz="1100" dirty="0">
                <a:solidFill>
                  <a:schemeClr val="bg1"/>
                </a:solidFill>
                <a:latin typeface="Courier New" panose="02070309020205020404" pitchFamily="49" charset="0"/>
                <a:cs typeface="Courier New" panose="02070309020205020404" pitchFamily="49" charset="0"/>
              </a:rPr>
              <a:t>R1(</a:t>
            </a:r>
            <a:r>
              <a:rPr lang="en-US" sz="1100" dirty="0" err="1">
                <a:solidFill>
                  <a:schemeClr val="bg1"/>
                </a:solidFill>
                <a:latin typeface="Courier New" panose="02070309020205020404" pitchFamily="49" charset="0"/>
                <a:cs typeface="Courier New" panose="02070309020205020404" pitchFamily="49" charset="0"/>
              </a:rPr>
              <a:t>config</a:t>
            </a:r>
            <a:r>
              <a:rPr lang="en-US" sz="1100" dirty="0">
                <a:solidFill>
                  <a:schemeClr val="bg1"/>
                </a:solidFill>
                <a:latin typeface="Courier New" panose="02070309020205020404" pitchFamily="49" charset="0"/>
                <a:cs typeface="Courier New" panose="02070309020205020404" pitchFamily="49" charset="0"/>
              </a:rPr>
              <a:t>)# exit</a:t>
            </a:r>
          </a:p>
          <a:p>
            <a:r>
              <a:rPr lang="en-US" sz="1100" dirty="0">
                <a:solidFill>
                  <a:schemeClr val="bg1"/>
                </a:solidFill>
                <a:latin typeface="Courier New" panose="02070309020205020404" pitchFamily="49" charset="0"/>
                <a:cs typeface="Courier New" panose="02070309020205020404" pitchFamily="49" charset="0"/>
              </a:rPr>
              <a:t>R1# copy running </a:t>
            </a:r>
            <a:r>
              <a:rPr lang="en-US" sz="1100" dirty="0" err="1">
                <a:solidFill>
                  <a:schemeClr val="bg1"/>
                </a:solidFill>
                <a:latin typeface="Courier New" panose="02070309020205020404" pitchFamily="49" charset="0"/>
                <a:cs typeface="Courier New" panose="02070309020205020404" pitchFamily="49" charset="0"/>
              </a:rPr>
              <a:t>config</a:t>
            </a:r>
            <a:r>
              <a:rPr lang="en-US" sz="1100" dirty="0">
                <a:solidFill>
                  <a:schemeClr val="bg1"/>
                </a:solidFill>
                <a:latin typeface="Courier New" panose="02070309020205020404" pitchFamily="49" charset="0"/>
                <a:cs typeface="Courier New" panose="02070309020205020404" pitchFamily="49" charset="0"/>
              </a:rPr>
              <a:t>-startup </a:t>
            </a:r>
            <a:r>
              <a:rPr lang="en-US" sz="1100" dirty="0" err="1">
                <a:solidFill>
                  <a:schemeClr val="bg1"/>
                </a:solidFill>
                <a:latin typeface="Courier New" panose="02070309020205020404" pitchFamily="49" charset="0"/>
                <a:cs typeface="Courier New" panose="02070309020205020404" pitchFamily="49" charset="0"/>
              </a:rPr>
              <a:t>config</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R1# show version</a:t>
            </a:r>
          </a:p>
          <a:p>
            <a:r>
              <a:rPr lang="en-US" sz="1100" dirty="0">
                <a:solidFill>
                  <a:schemeClr val="bg1"/>
                </a:solidFill>
                <a:latin typeface="Courier New" panose="02070309020205020404" pitchFamily="49" charset="0"/>
                <a:cs typeface="Courier New" panose="02070309020205020404" pitchFamily="49" charset="0"/>
              </a:rPr>
              <a:t>Cisco IOS XE Software, Version 03.16.05.S - Extended Support Release</a:t>
            </a:r>
          </a:p>
          <a:p>
            <a:r>
              <a:rPr lang="en-US" sz="1100" dirty="0">
                <a:solidFill>
                  <a:schemeClr val="bg1"/>
                </a:solidFill>
                <a:latin typeface="Courier New" panose="02070309020205020404" pitchFamily="49" charset="0"/>
                <a:cs typeface="Courier New" panose="02070309020205020404" pitchFamily="49" charset="0"/>
              </a:rPr>
              <a:t>Cisco IOS Software, ISR Software (X86_64_LINUX_IOSD-UNIVERSALK9-M), Version </a:t>
            </a:r>
            <a:r>
              <a:rPr lang="en-US" sz="1100" dirty="0" err="1">
                <a:solidFill>
                  <a:schemeClr val="bg1"/>
                </a:solidFill>
                <a:latin typeface="Courier New" panose="02070309020205020404" pitchFamily="49" charset="0"/>
                <a:cs typeface="Courier New" panose="02070309020205020404" pitchFamily="49" charset="0"/>
              </a:rPr>
              <a:t>Version</a:t>
            </a:r>
            <a:r>
              <a:rPr lang="en-US" sz="1100" dirty="0">
                <a:solidFill>
                  <a:schemeClr val="bg1"/>
                </a:solidFill>
                <a:latin typeface="Courier New" panose="02070309020205020404" pitchFamily="49" charset="0"/>
                <a:cs typeface="Courier New" panose="02070309020205020404" pitchFamily="49" charset="0"/>
              </a:rPr>
              <a:t> 15.5 (3)S5, RELEASE SOFTWARE (fc2)</a:t>
            </a:r>
          </a:p>
          <a:p>
            <a:r>
              <a:rPr lang="en-US" sz="1100" dirty="0">
                <a:solidFill>
                  <a:schemeClr val="bg1"/>
                </a:solidFill>
                <a:latin typeface="Courier New" panose="02070309020205020404" pitchFamily="49" charset="0"/>
                <a:cs typeface="Courier New" panose="02070309020205020404" pitchFamily="49" charset="0"/>
              </a:rPr>
              <a:t>.</a:t>
            </a:r>
          </a:p>
          <a:p>
            <a:r>
              <a:rPr lang="en-US" sz="1100" dirty="0">
                <a:solidFill>
                  <a:schemeClr val="bg1"/>
                </a:solidFill>
                <a:latin typeface="Courier New" panose="02070309020205020404" pitchFamily="49" charset="0"/>
                <a:cs typeface="Courier New" panose="02070309020205020404" pitchFamily="49" charset="0"/>
              </a:rPr>
              <a:t>. &lt;output omitted&gt;</a:t>
            </a:r>
          </a:p>
          <a:p>
            <a:r>
              <a:rPr lang="en-US" sz="1100" dirty="0">
                <a:solidFill>
                  <a:schemeClr val="bg1"/>
                </a:solidFill>
                <a:latin typeface="Courier New" panose="02070309020205020404" pitchFamily="49" charset="0"/>
                <a:cs typeface="Courier New" panose="02070309020205020404" pitchFamily="49" charset="0"/>
              </a:rPr>
              <a:t>.</a:t>
            </a:r>
          </a:p>
          <a:p>
            <a:r>
              <a:rPr lang="en-US" sz="1100" dirty="0">
                <a:solidFill>
                  <a:schemeClr val="bg1"/>
                </a:solidFill>
                <a:latin typeface="Courier New" panose="02070309020205020404" pitchFamily="49" charset="0"/>
                <a:cs typeface="Courier New" panose="02070309020205020404" pitchFamily="49" charset="0"/>
              </a:rPr>
              <a:t>Configuration register is 0x2102</a:t>
            </a:r>
          </a:p>
          <a:p>
            <a:endParaRPr lang="en-US" sz="11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15938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7"/>
            <a:ext cx="10308880" cy="2753495"/>
          </a:xfrm>
        </p:spPr>
        <p:txBody>
          <a:bodyPr>
            <a:normAutofit/>
          </a:bodyPr>
          <a:lstStyle/>
          <a:p>
            <a:pPr algn="l">
              <a:spcBef>
                <a:spcPts val="0"/>
              </a:spcBef>
            </a:pPr>
            <a:r>
              <a:rPr lang="en-US" sz="3600" dirty="0">
                <a:solidFill>
                  <a:srgbClr val="FFC000"/>
                </a:solidFill>
              </a:rPr>
              <a:t>Section 1.9</a:t>
            </a:r>
          </a:p>
          <a:p>
            <a:pPr algn="l">
              <a:spcBef>
                <a:spcPts val="0"/>
              </a:spcBef>
            </a:pPr>
            <a:r>
              <a:rPr lang="en-US" sz="3500" dirty="0">
                <a:solidFill>
                  <a:srgbClr val="FFC000"/>
                </a:solidFill>
              </a:rPr>
              <a:t>Describe the function of Telnet and SSH</a:t>
            </a:r>
          </a:p>
          <a:p>
            <a:pPr algn="l">
              <a:spcBef>
                <a:spcPts val="0"/>
              </a:spcBef>
            </a:pPr>
            <a:r>
              <a:rPr lang="en-US" sz="3200" dirty="0">
                <a:solidFill>
                  <a:srgbClr val="FFC000"/>
                </a:solidFill>
              </a:rPr>
              <a:t>(This topic is covered in Intro to Networks v7 – 16.4.4, 17.2.2, 17.6.4)</a:t>
            </a:r>
            <a:endParaRPr lang="en-US" sz="3600" dirty="0">
              <a:solidFill>
                <a:srgbClr val="FFC000"/>
              </a:solidFill>
            </a:endParaRP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1: </a:t>
            </a:r>
            <a:br>
              <a:rPr lang="en-US" dirty="0">
                <a:solidFill>
                  <a:prstClr val="white"/>
                </a:solidFill>
              </a:rPr>
            </a:br>
            <a:r>
              <a:rPr lang="en-US" dirty="0">
                <a:solidFill>
                  <a:prstClr val="white"/>
                </a:solidFill>
              </a:rPr>
              <a:t>General </a:t>
            </a:r>
            <a:r>
              <a:rPr lang="en-US" dirty="0" smtClean="0">
                <a:solidFill>
                  <a:prstClr val="white"/>
                </a:solidFill>
              </a:rPr>
              <a:t>Networking</a:t>
            </a:r>
            <a:endParaRPr lang="en-US" dirty="0">
              <a:solidFill>
                <a:schemeClr val="bg1"/>
              </a:solidFill>
            </a:endParaRPr>
          </a:p>
        </p:txBody>
      </p:sp>
    </p:spTree>
    <p:extLst>
      <p:ext uri="{BB962C8B-B14F-4D97-AF65-F5344CB8AC3E}">
        <p14:creationId xmlns:p14="http://schemas.microsoft.com/office/powerpoint/2010/main" val="1194330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87833"/>
            <a:chOff x="0" y="0"/>
            <a:chExt cx="12192000" cy="6887833"/>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87833"/>
            </a:xfrm>
            <a:prstGeom prst="rect">
              <a:avLst/>
            </a:prstGeom>
          </p:spPr>
        </p:pic>
        <p:pic>
          <p:nvPicPr>
            <p:cNvPr id="4" name="Picture 3"/>
            <p:cNvPicPr>
              <a:picLocks noChangeAspect="1"/>
            </p:cNvPicPr>
            <p:nvPr/>
          </p:nvPicPr>
          <p:blipFill>
            <a:blip r:embed="rId3"/>
            <a:stretch>
              <a:fillRect/>
            </a:stretch>
          </p:blipFill>
          <p:spPr>
            <a:xfrm>
              <a:off x="4872037" y="1809750"/>
              <a:ext cx="2447925" cy="3238500"/>
            </a:xfrm>
            <a:prstGeom prst="rect">
              <a:avLst/>
            </a:prstGeom>
          </p:spPr>
        </p:pic>
        <p:sp>
          <p:nvSpPr>
            <p:cNvPr id="5" name="Rectangle 4"/>
            <p:cNvSpPr/>
            <p:nvPr/>
          </p:nvSpPr>
          <p:spPr>
            <a:xfrm>
              <a:off x="3446823" y="1268577"/>
              <a:ext cx="4975849" cy="553998"/>
            </a:xfrm>
            <a:prstGeom prst="rect">
              <a:avLst/>
            </a:prstGeom>
          </p:spPr>
          <p:txBody>
            <a:bodyPr wrap="none">
              <a:spAutoFit/>
            </a:bodyPr>
            <a:lstStyle/>
            <a:p>
              <a:r>
                <a:rPr lang="en-US" sz="3000" b="1" i="1" dirty="0">
                  <a:solidFill>
                    <a:schemeClr val="bg1"/>
                  </a:solidFill>
                </a:rPr>
                <a:t>Cisco Certified Technician</a:t>
              </a:r>
              <a:r>
                <a:rPr lang="en-US" sz="3000" b="1" dirty="0">
                  <a:solidFill>
                    <a:schemeClr val="bg1"/>
                  </a:solidFill>
                </a:rPr>
                <a:t>: </a:t>
              </a:r>
              <a:r>
                <a:rPr lang="en-US" sz="3000" b="1" i="1" dirty="0">
                  <a:solidFill>
                    <a:schemeClr val="bg1"/>
                  </a:solidFill>
                </a:rPr>
                <a:t>CCT</a:t>
              </a:r>
              <a:endParaRPr lang="en-US" sz="3000" b="1" dirty="0">
                <a:solidFill>
                  <a:schemeClr val="bg1"/>
                </a:solidFill>
              </a:endParaRPr>
            </a:p>
          </p:txBody>
        </p:sp>
      </p:grpSp>
    </p:spTree>
    <p:extLst>
      <p:ext uri="{BB962C8B-B14F-4D97-AF65-F5344CB8AC3E}">
        <p14:creationId xmlns:p14="http://schemas.microsoft.com/office/powerpoint/2010/main" val="58164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Local-area networks - Ethernet</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Ethernet is the most widely used LAN technology today.</a:t>
            </a:r>
          </a:p>
          <a:p>
            <a:pPr marL="0" indent="0">
              <a:buNone/>
            </a:pPr>
            <a:r>
              <a:rPr lang="en-US" sz="1600" dirty="0">
                <a:latin typeface="+mj-lt"/>
              </a:rPr>
              <a:t>Defined in the IEEE 802.2 and 802.3 standards. </a:t>
            </a:r>
          </a:p>
          <a:p>
            <a:pPr marL="0" indent="0">
              <a:buNone/>
            </a:pPr>
            <a:r>
              <a:rPr lang="en-US" sz="1600" dirty="0">
                <a:latin typeface="+mj-lt"/>
              </a:rPr>
              <a:t>802.3 standard defines rules for configuring an Ethernet network and also specifies how the elements in an Ethernet network interact with one another.</a:t>
            </a:r>
          </a:p>
          <a:p>
            <a:pPr marL="0" indent="0">
              <a:buNone/>
            </a:pPr>
            <a:r>
              <a:rPr lang="en-US" sz="1600" dirty="0">
                <a:latin typeface="+mj-lt"/>
              </a:rPr>
              <a:t>Since 1973, Ethernet standards have evolved specifying faster and more flexible versions of the technology.</a:t>
            </a:r>
          </a:p>
          <a:p>
            <a:pPr marL="0" indent="0">
              <a:buNone/>
            </a:pPr>
            <a:r>
              <a:rPr lang="en-US" sz="1600" dirty="0">
                <a:latin typeface="+mj-lt"/>
              </a:rPr>
              <a:t>Supports data bandwidths of 10 Mb/s, 100 Mb/s, 1000 Mb/s (1 Gb/s), 10,000 Mb/s (10 Gb/s), 40,000 Mb/s (40 Gb/s), and 100,000 Mb/s (100 Gb/s)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379" y="1262287"/>
            <a:ext cx="5741703" cy="3827802"/>
          </a:xfrm>
          <a:prstGeom prst="rect">
            <a:avLst/>
          </a:prstGeom>
        </p:spPr>
      </p:pic>
    </p:spTree>
    <p:extLst>
      <p:ext uri="{BB962C8B-B14F-4D97-AF65-F5344CB8AC3E}">
        <p14:creationId xmlns:p14="http://schemas.microsoft.com/office/powerpoint/2010/main" val="145074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Local-area networks - Ethernet</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Ethernet operates in the data link layer and the physical layer. </a:t>
            </a:r>
          </a:p>
          <a:p>
            <a:pPr marL="0" indent="0">
              <a:buNone/>
            </a:pPr>
            <a:r>
              <a:rPr lang="en-US" sz="1600" dirty="0">
                <a:latin typeface="+mj-lt"/>
              </a:rPr>
              <a:t>Ethernet relies on the two separate sublayers of the data link layer to operate, the Logical Link Control (LLC) and the MAC sublayers.</a:t>
            </a:r>
          </a:p>
          <a:p>
            <a:pPr marL="0" indent="0">
              <a:buNone/>
            </a:pPr>
            <a:r>
              <a:rPr lang="en-US" sz="1600" dirty="0">
                <a:latin typeface="+mj-lt"/>
              </a:rPr>
              <a:t>Popular because it strikes a good balance between speed, cost and ease of installation. These benefits, combined with wide acceptance in the computer marketplace and the ability to support virtually all popular network protocols, make Ethernet an ideal networking technology for most computer users today.</a:t>
            </a:r>
          </a:p>
          <a:p>
            <a:pPr marL="0" indent="0">
              <a:buNone/>
            </a:pPr>
            <a:r>
              <a:rPr lang="en-US" sz="1600" dirty="0">
                <a:latin typeface="+mj-lt"/>
              </a:rPr>
              <a:t>A standard Ethernet network can transmit data at a rate up to 10 Megabits per second (10 Mbps).</a:t>
            </a:r>
          </a:p>
        </p:txBody>
      </p:sp>
      <p:pic>
        <p:nvPicPr>
          <p:cNvPr id="13" name="Picture 12">
            <a:extLst>
              <a:ext uri="{FF2B5EF4-FFF2-40B4-BE49-F238E27FC236}">
                <a16:creationId xmlns="" xmlns:a16="http://schemas.microsoft.com/office/drawing/2014/main" id="{475D40A1-DADE-FD46-BE0F-4BFD48551A63}"/>
              </a:ext>
            </a:extLst>
          </p:cNvPr>
          <p:cNvPicPr>
            <a:picLocks noChangeAspect="1"/>
          </p:cNvPicPr>
          <p:nvPr/>
        </p:nvPicPr>
        <p:blipFill>
          <a:blip r:embed="rId3"/>
          <a:stretch>
            <a:fillRect/>
          </a:stretch>
        </p:blipFill>
        <p:spPr>
          <a:xfrm>
            <a:off x="5996192" y="1262287"/>
            <a:ext cx="5918534" cy="4068992"/>
          </a:xfrm>
          <a:prstGeom prst="rect">
            <a:avLst/>
          </a:prstGeom>
        </p:spPr>
      </p:pic>
      <p:sp>
        <p:nvSpPr>
          <p:cNvPr id="14" name="TextBox 13"/>
          <p:cNvSpPr txBox="1"/>
          <p:nvPr/>
        </p:nvSpPr>
        <p:spPr>
          <a:xfrm>
            <a:off x="9012130" y="5341583"/>
            <a:ext cx="845103" cy="276999"/>
          </a:xfrm>
          <a:prstGeom prst="rect">
            <a:avLst/>
          </a:prstGeom>
          <a:noFill/>
        </p:spPr>
        <p:txBody>
          <a:bodyPr wrap="none" rtlCol="0">
            <a:spAutoFit/>
          </a:bodyPr>
          <a:lstStyle/>
          <a:p>
            <a:r>
              <a:rPr lang="en-US" sz="1200" b="1" dirty="0"/>
              <a:t>OSI model</a:t>
            </a:r>
          </a:p>
        </p:txBody>
      </p:sp>
    </p:spTree>
    <p:extLst>
      <p:ext uri="{BB962C8B-B14F-4D97-AF65-F5344CB8AC3E}">
        <p14:creationId xmlns:p14="http://schemas.microsoft.com/office/powerpoint/2010/main" val="76353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Local-area networks - Fast Ethernet</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Fast Ethernet standard (IEEE 802.3u) was established in 1995 for Ethernet networks that need higher transmission speeds. </a:t>
            </a:r>
          </a:p>
          <a:p>
            <a:pPr marL="0" indent="0">
              <a:buNone/>
            </a:pPr>
            <a:r>
              <a:rPr lang="en-US" sz="1600" dirty="0">
                <a:latin typeface="+mj-lt"/>
              </a:rPr>
              <a:t>This standard raises the Ethernet speed limit from 10 Mbps to 100 Mbps with only minimal changes to the existing cable structure. </a:t>
            </a:r>
          </a:p>
          <a:p>
            <a:pPr marL="0" indent="0">
              <a:buNone/>
            </a:pPr>
            <a:r>
              <a:rPr lang="en-US" sz="1600" dirty="0">
                <a:latin typeface="+mj-lt"/>
              </a:rPr>
              <a:t>Fast Ethernet provides faster throughput for video, multimedia, graphics, Internet surfing and stronger error detection and correction.</a:t>
            </a:r>
          </a:p>
        </p:txBody>
      </p:sp>
      <p:pic>
        <p:nvPicPr>
          <p:cNvPr id="2" name="Picture 1"/>
          <p:cNvPicPr>
            <a:picLocks noChangeAspect="1"/>
          </p:cNvPicPr>
          <p:nvPr/>
        </p:nvPicPr>
        <p:blipFill>
          <a:blip r:embed="rId3"/>
          <a:stretch>
            <a:fillRect/>
          </a:stretch>
        </p:blipFill>
        <p:spPr>
          <a:xfrm>
            <a:off x="7445829" y="1353230"/>
            <a:ext cx="3485470" cy="3485470"/>
          </a:xfrm>
          <a:prstGeom prst="rect">
            <a:avLst/>
          </a:prstGeom>
        </p:spPr>
      </p:pic>
    </p:spTree>
    <p:extLst>
      <p:ext uri="{BB962C8B-B14F-4D97-AF65-F5344CB8AC3E}">
        <p14:creationId xmlns:p14="http://schemas.microsoft.com/office/powerpoint/2010/main" val="120869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Local-area networks - Fast Ethernet</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Initially designed for copper-based twisted pair cable networks and included the 100 Base-TX, 100 Base-T4 and 100 Base-T2 standards. </a:t>
            </a:r>
          </a:p>
          <a:p>
            <a:pPr marL="0" indent="0">
              <a:buNone/>
            </a:pPr>
            <a:r>
              <a:rPr lang="en-US" sz="1600" dirty="0">
                <a:latin typeface="+mj-lt"/>
              </a:rPr>
              <a:t>Uses CAT5 and higher-rated twisted pair copper cable to connect various hubs, switches and end-nodes.</a:t>
            </a:r>
          </a:p>
          <a:p>
            <a:pPr marL="0" indent="0">
              <a:buNone/>
            </a:pPr>
            <a:r>
              <a:rPr lang="en-US" sz="1600" dirty="0">
                <a:latin typeface="+mj-lt"/>
              </a:rPr>
              <a:t>Length of the cable in copper-based fast Ethernet is restricted to 100 meters.</a:t>
            </a:r>
          </a:p>
          <a:p>
            <a:pPr marL="0" indent="0">
              <a:buNone/>
            </a:pPr>
            <a:r>
              <a:rPr lang="en-US" sz="1600" dirty="0">
                <a:latin typeface="+mj-lt"/>
              </a:rPr>
              <a:t>Fiber-based fast Ethernet standards 100 Base-FX, 100 Base SX, 100 Base BX and 100 Base LX10 use one or more strands and modes of fiber optics to transmit data. </a:t>
            </a:r>
          </a:p>
          <a:p>
            <a:pPr marL="0" indent="0">
              <a:buNone/>
            </a:pPr>
            <a:r>
              <a:rPr lang="en-US" sz="1600" dirty="0">
                <a:latin typeface="+mj-lt"/>
              </a:rPr>
              <a:t>100Base-FX which is used primarily to connect hubs and switches together either between wiring closets or between buildings. </a:t>
            </a:r>
          </a:p>
          <a:p>
            <a:pPr marL="0" indent="0">
              <a:buNone/>
            </a:pPr>
            <a:r>
              <a:rPr lang="en-US" sz="1600" dirty="0">
                <a:latin typeface="+mj-lt"/>
              </a:rPr>
              <a:t>100Base-FX uses multimode fiber-optic cable to transport Fast Ethernet traffic. </a:t>
            </a:r>
          </a:p>
        </p:txBody>
      </p:sp>
      <p:pic>
        <p:nvPicPr>
          <p:cNvPr id="2" name="Picture 1"/>
          <p:cNvPicPr>
            <a:picLocks noChangeAspect="1"/>
          </p:cNvPicPr>
          <p:nvPr/>
        </p:nvPicPr>
        <p:blipFill>
          <a:blip r:embed="rId3"/>
          <a:stretch>
            <a:fillRect/>
          </a:stretch>
        </p:blipFill>
        <p:spPr>
          <a:xfrm>
            <a:off x="7445829" y="1353230"/>
            <a:ext cx="3485470" cy="3485470"/>
          </a:xfrm>
          <a:prstGeom prst="rect">
            <a:avLst/>
          </a:prstGeom>
        </p:spPr>
      </p:pic>
    </p:spTree>
    <p:extLst>
      <p:ext uri="{BB962C8B-B14F-4D97-AF65-F5344CB8AC3E}">
        <p14:creationId xmlns:p14="http://schemas.microsoft.com/office/powerpoint/2010/main" val="46580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Differentiate Between Layer 2 Technologies</a:t>
            </a:r>
            <a:br>
              <a:rPr lang="en-US" sz="2800" b="1" dirty="0"/>
            </a:br>
            <a:r>
              <a:rPr lang="en-US" sz="1900" b="1" dirty="0"/>
              <a:t>Local-area networks - Gigabit Ethernet</a:t>
            </a:r>
          </a:p>
        </p:txBody>
      </p:sp>
      <p:sp>
        <p:nvSpPr>
          <p:cNvPr id="22"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Defined in the IEEE 802.3z. </a:t>
            </a:r>
          </a:p>
          <a:p>
            <a:pPr marL="0" indent="0">
              <a:buNone/>
            </a:pPr>
            <a:r>
              <a:rPr lang="en-US" sz="1600" dirty="0">
                <a:latin typeface="+mj-lt"/>
              </a:rPr>
              <a:t>Developed to meet the need for faster communication networks with applications such as multimedia and Voice over IP (VoIP). </a:t>
            </a:r>
          </a:p>
          <a:p>
            <a:pPr marL="0" indent="0">
              <a:buNone/>
            </a:pPr>
            <a:r>
              <a:rPr lang="en-US" sz="1600" dirty="0">
                <a:latin typeface="+mj-lt"/>
              </a:rPr>
              <a:t>GigE is a version of Ethernet that runs at speeds 10 times faster than 100Base-T. </a:t>
            </a:r>
          </a:p>
          <a:p>
            <a:pPr marL="0" indent="0">
              <a:buNone/>
            </a:pPr>
            <a:r>
              <a:rPr lang="en-US" sz="1600" dirty="0">
                <a:latin typeface="+mj-lt"/>
              </a:rPr>
              <a:t>GigE was released only a few years after Fast Ethernet, but was not widely used until the internet demands increased around 2010.  </a:t>
            </a:r>
          </a:p>
          <a:p>
            <a:pPr marL="0" indent="0">
              <a:buNone/>
            </a:pPr>
            <a:r>
              <a:rPr lang="en-US" sz="1600" dirty="0">
                <a:latin typeface="+mj-lt"/>
              </a:rPr>
              <a:t>Used as a backbone in many networks, particularly those of large organizations.</a:t>
            </a:r>
          </a:p>
          <a:p>
            <a:pPr marL="0" indent="0">
              <a:buNone/>
            </a:pPr>
            <a:r>
              <a:rPr lang="en-US" sz="1600" dirty="0">
                <a:latin typeface="+mj-lt"/>
              </a:rPr>
              <a:t>Existing Ethernet LANs with 10 and 100 Mbps cards can feed into a Gigabit Ethernet backbone to interconnect high performance switches, routers and servers. </a:t>
            </a:r>
          </a:p>
        </p:txBody>
      </p:sp>
      <p:pic>
        <p:nvPicPr>
          <p:cNvPr id="4" name="Picture 3"/>
          <p:cNvPicPr>
            <a:picLocks noChangeAspect="1"/>
          </p:cNvPicPr>
          <p:nvPr/>
        </p:nvPicPr>
        <p:blipFill rotWithShape="1">
          <a:blip r:embed="rId3"/>
          <a:srcRect l="3741" t="5685" r="940" b="3790"/>
          <a:stretch/>
        </p:blipFill>
        <p:spPr>
          <a:xfrm>
            <a:off x="7015214" y="1262287"/>
            <a:ext cx="4243337" cy="2212523"/>
          </a:xfrm>
          <a:prstGeom prst="rect">
            <a:avLst/>
          </a:prstGeom>
        </p:spPr>
      </p:pic>
    </p:spTree>
    <p:extLst>
      <p:ext uri="{BB962C8B-B14F-4D97-AF65-F5344CB8AC3E}">
        <p14:creationId xmlns:p14="http://schemas.microsoft.com/office/powerpoint/2010/main" val="996969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4818</TotalTime>
  <Words>3942</Words>
  <Application>Microsoft Office PowerPoint</Application>
  <PresentationFormat>Widescreen</PresentationFormat>
  <Paragraphs>369</Paragraphs>
  <Slides>48</Slides>
  <Notes>0</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Courier New</vt:lpstr>
      <vt:lpstr>Office Theme</vt:lpstr>
      <vt:lpstr>CCT Exam Topic 1:  General Networking</vt:lpstr>
      <vt:lpstr>CCT Exam Topic 1:  General Networking</vt:lpstr>
      <vt:lpstr>CCT Exam Topic 1:  General Networking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CCT Exam Topic 1:  General Networking</vt:lpstr>
      <vt:lpstr>CCT Exam Topic 1:  General Networking</vt:lpstr>
      <vt:lpstr>PowerPoint Presentation</vt:lpstr>
      <vt:lpstr>PowerPoint Presentation</vt:lpstr>
      <vt:lpstr>PowerPoint Presentation</vt:lpstr>
      <vt:lpstr>PowerPoint Presentation</vt:lpstr>
      <vt:lpstr>CCT Exam Topic 1:  General Networking</vt:lpstr>
      <vt:lpstr>PowerPoint Presentation</vt:lpstr>
      <vt:lpstr>PowerPoint Presentation</vt:lpstr>
      <vt:lpstr>PowerPoint Presentation</vt:lpstr>
      <vt:lpstr>PowerPoint Presentation</vt:lpstr>
      <vt:lpstr>CCT Exam Topic 1:  General Networking</vt:lpstr>
      <vt:lpstr>CCT Exam Topic 1:  General Networking</vt:lpstr>
      <vt:lpstr>PowerPoint Presentation</vt:lpstr>
      <vt:lpstr>PowerPoint Presentation</vt:lpstr>
      <vt:lpstr>PowerPoint Presentation</vt:lpstr>
      <vt:lpstr>PowerPoint Presentation</vt:lpstr>
      <vt:lpstr>PowerPoint Presentation</vt:lpstr>
      <vt:lpstr>PowerPoint Presentation</vt:lpstr>
      <vt:lpstr>Activity to Complete</vt:lpstr>
      <vt:lpstr>PowerPoint Presentation</vt:lpstr>
      <vt:lpstr>PowerPoint Presentation</vt:lpstr>
      <vt:lpstr>CCT Exam Topic 1:  General Networking</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Wright</dc:creator>
  <cp:lastModifiedBy>Glenn Wright</cp:lastModifiedBy>
  <cp:revision>125</cp:revision>
  <dcterms:created xsi:type="dcterms:W3CDTF">2019-12-10T15:31:16Z</dcterms:created>
  <dcterms:modified xsi:type="dcterms:W3CDTF">2020-06-10T22:09:27Z</dcterms:modified>
</cp:coreProperties>
</file>