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2" r:id="rId1"/>
  </p:sldMasterIdLst>
  <p:notesMasterIdLst>
    <p:notesMasterId r:id="rId39"/>
  </p:notesMasterIdLst>
  <p:sldIdLst>
    <p:sldId id="256" r:id="rId2"/>
    <p:sldId id="259" r:id="rId3"/>
    <p:sldId id="263" r:id="rId4"/>
    <p:sldId id="298" r:id="rId5"/>
    <p:sldId id="299" r:id="rId6"/>
    <p:sldId id="300" r:id="rId7"/>
    <p:sldId id="301" r:id="rId8"/>
    <p:sldId id="267" r:id="rId9"/>
    <p:sldId id="269" r:id="rId10"/>
    <p:sldId id="270" r:id="rId11"/>
    <p:sldId id="268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302" r:id="rId38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Garamond" panose="02020404030301010803" pitchFamily="18" charset="0"/>
      <p:regular r:id="rId44"/>
      <p:bold r:id="rId45"/>
      <p:italic r:id="rId46"/>
    </p:embeddedFont>
    <p:embeddedFont>
      <p:font typeface="Merriweather" panose="00000500000000000000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796" y="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789d873cd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789d873cdc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g2789d873cdc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789d873cd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789d873cdc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2789d873cdc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789d873cd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789d873cdc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g2789d873cdc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789d873cd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789d873cdc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2789d873cdc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789d873cd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2789d873cdc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2789d873cdc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789d873cd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789d873cdc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2789d873cdc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789d873cdc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789d873cdc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g2789d873cdc_0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789d873cdc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789d873cdc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g2789d873cdc_0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3d1bb7e7fd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Kim presents</a:t>
            </a:r>
            <a:endParaRPr/>
          </a:p>
        </p:txBody>
      </p:sp>
      <p:sp>
        <p:nvSpPr>
          <p:cNvPr id="484" name="Google Shape;484;g23d1bb7e7f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6dcb00c2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26dcb00c2b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g26dcb00c2b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©2023 Texas Association of School Business Officials. All rights reserved. Do not duplicate or distribute without express permission.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6dcb00c2b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26dcb00c2be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g26dcb00c2be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6dcb00c2b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26dcb00c2be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g26dcb00c2be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3f176073a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23f176073a0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g23f176073a0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3f176073a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3f176073a0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g23f176073a0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60d6b8de93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g260d6b8de9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2789d873cdc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Naomi presents</a:t>
            </a:r>
            <a:endParaRPr/>
          </a:p>
        </p:txBody>
      </p:sp>
      <p:sp>
        <p:nvSpPr>
          <p:cNvPr id="562" name="Google Shape;562;g2789d873cd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3f176073a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23f176073a0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23f176073a0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3f176073a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23f176073a0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g23f176073a0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7a227b0d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27a227b0d4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g27a227b0d4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3d1bb7e7f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Kim presents</a:t>
            </a:r>
            <a:endParaRPr/>
          </a:p>
        </p:txBody>
      </p:sp>
      <p:sp>
        <p:nvSpPr>
          <p:cNvPr id="299" name="Google Shape;299;g23d1bb7e7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3f176073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23f176073a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g23f176073a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6dcb00c2b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26dcb00c2be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g26dcb00c2be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3f176073a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23f176073a0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g23f176073a0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3d1bb7e7f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3d1bb7e7fd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23d1bb7e7fd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3d1bb7e7f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3d1bb7e7fd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23d1bb7e7fd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3d1bb7e7f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3d1bb7e7fd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what does that mean…</a:t>
            </a:r>
            <a:endParaRPr/>
          </a:p>
        </p:txBody>
      </p:sp>
      <p:sp>
        <p:nvSpPr>
          <p:cNvPr id="363" name="Google Shape;363;g23d1bb7e7fd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789d873cd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789d873cdc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Association entities </a:t>
            </a:r>
            <a:endParaRPr/>
          </a:p>
        </p:txBody>
      </p:sp>
      <p:sp>
        <p:nvSpPr>
          <p:cNvPr id="343" name="Google Shape;343;g2789d873cdc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3d1bb7e7fd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Naomi presents</a:t>
            </a:r>
            <a:endParaRPr/>
          </a:p>
        </p:txBody>
      </p:sp>
      <p:sp>
        <p:nvSpPr>
          <p:cNvPr id="380" name="Google Shape;380;g23d1bb7e7f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3d1bb7e7f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3d1bb7e7fd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23d1bb7e7fd_0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0926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6212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96723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74694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8545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366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01713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73484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00842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1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552091" y="4552827"/>
            <a:ext cx="11326483" cy="111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552091" y="5801557"/>
            <a:ext cx="11326483" cy="46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2"/>
          </p:nvPr>
        </p:nvSpPr>
        <p:spPr>
          <a:xfrm>
            <a:off x="552090" y="6380555"/>
            <a:ext cx="11326483" cy="348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i="1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3471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295026" y="6416655"/>
            <a:ext cx="17528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2844550" y="6420716"/>
            <a:ext cx="6664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9819911" y="6416655"/>
            <a:ext cx="5502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title"/>
          </p:nvPr>
        </p:nvSpPr>
        <p:spPr>
          <a:xfrm>
            <a:off x="267419" y="260725"/>
            <a:ext cx="11662913" cy="67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1"/>
          </p:nvPr>
        </p:nvSpPr>
        <p:spPr>
          <a:xfrm>
            <a:off x="267419" y="1104181"/>
            <a:ext cx="11662913" cy="4882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192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21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aphs/Graphics">
  <p:cSld name="Graphs/Graphic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2361951" y="6416655"/>
            <a:ext cx="1614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4403126" y="6416655"/>
            <a:ext cx="6664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i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1372486" y="6416655"/>
            <a:ext cx="5502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267419" y="260725"/>
            <a:ext cx="11662913" cy="67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1"/>
          </p:nvPr>
        </p:nvSpPr>
        <p:spPr>
          <a:xfrm>
            <a:off x="267419" y="1104181"/>
            <a:ext cx="11662913" cy="4882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63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52084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56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85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14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31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032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0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2" r:id="rId19"/>
    <p:sldLayoutId id="2147483703" r:id="rId2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inspired.com/google-docs/spreadsheet/how-to-compare-two-sheets-in-google-sheets-for-mismatch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cepc_hNRM3NGr-ae9FTe8JpkVOlvwcwI/edit?usp=sharing&amp;ouid=106265001209728603339&amp;rtpof=true&amp;sd=tru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en-US" dirty="0"/>
              <a:t>Ed-Fi API:  </a:t>
            </a:r>
            <a:br>
              <a:rPr lang="en-US" dirty="0"/>
            </a:br>
            <a:r>
              <a:rPr lang="en-US" dirty="0"/>
              <a:t>Future of PEIMS</a:t>
            </a:r>
            <a:endParaRPr dirty="0"/>
          </a:p>
        </p:txBody>
      </p:sp>
      <p:sp>
        <p:nvSpPr>
          <p:cNvPr id="237" name="Google Shape;237;p3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dirty="0"/>
              <a:t>2023</a:t>
            </a:r>
            <a:endParaRPr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66" name="Google Shape;366;p49"/>
          <p:cNvSpPr txBox="1">
            <a:spLocks noGrp="1"/>
          </p:cNvSpPr>
          <p:nvPr>
            <p:ph type="title"/>
          </p:nvPr>
        </p:nvSpPr>
        <p:spPr>
          <a:xfrm>
            <a:off x="651883" y="647335"/>
            <a:ext cx="11662913" cy="674863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File Upload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7" name="Google Shape;367;p49"/>
          <p:cNvSpPr txBox="1">
            <a:spLocks noGrp="1"/>
          </p:cNvSpPr>
          <p:nvPr>
            <p:ph type="body" idx="1"/>
          </p:nvPr>
        </p:nvSpPr>
        <p:spPr>
          <a:xfrm>
            <a:off x="1244185" y="1712401"/>
            <a:ext cx="9125963" cy="3831501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3000" dirty="0"/>
              <a:t>API Calls (Application Program Interface)</a:t>
            </a:r>
            <a:endParaRPr sz="3000" dirty="0"/>
          </a:p>
          <a:p>
            <a:pPr marL="914400" lvl="1" indent="-355600" algn="l" rtl="0">
              <a:spcBef>
                <a:spcPts val="2500"/>
              </a:spcBef>
              <a:spcAft>
                <a:spcPts val="0"/>
              </a:spcAft>
              <a:buSzPts val="2000"/>
              <a:buChar char="▪"/>
            </a:pPr>
            <a:r>
              <a:rPr lang="en-US" sz="2600" dirty="0"/>
              <a:t>Will have either add, update or logical delete</a:t>
            </a:r>
            <a:endParaRPr sz="2600" dirty="0"/>
          </a:p>
          <a:p>
            <a:pPr marL="457200" lvl="0" indent="-355600" algn="l" rtl="0">
              <a:spcBef>
                <a:spcPts val="2500"/>
              </a:spcBef>
              <a:spcAft>
                <a:spcPts val="0"/>
              </a:spcAft>
              <a:buSzPts val="2000"/>
              <a:buChar char="▪"/>
            </a:pPr>
            <a:r>
              <a:rPr lang="en-US" sz="3000" dirty="0"/>
              <a:t>Payload - Data SIS sent</a:t>
            </a:r>
            <a:endParaRPr sz="3000" dirty="0"/>
          </a:p>
          <a:p>
            <a:pPr marL="457200" lvl="0" indent="-355600" algn="l" rtl="0">
              <a:spcBef>
                <a:spcPts val="2500"/>
              </a:spcBef>
              <a:spcAft>
                <a:spcPts val="2500"/>
              </a:spcAft>
              <a:buSzPts val="2000"/>
              <a:buChar char="▪"/>
            </a:pPr>
            <a:r>
              <a:rPr lang="en-US" sz="3000" dirty="0"/>
              <a:t>Data River - flows only one way</a:t>
            </a:r>
            <a:endParaRPr sz="3000" dirty="0"/>
          </a:p>
        </p:txBody>
      </p:sp>
      <p:sp>
        <p:nvSpPr>
          <p:cNvPr id="368" name="Google Shape;368;p49"/>
          <p:cNvSpPr/>
          <p:nvPr/>
        </p:nvSpPr>
        <p:spPr>
          <a:xfrm>
            <a:off x="8468591" y="754751"/>
            <a:ext cx="3071525" cy="36746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0251D"/>
                </a:solidFill>
                <a:latin typeface="Merriweather"/>
              </a:rPr>
              <a:t>FUTURE = API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346" name="Google Shape;346;p47"/>
          <p:cNvSpPr txBox="1">
            <a:spLocks noGrp="1"/>
          </p:cNvSpPr>
          <p:nvPr>
            <p:ph type="title"/>
          </p:nvPr>
        </p:nvSpPr>
        <p:spPr>
          <a:xfrm>
            <a:off x="755792" y="689667"/>
            <a:ext cx="10320918" cy="674863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RELATIONSHIPS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7" name="Google Shape;347;p47"/>
          <p:cNvSpPr txBox="1">
            <a:spLocks noGrp="1"/>
          </p:cNvSpPr>
          <p:nvPr>
            <p:ph type="body" idx="1"/>
          </p:nvPr>
        </p:nvSpPr>
        <p:spPr>
          <a:xfrm>
            <a:off x="294001" y="1364530"/>
            <a:ext cx="5803800" cy="47004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DOMAIN = COMPLEX TYPE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ENTITY = SUB COMPLEX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ASSOCIATION ENTITIES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(CONNECTED TO AN ENTITY)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ELEMENTS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8" name="Google Shape;34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689667"/>
            <a:ext cx="5442501" cy="5442501"/>
          </a:xfrm>
          <a:prstGeom prst="rect">
            <a:avLst/>
          </a:prstGeom>
          <a:noFill/>
          <a:ln>
            <a:noFill/>
          </a:ln>
          <a:effectLst>
            <a:outerShdw blurRad="871538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en-US"/>
              <a:t>Validations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390" name="Google Shape;39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6074" y="1011925"/>
            <a:ext cx="7950775" cy="519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400" name="Google Shape;400;p53"/>
          <p:cNvSpPr txBox="1">
            <a:spLocks noGrp="1"/>
          </p:cNvSpPr>
          <p:nvPr>
            <p:ph type="body" idx="1"/>
          </p:nvPr>
        </p:nvSpPr>
        <p:spPr>
          <a:xfrm>
            <a:off x="6605125" y="1981550"/>
            <a:ext cx="4772400" cy="36762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/>
              <a:t>File Validation</a:t>
            </a:r>
            <a:endParaRPr sz="3000"/>
          </a:p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None/>
            </a:pPr>
            <a:endParaRPr sz="3000"/>
          </a:p>
        </p:txBody>
      </p:sp>
      <p:pic>
        <p:nvPicPr>
          <p:cNvPr id="398" name="Google Shape;398;p53"/>
          <p:cNvPicPr preferRelativeResize="0"/>
          <p:nvPr/>
        </p:nvPicPr>
        <p:blipFill rotWithShape="1">
          <a:blip r:embed="rId3">
            <a:alphaModFix/>
          </a:blip>
          <a:srcRect b="87009"/>
          <a:stretch/>
        </p:blipFill>
        <p:spPr>
          <a:xfrm>
            <a:off x="2056075" y="1011925"/>
            <a:ext cx="7950775" cy="6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53"/>
          <p:cNvPicPr preferRelativeResize="0"/>
          <p:nvPr/>
        </p:nvPicPr>
        <p:blipFill rotWithShape="1">
          <a:blip r:embed="rId3">
            <a:alphaModFix/>
          </a:blip>
          <a:srcRect l="7640" t="16479" r="49630" b="42770"/>
          <a:stretch/>
        </p:blipFill>
        <p:spPr>
          <a:xfrm>
            <a:off x="951275" y="1981550"/>
            <a:ext cx="5653850" cy="35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8886" y="2608000"/>
            <a:ext cx="2831350" cy="2660350"/>
          </a:xfrm>
          <a:prstGeom prst="rect">
            <a:avLst/>
          </a:prstGeom>
          <a:noFill/>
          <a:ln>
            <a:noFill/>
          </a:ln>
          <a:effectLst>
            <a:outerShdw blurRad="57150" dist="11430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02" name="Google Shape;402;p53"/>
          <p:cNvSpPr/>
          <p:nvPr/>
        </p:nvSpPr>
        <p:spPr>
          <a:xfrm rot="-49">
            <a:off x="8377650" y="5505009"/>
            <a:ext cx="1629197" cy="67497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0251D"/>
                </a:solidFill>
                <a:latin typeface="Merriweather"/>
              </a:rPr>
              <a:t>XML</a:t>
            </a:r>
          </a:p>
        </p:txBody>
      </p:sp>
      <p:sp>
        <p:nvSpPr>
          <p:cNvPr id="403" name="Google Shape;403;p53"/>
          <p:cNvSpPr/>
          <p:nvPr/>
        </p:nvSpPr>
        <p:spPr>
          <a:xfrm>
            <a:off x="2657925" y="5535860"/>
            <a:ext cx="1629201" cy="6132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0251D"/>
                </a:solidFill>
                <a:latin typeface="Merriweather"/>
              </a:rPr>
              <a:t>API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412" name="Google Shape;412;p54"/>
          <p:cNvSpPr txBox="1">
            <a:spLocks noGrp="1"/>
          </p:cNvSpPr>
          <p:nvPr>
            <p:ph type="body" idx="1"/>
          </p:nvPr>
        </p:nvSpPr>
        <p:spPr>
          <a:xfrm>
            <a:off x="4188450" y="576432"/>
            <a:ext cx="3815100" cy="6006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500" b="1" dirty="0"/>
              <a:t>Level 1 Validation</a:t>
            </a:r>
            <a:endParaRPr sz="3500" b="1" dirty="0"/>
          </a:p>
        </p:txBody>
      </p:sp>
      <p:sp>
        <p:nvSpPr>
          <p:cNvPr id="413" name="Google Shape;413;p54"/>
          <p:cNvSpPr txBox="1">
            <a:spLocks noGrp="1"/>
          </p:cNvSpPr>
          <p:nvPr>
            <p:ph type="body" idx="4294967295"/>
          </p:nvPr>
        </p:nvSpPr>
        <p:spPr>
          <a:xfrm>
            <a:off x="9167813" y="5573713"/>
            <a:ext cx="3024187" cy="600075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b="1"/>
              <a:t>SIS VENDOR</a:t>
            </a:r>
            <a:endParaRPr b="1"/>
          </a:p>
        </p:txBody>
      </p:sp>
      <p:pic>
        <p:nvPicPr>
          <p:cNvPr id="411" name="Google Shape;41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73" y="1444336"/>
            <a:ext cx="8542401" cy="4972314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423" name="Google Shape;423;p55"/>
          <p:cNvSpPr txBox="1">
            <a:spLocks noGrp="1"/>
          </p:cNvSpPr>
          <p:nvPr>
            <p:ph type="body" idx="1"/>
          </p:nvPr>
        </p:nvSpPr>
        <p:spPr>
          <a:xfrm>
            <a:off x="6806677" y="1786450"/>
            <a:ext cx="4772400" cy="13512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dirty="0"/>
              <a:t>Batch Validation</a:t>
            </a:r>
            <a:endParaRPr sz="3000" dirty="0"/>
          </a:p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None/>
            </a:pPr>
            <a:endParaRPr sz="3000" dirty="0"/>
          </a:p>
        </p:txBody>
      </p:sp>
      <p:pic>
        <p:nvPicPr>
          <p:cNvPr id="421" name="Google Shape;421;p55"/>
          <p:cNvPicPr preferRelativeResize="0"/>
          <p:nvPr/>
        </p:nvPicPr>
        <p:blipFill rotWithShape="1">
          <a:blip r:embed="rId3">
            <a:alphaModFix/>
          </a:blip>
          <a:srcRect l="52554" t="16944" r="5113" b="43522"/>
          <a:stretch/>
        </p:blipFill>
        <p:spPr>
          <a:xfrm>
            <a:off x="872250" y="2034038"/>
            <a:ext cx="5851300" cy="357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55"/>
          <p:cNvPicPr preferRelativeResize="0"/>
          <p:nvPr/>
        </p:nvPicPr>
        <p:blipFill rotWithShape="1">
          <a:blip r:embed="rId4">
            <a:alphaModFix/>
          </a:blip>
          <a:srcRect b="20515"/>
          <a:stretch/>
        </p:blipFill>
        <p:spPr>
          <a:xfrm>
            <a:off x="7584888" y="2462050"/>
            <a:ext cx="3049725" cy="3334175"/>
          </a:xfrm>
          <a:prstGeom prst="rect">
            <a:avLst/>
          </a:prstGeom>
          <a:noFill/>
          <a:ln>
            <a:noFill/>
          </a:ln>
          <a:effectLst>
            <a:outerShdw blurRad="57150" dist="1333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25" name="Google Shape;425;p55"/>
          <p:cNvSpPr/>
          <p:nvPr/>
        </p:nvSpPr>
        <p:spPr>
          <a:xfrm>
            <a:off x="2657925" y="5535860"/>
            <a:ext cx="1629201" cy="6132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0251D"/>
                </a:solidFill>
                <a:latin typeface="Merriweather"/>
              </a:rPr>
              <a:t>API</a:t>
            </a:r>
          </a:p>
        </p:txBody>
      </p:sp>
      <p:sp>
        <p:nvSpPr>
          <p:cNvPr id="426" name="Google Shape;426;p55"/>
          <p:cNvSpPr/>
          <p:nvPr/>
        </p:nvSpPr>
        <p:spPr>
          <a:xfrm rot="-49">
            <a:off x="7934175" y="5505009"/>
            <a:ext cx="1629197" cy="67497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0251D"/>
                </a:solidFill>
                <a:latin typeface="Merriweather"/>
              </a:rPr>
              <a:t>XML</a:t>
            </a:r>
          </a:p>
        </p:txBody>
      </p:sp>
      <p:pic>
        <p:nvPicPr>
          <p:cNvPr id="4" name="Google Shape;398;p53">
            <a:extLst>
              <a:ext uri="{FF2B5EF4-FFF2-40B4-BE49-F238E27FC236}">
                <a16:creationId xmlns:a16="http://schemas.microsoft.com/office/drawing/2014/main" id="{E13373C8-3178-EDA2-7B76-271DD057A3F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87009"/>
          <a:stretch/>
        </p:blipFill>
        <p:spPr>
          <a:xfrm>
            <a:off x="2056075" y="1011925"/>
            <a:ext cx="7950775" cy="6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435" name="Google Shape;435;p56"/>
          <p:cNvPicPr preferRelativeResize="0"/>
          <p:nvPr/>
        </p:nvPicPr>
        <p:blipFill rotWithShape="1">
          <a:blip r:embed="rId3">
            <a:alphaModFix/>
          </a:blip>
          <a:srcRect b="5141"/>
          <a:stretch/>
        </p:blipFill>
        <p:spPr>
          <a:xfrm>
            <a:off x="904009" y="1612900"/>
            <a:ext cx="9567536" cy="472403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23825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36" name="Google Shape;436;p56"/>
          <p:cNvSpPr txBox="1">
            <a:spLocks noGrp="1"/>
          </p:cNvSpPr>
          <p:nvPr>
            <p:ph type="body" idx="4294967295"/>
          </p:nvPr>
        </p:nvSpPr>
        <p:spPr>
          <a:xfrm>
            <a:off x="7868949" y="1612900"/>
            <a:ext cx="3024187" cy="601662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b="1" dirty="0"/>
              <a:t>TSDS PORTAL</a:t>
            </a:r>
            <a:endParaRPr b="1" dirty="0"/>
          </a:p>
        </p:txBody>
      </p:sp>
      <p:sp>
        <p:nvSpPr>
          <p:cNvPr id="6" name="Google Shape;412;p54">
            <a:extLst>
              <a:ext uri="{FF2B5EF4-FFF2-40B4-BE49-F238E27FC236}">
                <a16:creationId xmlns:a16="http://schemas.microsoft.com/office/drawing/2014/main" id="{ED3518D2-9A43-5AF2-D1D4-A37FFA6A2944}"/>
              </a:ext>
            </a:extLst>
          </p:cNvPr>
          <p:cNvSpPr txBox="1">
            <a:spLocks/>
          </p:cNvSpPr>
          <p:nvPr/>
        </p:nvSpPr>
        <p:spPr>
          <a:xfrm>
            <a:off x="4188450" y="576432"/>
            <a:ext cx="3815100" cy="600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45700" rtlCol="0" anchor="t" anchorCtr="0">
            <a:noAutofit/>
          </a:bodyPr>
          <a:lstStyle>
            <a:lvl1pPr marL="457200" lvl="0" indent="-34290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▪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▪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371600" lvl="2" indent="-3429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828800" lvl="3" indent="-342900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286000" lvl="4" indent="-342900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743200" lvl="5" indent="-342900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3200400" lvl="6" indent="-342900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657600" lvl="7" indent="-342900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4114800" lvl="8" indent="-342900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Arial"/>
              <a:buChar char="◦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200"/>
              </a:spcAft>
              <a:buFont typeface="Arial"/>
              <a:buNone/>
            </a:pPr>
            <a:r>
              <a:rPr lang="en-US" sz="3500" b="1" dirty="0"/>
              <a:t>Level 1.5 Validation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447" name="Google Shape;447;p57"/>
          <p:cNvSpPr txBox="1">
            <a:spLocks noGrp="1"/>
          </p:cNvSpPr>
          <p:nvPr>
            <p:ph type="body" idx="1"/>
          </p:nvPr>
        </p:nvSpPr>
        <p:spPr>
          <a:xfrm>
            <a:off x="6695100" y="2023600"/>
            <a:ext cx="4772400" cy="36237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/>
              <a:t>Business Rule Validation</a:t>
            </a:r>
            <a:endParaRPr sz="3000"/>
          </a:p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None/>
            </a:pPr>
            <a:endParaRPr sz="3000"/>
          </a:p>
        </p:txBody>
      </p:sp>
      <p:pic>
        <p:nvPicPr>
          <p:cNvPr id="444" name="Google Shape;444;p57"/>
          <p:cNvPicPr preferRelativeResize="0"/>
          <p:nvPr/>
        </p:nvPicPr>
        <p:blipFill rotWithShape="1">
          <a:blip r:embed="rId3">
            <a:alphaModFix/>
          </a:blip>
          <a:srcRect b="87009"/>
          <a:stretch/>
        </p:blipFill>
        <p:spPr>
          <a:xfrm>
            <a:off x="2056075" y="1011925"/>
            <a:ext cx="7950775" cy="6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57"/>
          <p:cNvPicPr preferRelativeResize="0"/>
          <p:nvPr/>
        </p:nvPicPr>
        <p:blipFill rotWithShape="1">
          <a:blip r:embed="rId3">
            <a:alphaModFix/>
          </a:blip>
          <a:srcRect l="7638" t="60735" r="50623"/>
          <a:stretch/>
        </p:blipFill>
        <p:spPr>
          <a:xfrm>
            <a:off x="848200" y="2023600"/>
            <a:ext cx="5756926" cy="353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6450" y="2581999"/>
            <a:ext cx="3909700" cy="3081375"/>
          </a:xfrm>
          <a:prstGeom prst="rect">
            <a:avLst/>
          </a:prstGeom>
          <a:noFill/>
          <a:ln>
            <a:noFill/>
          </a:ln>
          <a:effectLst>
            <a:outerShdw blurRad="57150" dist="11430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48" name="Google Shape;448;p57"/>
          <p:cNvSpPr/>
          <p:nvPr/>
        </p:nvSpPr>
        <p:spPr>
          <a:xfrm rot="-1396735">
            <a:off x="7514959" y="3738722"/>
            <a:ext cx="3132659" cy="7679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0251D"/>
                </a:solidFill>
                <a:latin typeface="Merriweather"/>
              </a:rPr>
              <a:t>early look</a:t>
            </a:r>
          </a:p>
        </p:txBody>
      </p:sp>
      <p:sp>
        <p:nvSpPr>
          <p:cNvPr id="449" name="Google Shape;449;p57"/>
          <p:cNvSpPr/>
          <p:nvPr/>
        </p:nvSpPr>
        <p:spPr>
          <a:xfrm>
            <a:off x="2657925" y="5535860"/>
            <a:ext cx="1629201" cy="6132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0251D"/>
                </a:solidFill>
                <a:latin typeface="Merriweather"/>
              </a:rPr>
              <a:t>API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458" name="Google Shape;45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7691" y="1612899"/>
            <a:ext cx="9232384" cy="481023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23825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" name="Google Shape;412;p54">
            <a:extLst>
              <a:ext uri="{FF2B5EF4-FFF2-40B4-BE49-F238E27FC236}">
                <a16:creationId xmlns:a16="http://schemas.microsoft.com/office/drawing/2014/main" id="{FAB21F16-EF12-5E49-2738-F234A93668F2}"/>
              </a:ext>
            </a:extLst>
          </p:cNvPr>
          <p:cNvSpPr txBox="1">
            <a:spLocks/>
          </p:cNvSpPr>
          <p:nvPr/>
        </p:nvSpPr>
        <p:spPr>
          <a:xfrm>
            <a:off x="4188450" y="576432"/>
            <a:ext cx="3815100" cy="600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45700" rtlCol="0" anchor="t" anchorCtr="0">
            <a:noAutofit/>
          </a:bodyPr>
          <a:lstStyle>
            <a:lvl1pPr marL="457200" lvl="0" indent="-34290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▪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▪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371600" lvl="2" indent="-3429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828800" lvl="3" indent="-342900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286000" lvl="4" indent="-342900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743200" lvl="5" indent="-342900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3200400" lvl="6" indent="-342900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657600" lvl="7" indent="-342900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4114800" lvl="8" indent="-342900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Arial"/>
              <a:buChar char="◦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200"/>
              </a:spcAft>
              <a:buFont typeface="Arial"/>
              <a:buNone/>
            </a:pPr>
            <a:r>
              <a:rPr lang="en-US" sz="3500" b="1" dirty="0"/>
              <a:t>Level 2 Validation</a:t>
            </a:r>
          </a:p>
        </p:txBody>
      </p:sp>
      <p:sp>
        <p:nvSpPr>
          <p:cNvPr id="459" name="Google Shape;459;p58"/>
          <p:cNvSpPr txBox="1">
            <a:spLocks noGrp="1"/>
          </p:cNvSpPr>
          <p:nvPr>
            <p:ph type="body" idx="4294967295"/>
          </p:nvPr>
        </p:nvSpPr>
        <p:spPr>
          <a:xfrm>
            <a:off x="7775432" y="1612899"/>
            <a:ext cx="3024187" cy="601662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b="1" dirty="0"/>
              <a:t>TSDS PORTAL</a:t>
            </a: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How do you feel about Ed Fi Upgrade?</a:t>
            </a:r>
            <a:endParaRPr/>
          </a:p>
        </p:txBody>
      </p:sp>
      <p:sp>
        <p:nvSpPr>
          <p:cNvPr id="265" name="Google Shape;265;p3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4050" y="1634065"/>
            <a:ext cx="2319338" cy="347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1000" y="1860204"/>
            <a:ext cx="2319338" cy="347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8694" y="2427818"/>
            <a:ext cx="2667000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469" name="Google Shape;469;p59"/>
          <p:cNvSpPr txBox="1">
            <a:spLocks noGrp="1"/>
          </p:cNvSpPr>
          <p:nvPr>
            <p:ph type="body" idx="1"/>
          </p:nvPr>
        </p:nvSpPr>
        <p:spPr>
          <a:xfrm>
            <a:off x="6605125" y="1981550"/>
            <a:ext cx="4772400" cy="36237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/>
              <a:t>Business Rule Validation</a:t>
            </a:r>
            <a:endParaRPr sz="3000"/>
          </a:p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None/>
            </a:pPr>
            <a:endParaRPr sz="3000"/>
          </a:p>
        </p:txBody>
      </p:sp>
      <p:pic>
        <p:nvPicPr>
          <p:cNvPr id="467" name="Google Shape;467;p59"/>
          <p:cNvPicPr preferRelativeResize="0"/>
          <p:nvPr/>
        </p:nvPicPr>
        <p:blipFill rotWithShape="1">
          <a:blip r:embed="rId3">
            <a:alphaModFix/>
          </a:blip>
          <a:srcRect b="87009"/>
          <a:stretch/>
        </p:blipFill>
        <p:spPr>
          <a:xfrm>
            <a:off x="2056075" y="1011925"/>
            <a:ext cx="7950775" cy="6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59"/>
          <p:cNvPicPr preferRelativeResize="0"/>
          <p:nvPr/>
        </p:nvPicPr>
        <p:blipFill rotWithShape="1">
          <a:blip r:embed="rId3">
            <a:alphaModFix/>
          </a:blip>
          <a:srcRect l="52755" t="60127" r="5309"/>
          <a:stretch/>
        </p:blipFill>
        <p:spPr>
          <a:xfrm>
            <a:off x="1030275" y="2092175"/>
            <a:ext cx="5645325" cy="350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59"/>
          <p:cNvPicPr preferRelativeResize="0"/>
          <p:nvPr/>
        </p:nvPicPr>
        <p:blipFill rotWithShape="1">
          <a:blip r:embed="rId4">
            <a:alphaModFix/>
          </a:blip>
          <a:srcRect l="66982" b="55213"/>
          <a:stretch/>
        </p:blipFill>
        <p:spPr>
          <a:xfrm>
            <a:off x="7376401" y="2482400"/>
            <a:ext cx="3439039" cy="3117775"/>
          </a:xfrm>
          <a:prstGeom prst="rect">
            <a:avLst/>
          </a:prstGeom>
          <a:noFill/>
          <a:ln>
            <a:noFill/>
          </a:ln>
          <a:effectLst>
            <a:outerShdw blurRad="57150" dist="11430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71" name="Google Shape;471;p59"/>
          <p:cNvSpPr/>
          <p:nvPr/>
        </p:nvSpPr>
        <p:spPr>
          <a:xfrm>
            <a:off x="3487600" y="5708125"/>
            <a:ext cx="5455678" cy="5202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0251D"/>
                </a:solidFill>
                <a:latin typeface="Merriweather"/>
              </a:rPr>
              <a:t>NO CHANGE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481" name="Google Shape;481;p60"/>
          <p:cNvSpPr txBox="1">
            <a:spLocks noGrp="1"/>
          </p:cNvSpPr>
          <p:nvPr>
            <p:ph type="body" idx="4294967295"/>
          </p:nvPr>
        </p:nvSpPr>
        <p:spPr>
          <a:xfrm>
            <a:off x="8927110" y="1444335"/>
            <a:ext cx="2886075" cy="601662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b="1" dirty="0"/>
              <a:t>TSDS PORTAL</a:t>
            </a:r>
            <a:endParaRPr b="1" dirty="0"/>
          </a:p>
        </p:txBody>
      </p:sp>
      <p:pic>
        <p:nvPicPr>
          <p:cNvPr id="480" name="Google Shape;48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126" y="1444335"/>
            <a:ext cx="7879984" cy="5096795"/>
          </a:xfrm>
          <a:prstGeom prst="rect">
            <a:avLst/>
          </a:prstGeom>
          <a:noFill/>
          <a:ln>
            <a:noFill/>
          </a:ln>
          <a:effectLst>
            <a:outerShdw blurRad="57150" dist="123825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" name="Google Shape;412;p54">
            <a:extLst>
              <a:ext uri="{FF2B5EF4-FFF2-40B4-BE49-F238E27FC236}">
                <a16:creationId xmlns:a16="http://schemas.microsoft.com/office/drawing/2014/main" id="{A04593E8-1F46-1737-B430-1C521D74F4D2}"/>
              </a:ext>
            </a:extLst>
          </p:cNvPr>
          <p:cNvSpPr txBox="1">
            <a:spLocks/>
          </p:cNvSpPr>
          <p:nvPr/>
        </p:nvSpPr>
        <p:spPr>
          <a:xfrm>
            <a:off x="4188450" y="576432"/>
            <a:ext cx="3815100" cy="600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45700" rtlCol="0" anchor="t" anchorCtr="0">
            <a:noAutofit/>
          </a:bodyPr>
          <a:lstStyle>
            <a:lvl1pPr marL="457200" lvl="0" indent="-34290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▪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▪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371600" lvl="2" indent="-3429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828800" lvl="3" indent="-342900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286000" lvl="4" indent="-342900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743200" lvl="5" indent="-342900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3200400" lvl="6" indent="-342900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657600" lvl="7" indent="-342900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4114800" lvl="8" indent="-342900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Arial"/>
              <a:buChar char="◦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200"/>
              </a:spcAft>
              <a:buFont typeface="Arial"/>
              <a:buNone/>
            </a:pPr>
            <a:r>
              <a:rPr lang="en-US" sz="3500" b="1" dirty="0"/>
              <a:t>Level 3 Validation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en-US"/>
              <a:t>Parallel Process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23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93" name="Google Shape;493;p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IS YOUR SIS VENDOR?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4" name="Google Shape;494;p62"/>
          <p:cNvSpPr txBox="1">
            <a:spLocks noGrp="1"/>
          </p:cNvSpPr>
          <p:nvPr>
            <p:ph type="body" idx="1"/>
          </p:nvPr>
        </p:nvSpPr>
        <p:spPr>
          <a:xfrm>
            <a:off x="680967" y="1234871"/>
            <a:ext cx="10830066" cy="48825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ts val="3000"/>
              <a:buChar char="▪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vendor participate in Pilot?</a:t>
            </a:r>
            <a:endParaRPr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19100" algn="l" rtl="0">
              <a:spcBef>
                <a:spcPts val="280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ts val="3000"/>
              <a:buChar char="▪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far along in the process of programming for the upgrade?</a:t>
            </a:r>
            <a:endParaRPr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19100" algn="l" rtl="0">
              <a:spcBef>
                <a:spcPts val="280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ts val="3000"/>
              <a:buChar char="▪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vendor successfully pushed data from your SIS to your landing zone (IODS)?</a:t>
            </a:r>
            <a:endParaRPr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19100" algn="l" rtl="0">
              <a:spcBef>
                <a:spcPts val="2800"/>
              </a:spcBef>
              <a:spcAft>
                <a:spcPts val="2800"/>
              </a:spcAft>
              <a:buClr>
                <a:schemeClr val="tx1">
                  <a:lumMod val="95000"/>
                  <a:lumOff val="5000"/>
                </a:schemeClr>
              </a:buClr>
              <a:buSzPts val="3000"/>
              <a:buChar char="▪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type of support is your vendor planning to provide to LEAs participating in Parallel?</a:t>
            </a:r>
            <a:endParaRPr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501" name="Google Shape;501;p63"/>
          <p:cNvSpPr txBox="1">
            <a:spLocks noGrp="1"/>
          </p:cNvSpPr>
          <p:nvPr>
            <p:ph type="title"/>
          </p:nvPr>
        </p:nvSpPr>
        <p:spPr>
          <a:xfrm>
            <a:off x="546030" y="550816"/>
            <a:ext cx="10518345" cy="674863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Who is Impacted?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2" name="Google Shape;502;p63"/>
          <p:cNvSpPr txBox="1">
            <a:spLocks noGrp="1"/>
          </p:cNvSpPr>
          <p:nvPr>
            <p:ph type="body" idx="1"/>
          </p:nvPr>
        </p:nvSpPr>
        <p:spPr>
          <a:xfrm>
            <a:off x="1030275" y="1104175"/>
            <a:ext cx="10034100" cy="13356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Don’t Forget: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457200" algn="l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Finance and Human Resources - we all think Student…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3" name="Google Shape;503;p63"/>
          <p:cNvPicPr preferRelativeResize="0"/>
          <p:nvPr/>
        </p:nvPicPr>
        <p:blipFill rotWithShape="1">
          <a:blip r:embed="rId3">
            <a:alphaModFix/>
          </a:blip>
          <a:srcRect r="8483"/>
          <a:stretch/>
        </p:blipFill>
        <p:spPr>
          <a:xfrm>
            <a:off x="267425" y="2439775"/>
            <a:ext cx="5689725" cy="3545025"/>
          </a:xfrm>
          <a:prstGeom prst="rect">
            <a:avLst/>
          </a:prstGeom>
          <a:noFill/>
          <a:ln>
            <a:noFill/>
          </a:ln>
          <a:effectLst>
            <a:outerShdw blurRad="57150" dist="161925" dir="846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04" name="Google Shape;504;p63"/>
          <p:cNvPicPr preferRelativeResize="0"/>
          <p:nvPr/>
        </p:nvPicPr>
        <p:blipFill rotWithShape="1">
          <a:blip r:embed="rId4">
            <a:alphaModFix/>
          </a:blip>
          <a:srcRect r="9453"/>
          <a:stretch/>
        </p:blipFill>
        <p:spPr>
          <a:xfrm>
            <a:off x="6109550" y="2439775"/>
            <a:ext cx="5894781" cy="3545025"/>
          </a:xfrm>
          <a:prstGeom prst="rect">
            <a:avLst/>
          </a:prstGeom>
          <a:noFill/>
          <a:ln>
            <a:noFill/>
          </a:ln>
          <a:effectLst>
            <a:outerShdw blurRad="57150" dist="123825" dir="846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4"/>
          <p:cNvSpPr txBox="1">
            <a:spLocks noGrp="1"/>
          </p:cNvSpPr>
          <p:nvPr>
            <p:ph type="title"/>
          </p:nvPr>
        </p:nvSpPr>
        <p:spPr>
          <a:xfrm>
            <a:off x="1374821" y="1787782"/>
            <a:ext cx="3718455" cy="972898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Parallel Year</a:t>
            </a:r>
            <a:endParaRPr sz="4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3" name="Google Shape;513;p64"/>
          <p:cNvSpPr txBox="1">
            <a:spLocks noGrp="1"/>
          </p:cNvSpPr>
          <p:nvPr>
            <p:ph idx="1"/>
          </p:nvPr>
        </p:nvSpPr>
        <p:spPr>
          <a:xfrm>
            <a:off x="1374821" y="2760680"/>
            <a:ext cx="3336109" cy="135466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am I supposed to do?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" name="Google Shape;512;p64"/>
          <p:cNvSpPr txBox="1">
            <a:spLocks noGrp="1"/>
          </p:cNvSpPr>
          <p:nvPr>
            <p:ph type="body" sz="half" idx="2"/>
          </p:nvPr>
        </p:nvSpPr>
        <p:spPr>
          <a:xfrm>
            <a:off x="4862945" y="954388"/>
            <a:ext cx="6525491" cy="4949223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SIS Vendor needs Parallel to ensure the right data is flowing down the river.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19100" algn="l" rtl="0">
              <a:spcBef>
                <a:spcPts val="300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TEA needs Parallel to ensure the data promoted, calculated and validated matches XML system to ensure Live in ‘25 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Comparison of data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	at Promotion</a:t>
            </a:r>
          </a:p>
          <a:p>
            <a:pPr marL="0" lvl="0" indent="0" algn="l" rtl="0">
              <a:spcBef>
                <a:spcPts val="1200"/>
              </a:spcBef>
              <a:spcAft>
                <a:spcPts val="30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	by Reports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1" name="Google Shape;511;p6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25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521" name="Google Shape;521;p65"/>
          <p:cNvSpPr txBox="1">
            <a:spLocks noGrp="1"/>
          </p:cNvSpPr>
          <p:nvPr>
            <p:ph type="title"/>
          </p:nvPr>
        </p:nvSpPr>
        <p:spPr>
          <a:xfrm>
            <a:off x="586663" y="769870"/>
            <a:ext cx="5627102" cy="67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Comparison?  Excel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" name="Google Shape;522;p65"/>
          <p:cNvSpPr txBox="1">
            <a:spLocks noGrp="1"/>
          </p:cNvSpPr>
          <p:nvPr>
            <p:ph type="body" idx="1"/>
          </p:nvPr>
        </p:nvSpPr>
        <p:spPr>
          <a:xfrm>
            <a:off x="589538" y="1597999"/>
            <a:ext cx="5828581" cy="1327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Use Excel to compare Two Sheets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-MUST be same rows and columns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23" name="Google Shape;52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113" y="680210"/>
            <a:ext cx="5268349" cy="549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530" name="Google Shape;530;p66"/>
          <p:cNvSpPr txBox="1">
            <a:spLocks noGrp="1"/>
          </p:cNvSpPr>
          <p:nvPr>
            <p:ph type="title"/>
          </p:nvPr>
        </p:nvSpPr>
        <p:spPr>
          <a:xfrm>
            <a:off x="575576" y="634992"/>
            <a:ext cx="11662913" cy="674863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Comparison Data - Where?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32" name="Google Shape;53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0621" y="1305232"/>
            <a:ext cx="7652825" cy="27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33" name="Google Shape;533;p66"/>
          <p:cNvCxnSpPr/>
          <p:nvPr/>
        </p:nvCxnSpPr>
        <p:spPr>
          <a:xfrm>
            <a:off x="3654875" y="2255438"/>
            <a:ext cx="1303800" cy="318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34" name="Google Shape;534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288" y="3252812"/>
            <a:ext cx="5387300" cy="314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5" name="Google Shape;535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3977" y="4337417"/>
            <a:ext cx="6449224" cy="181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6" name="Google Shape;536;p66"/>
          <p:cNvSpPr txBox="1"/>
          <p:nvPr/>
        </p:nvSpPr>
        <p:spPr>
          <a:xfrm>
            <a:off x="5051094" y="3252812"/>
            <a:ext cx="4311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 b="1" dirty="0">
                <a:solidFill>
                  <a:schemeClr val="dk1"/>
                </a:solidFill>
              </a:rPr>
              <a:t>2</a:t>
            </a:r>
            <a:endParaRPr sz="2900" b="1" dirty="0"/>
          </a:p>
        </p:txBody>
      </p:sp>
      <p:sp>
        <p:nvSpPr>
          <p:cNvPr id="537" name="Google Shape;537;p66"/>
          <p:cNvSpPr txBox="1"/>
          <p:nvPr/>
        </p:nvSpPr>
        <p:spPr>
          <a:xfrm>
            <a:off x="9695192" y="1305231"/>
            <a:ext cx="4311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>
                <a:solidFill>
                  <a:schemeClr val="dk1"/>
                </a:solidFill>
              </a:rPr>
              <a:t>1</a:t>
            </a:r>
            <a:endParaRPr sz="2900" b="1" dirty="0"/>
          </a:p>
        </p:txBody>
      </p:sp>
      <p:sp>
        <p:nvSpPr>
          <p:cNvPr id="538" name="Google Shape;538;p66"/>
          <p:cNvSpPr txBox="1"/>
          <p:nvPr/>
        </p:nvSpPr>
        <p:spPr>
          <a:xfrm>
            <a:off x="11084575" y="4347563"/>
            <a:ext cx="4311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chemeClr val="dk1"/>
                </a:solidFill>
              </a:rPr>
              <a:t>3</a:t>
            </a:r>
            <a:endParaRPr sz="2900" b="1"/>
          </a:p>
        </p:txBody>
      </p:sp>
      <p:cxnSp>
        <p:nvCxnSpPr>
          <p:cNvPr id="539" name="Google Shape;539;p66"/>
          <p:cNvCxnSpPr/>
          <p:nvPr/>
        </p:nvCxnSpPr>
        <p:spPr>
          <a:xfrm>
            <a:off x="10028750" y="5333788"/>
            <a:ext cx="1303800" cy="318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0" name="Google Shape;540;p66"/>
          <p:cNvCxnSpPr/>
          <p:nvPr/>
        </p:nvCxnSpPr>
        <p:spPr>
          <a:xfrm flipH="1">
            <a:off x="1262725" y="4972950"/>
            <a:ext cx="924000" cy="6507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" name="Google Shape;481;p60">
            <a:extLst>
              <a:ext uri="{FF2B5EF4-FFF2-40B4-BE49-F238E27FC236}">
                <a16:creationId xmlns:a16="http://schemas.microsoft.com/office/drawing/2014/main" id="{FB37BEC0-70EF-23E0-C48C-59137D6B45D7}"/>
              </a:ext>
            </a:extLst>
          </p:cNvPr>
          <p:cNvSpPr txBox="1">
            <a:spLocks/>
          </p:cNvSpPr>
          <p:nvPr/>
        </p:nvSpPr>
        <p:spPr>
          <a:xfrm>
            <a:off x="7794575" y="838862"/>
            <a:ext cx="2886075" cy="601662"/>
          </a:xfrm>
          <a:prstGeom prst="rect">
            <a:avLst/>
          </a:prstGeom>
        </p:spPr>
        <p:txBody>
          <a:bodyPr spcFirstLastPara="1" vert="horz" wrap="square" lIns="0" tIns="45700" rIns="0" bIns="45700" rtlCol="0" anchor="t" anchorCtr="0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200"/>
              </a:spcAft>
              <a:buFont typeface="Arial"/>
              <a:buNone/>
            </a:pPr>
            <a:r>
              <a:rPr lang="en-US" b="1"/>
              <a:t>TSDS PORTAL</a:t>
            </a:r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547" name="Google Shape;547;p67"/>
          <p:cNvSpPr txBox="1">
            <a:spLocks noGrp="1"/>
          </p:cNvSpPr>
          <p:nvPr>
            <p:ph type="title"/>
          </p:nvPr>
        </p:nvSpPr>
        <p:spPr>
          <a:xfrm>
            <a:off x="714228" y="551784"/>
            <a:ext cx="11662913" cy="674863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Comparison Data - Where?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8" name="Google Shape;548;p67"/>
          <p:cNvSpPr txBox="1">
            <a:spLocks noGrp="1"/>
          </p:cNvSpPr>
          <p:nvPr>
            <p:ph type="body" idx="1"/>
          </p:nvPr>
        </p:nvSpPr>
        <p:spPr>
          <a:xfrm>
            <a:off x="1124930" y="1488645"/>
            <a:ext cx="8970099" cy="2574201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Ed Fi Upgrade: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TSDS DMC is scheduled to provide XLS exportable search inside the Transition Zone.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DE6A77-3947-67C2-A6F7-BDC8947842C0}"/>
              </a:ext>
            </a:extLst>
          </p:cNvPr>
          <p:cNvSpPr/>
          <p:nvPr/>
        </p:nvSpPr>
        <p:spPr>
          <a:xfrm>
            <a:off x="3075709" y="3810719"/>
            <a:ext cx="5340927" cy="15586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NO PICTURE AVAILABLE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557" name="Google Shape;557;p68"/>
          <p:cNvSpPr txBox="1">
            <a:spLocks noGrp="1"/>
          </p:cNvSpPr>
          <p:nvPr>
            <p:ph type="title"/>
          </p:nvPr>
        </p:nvSpPr>
        <p:spPr>
          <a:xfrm>
            <a:off x="631102" y="631466"/>
            <a:ext cx="8564854" cy="67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Comparison?  Google Sheets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8" name="Google Shape;558;p68"/>
          <p:cNvSpPr txBox="1">
            <a:spLocks noGrp="1"/>
          </p:cNvSpPr>
          <p:nvPr>
            <p:ph type="body" idx="1"/>
          </p:nvPr>
        </p:nvSpPr>
        <p:spPr>
          <a:xfrm>
            <a:off x="984397" y="1779038"/>
            <a:ext cx="6133375" cy="252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HOW TO LINK</a:t>
            </a:r>
            <a:endParaRPr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oogle Shape;559;p68">
            <a:extLst>
              <a:ext uri="{FF2B5EF4-FFF2-40B4-BE49-F238E27FC236}">
                <a16:creationId xmlns:a16="http://schemas.microsoft.com/office/drawing/2014/main" id="{80034ABE-A9D7-0398-4B90-E62A61766AF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1506" b="36498"/>
          <a:stretch/>
        </p:blipFill>
        <p:spPr>
          <a:xfrm>
            <a:off x="4834223" y="1558796"/>
            <a:ext cx="5027038" cy="3293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559;p68">
            <a:extLst>
              <a:ext uri="{FF2B5EF4-FFF2-40B4-BE49-F238E27FC236}">
                <a16:creationId xmlns:a16="http://schemas.microsoft.com/office/drawing/2014/main" id="{04CE3482-180C-A938-5CAD-028518C7E1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68675"/>
          <a:stretch/>
        </p:blipFill>
        <p:spPr>
          <a:xfrm>
            <a:off x="754427" y="2576805"/>
            <a:ext cx="4544937" cy="3034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68"/>
          <p:cNvPicPr preferRelativeResize="0"/>
          <p:nvPr/>
        </p:nvPicPr>
        <p:blipFill rotWithShape="1">
          <a:blip r:embed="rId4">
            <a:alphaModFix/>
          </a:blip>
          <a:srcRect t="62254"/>
          <a:stretch/>
        </p:blipFill>
        <p:spPr>
          <a:xfrm>
            <a:off x="7351990" y="3424886"/>
            <a:ext cx="4314965" cy="2855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en-US"/>
              <a:t>Comparison of Legacy XML to Ed Fi API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en-US"/>
              <a:t>Lessons Learned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31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70" name="Google Shape;570;p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 Learned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2" name="Google Shape;572;p70"/>
          <p:cNvSpPr txBox="1">
            <a:spLocks noGrp="1"/>
          </p:cNvSpPr>
          <p:nvPr>
            <p:ph type="body" idx="1"/>
          </p:nvPr>
        </p:nvSpPr>
        <p:spPr>
          <a:xfrm>
            <a:off x="793250" y="1104175"/>
            <a:ext cx="10476600" cy="53124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&amp; Secret (Username &amp; Password)</a:t>
            </a:r>
            <a:endParaRPr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Copy and Paste to NOTEBOOK from DMC!</a:t>
            </a:r>
            <a:endParaRPr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240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240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2400"/>
              </a:spcBef>
              <a:spcAft>
                <a:spcPts val="0"/>
              </a:spcAft>
              <a:buNone/>
            </a:pPr>
            <a:endParaRPr lang="en-US" sz="3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240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2400"/>
              </a:spcBef>
              <a:spcAft>
                <a:spcPts val="2400"/>
              </a:spcAft>
              <a:buNone/>
            </a:pPr>
            <a:r>
              <a:rPr lang="en-US" sz="3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PATIENCE, PATIENCE, PATIENCE</a:t>
            </a:r>
            <a:endParaRPr sz="30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73" name="Google Shape;57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3755" y="2636531"/>
            <a:ext cx="4959059" cy="2506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32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79" name="Google Shape;579;p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 Learned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1" name="Google Shape;581;p71"/>
          <p:cNvSpPr txBox="1">
            <a:spLocks noGrp="1"/>
          </p:cNvSpPr>
          <p:nvPr>
            <p:ph type="body" idx="1"/>
          </p:nvPr>
        </p:nvSpPr>
        <p:spPr>
          <a:xfrm>
            <a:off x="793250" y="1104175"/>
            <a:ext cx="10476600" cy="53124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tx1"/>
                </a:solidFill>
              </a:rPr>
              <a:t>Data Dictionary XML to API</a:t>
            </a:r>
            <a:endParaRPr sz="3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tx1"/>
                </a:solidFill>
              </a:rPr>
              <a:t>	LIVE LINK CLICK </a:t>
            </a:r>
            <a:r>
              <a:rPr lang="en-US" sz="30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sz="3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 sz="3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 sz="3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 sz="3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 sz="30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2400"/>
              </a:spcBef>
              <a:spcAft>
                <a:spcPts val="2400"/>
              </a:spcAft>
              <a:buNone/>
            </a:pPr>
            <a:r>
              <a:rPr lang="en-US" sz="3000" b="1" dirty="0">
                <a:solidFill>
                  <a:srgbClr val="008000"/>
                </a:solidFill>
              </a:rPr>
              <a:t>PATIENCE, PATIENCE, PATIENCE</a:t>
            </a:r>
            <a:endParaRPr sz="3000" b="1" dirty="0">
              <a:solidFill>
                <a:srgbClr val="008000"/>
              </a:solidFill>
            </a:endParaRPr>
          </a:p>
        </p:txBody>
      </p:sp>
      <p:pic>
        <p:nvPicPr>
          <p:cNvPr id="582" name="Google Shape;582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4424" y="1331351"/>
            <a:ext cx="3912050" cy="393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33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88" name="Google Shape;588;p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 Learned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0" name="Google Shape;590;p72"/>
          <p:cNvSpPr txBox="1">
            <a:spLocks noGrp="1"/>
          </p:cNvSpPr>
          <p:nvPr>
            <p:ph type="body" idx="1"/>
          </p:nvPr>
        </p:nvSpPr>
        <p:spPr>
          <a:xfrm>
            <a:off x="793250" y="1104175"/>
            <a:ext cx="10476600" cy="8502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Dictionary XML to API</a:t>
            </a:r>
            <a:endParaRPr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2400"/>
              </a:spcBef>
              <a:spcAft>
                <a:spcPts val="2400"/>
              </a:spcAft>
              <a:buNone/>
            </a:pPr>
            <a:endParaRPr sz="3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91" name="Google Shape;591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650" y="1682613"/>
            <a:ext cx="11458575" cy="498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9238" y="1343525"/>
            <a:ext cx="294322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34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98" name="Google Shape;598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 Learned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0" name="Google Shape;600;p73"/>
          <p:cNvSpPr txBox="1">
            <a:spLocks noGrp="1"/>
          </p:cNvSpPr>
          <p:nvPr>
            <p:ph type="body" idx="1"/>
          </p:nvPr>
        </p:nvSpPr>
        <p:spPr>
          <a:xfrm>
            <a:off x="793250" y="1104175"/>
            <a:ext cx="10476600" cy="53124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tx1"/>
                </a:solidFill>
              </a:rPr>
              <a:t>Mapping Descriptors in Data Management Center (DMC)</a:t>
            </a:r>
            <a:endParaRPr sz="30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240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ctr" rtl="0">
              <a:spcBef>
                <a:spcPts val="240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ctr" rtl="0">
              <a:spcBef>
                <a:spcPts val="240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240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240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2400"/>
              </a:spcBef>
              <a:spcAft>
                <a:spcPts val="2400"/>
              </a:spcAft>
              <a:buNone/>
            </a:pPr>
            <a:r>
              <a:rPr lang="en-US" sz="3000" b="1" dirty="0">
                <a:solidFill>
                  <a:srgbClr val="008000"/>
                </a:solidFill>
              </a:rPr>
              <a:t>PATIENCE, PATIENCE, PATIENCE</a:t>
            </a:r>
            <a:endParaRPr sz="3000" b="1" dirty="0">
              <a:solidFill>
                <a:srgbClr val="008000"/>
              </a:solidFill>
            </a:endParaRPr>
          </a:p>
        </p:txBody>
      </p:sp>
      <p:pic>
        <p:nvPicPr>
          <p:cNvPr id="601" name="Google Shape;60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797" y="1752488"/>
            <a:ext cx="6259900" cy="401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35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07" name="Google Shape;607;p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 Learned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9" name="Google Shape;609;p74"/>
          <p:cNvSpPr txBox="1">
            <a:spLocks noGrp="1"/>
          </p:cNvSpPr>
          <p:nvPr>
            <p:ph type="body" idx="1"/>
          </p:nvPr>
        </p:nvSpPr>
        <p:spPr>
          <a:xfrm>
            <a:off x="793250" y="1104175"/>
            <a:ext cx="10476600" cy="53124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tx1"/>
                </a:solidFill>
              </a:rPr>
              <a:t>Certain data sets, specifically SEOEA / SEOAA (staff) and SEOA (student) must have </a:t>
            </a:r>
            <a:r>
              <a:rPr lang="en-US" sz="3000" b="1" dirty="0">
                <a:solidFill>
                  <a:schemeClr val="tx1"/>
                </a:solidFill>
                <a:highlight>
                  <a:srgbClr val="FFFF00"/>
                </a:highlight>
              </a:rPr>
              <a:t>all parts </a:t>
            </a:r>
            <a:r>
              <a:rPr lang="en-US" sz="3000" dirty="0">
                <a:solidFill>
                  <a:schemeClr val="tx1"/>
                </a:solidFill>
              </a:rPr>
              <a:t>in the Transition Zone to ensure Promotion</a:t>
            </a:r>
            <a:endParaRPr sz="30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000" b="1" dirty="0">
                <a:solidFill>
                  <a:srgbClr val="008000"/>
                </a:solidFill>
              </a:rPr>
              <a:t>PATIENCE, PATIENCE, PATIENCE</a:t>
            </a:r>
            <a:endParaRPr sz="3000" b="1" dirty="0">
              <a:solidFill>
                <a:srgbClr val="008000"/>
              </a:solidFill>
            </a:endParaRPr>
          </a:p>
        </p:txBody>
      </p:sp>
      <p:pic>
        <p:nvPicPr>
          <p:cNvPr id="610" name="Google Shape;610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650" y="3280676"/>
            <a:ext cx="8446825" cy="134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3375" y="4224225"/>
            <a:ext cx="8649700" cy="179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9325" y="5328225"/>
            <a:ext cx="8183149" cy="1088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8888" y="1061250"/>
            <a:ext cx="8299874" cy="4657424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36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19" name="Google Shape;619;p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 Learned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1" name="Google Shape;621;p75"/>
          <p:cNvSpPr txBox="1">
            <a:spLocks noGrp="1"/>
          </p:cNvSpPr>
          <p:nvPr>
            <p:ph type="body" idx="1"/>
          </p:nvPr>
        </p:nvSpPr>
        <p:spPr>
          <a:xfrm>
            <a:off x="793250" y="5844200"/>
            <a:ext cx="10476600" cy="5727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000" b="1" dirty="0">
                <a:solidFill>
                  <a:srgbClr val="008000"/>
                </a:solidFill>
              </a:rPr>
              <a:t>PATIENCE, PATIENCE, PATIENCE</a:t>
            </a:r>
            <a:endParaRPr sz="3000" b="1" dirty="0">
              <a:solidFill>
                <a:srgbClr val="008000"/>
              </a:solidFill>
            </a:endParaRPr>
          </a:p>
        </p:txBody>
      </p:sp>
      <p:sp>
        <p:nvSpPr>
          <p:cNvPr id="622" name="Google Shape;622;p75"/>
          <p:cNvSpPr txBox="1"/>
          <p:nvPr/>
        </p:nvSpPr>
        <p:spPr>
          <a:xfrm>
            <a:off x="267425" y="1954025"/>
            <a:ext cx="1775700" cy="15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NO DATA</a:t>
            </a:r>
            <a:endParaRPr sz="2400" b="1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EMPTY RECORD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623" name="Google Shape;623;p75"/>
          <p:cNvSpPr txBox="1"/>
          <p:nvPr/>
        </p:nvSpPr>
        <p:spPr>
          <a:xfrm>
            <a:off x="10146975" y="2110975"/>
            <a:ext cx="1775700" cy="15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ZERO PLACE HOLDER</a:t>
            </a:r>
            <a:endParaRPr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88D5-6FA3-A902-AE8B-01BBF295B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500" dirty="0"/>
              <a:t>Let’s Go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3AED0-D4B5-CCFA-7664-E95F16CE8C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8500" dirty="0"/>
              <a:t>Live in ‘25</a:t>
            </a:r>
          </a:p>
        </p:txBody>
      </p:sp>
    </p:spTree>
    <p:extLst>
      <p:ext uri="{BB962C8B-B14F-4D97-AF65-F5344CB8AC3E}">
        <p14:creationId xmlns:p14="http://schemas.microsoft.com/office/powerpoint/2010/main" val="62929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 txBox="1">
            <a:spLocks/>
          </p:cNvSpPr>
          <p:nvPr/>
        </p:nvSpPr>
        <p:spPr>
          <a:xfrm>
            <a:off x="457200" y="1752600"/>
            <a:ext cx="3124200" cy="1219206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oogle Shape;310;p43">
            <a:extLst>
              <a:ext uri="{FF2B5EF4-FFF2-40B4-BE49-F238E27FC236}">
                <a16:creationId xmlns:a16="http://schemas.microsoft.com/office/drawing/2014/main" id="{3086489A-3D99-B9AE-427B-DD0C87B9FB8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674" y="1634065"/>
            <a:ext cx="691515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11;p43">
            <a:extLst>
              <a:ext uri="{FF2B5EF4-FFF2-40B4-BE49-F238E27FC236}">
                <a16:creationId xmlns:a16="http://schemas.microsoft.com/office/drawing/2014/main" id="{BBD86C39-1C0A-A4DE-D7DB-6440C64A792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955" y="2692422"/>
            <a:ext cx="6915150" cy="37591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CDCD4D70-A1AF-DEA8-44C5-1AA008D5426E}"/>
              </a:ext>
            </a:extLst>
          </p:cNvPr>
          <p:cNvSpPr txBox="1">
            <a:spLocks/>
          </p:cNvSpPr>
          <p:nvPr/>
        </p:nvSpPr>
        <p:spPr>
          <a:xfrm>
            <a:off x="457200" y="5685290"/>
            <a:ext cx="2803998" cy="571496"/>
          </a:xfrm>
          <a:prstGeom prst="rect">
            <a:avLst/>
          </a:prstGeom>
          <a:solidFill>
            <a:srgbClr val="FFFF9F"/>
          </a:solidFill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DATA ELEMENTS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B16786C6-E92A-A501-40A8-B728156F93FA}"/>
              </a:ext>
            </a:extLst>
          </p:cNvPr>
          <p:cNvSpPr txBox="1">
            <a:spLocks/>
          </p:cNvSpPr>
          <p:nvPr/>
        </p:nvSpPr>
        <p:spPr>
          <a:xfrm>
            <a:off x="3734209" y="865413"/>
            <a:ext cx="4800600" cy="74066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500" b="1">
                <a:latin typeface="Calibri" panose="020F0502020204030204" pitchFamily="34" charset="0"/>
                <a:cs typeface="Calibri" panose="020F0502020204030204" pitchFamily="34" charset="0"/>
              </a:rPr>
              <a:t>What is the SAME?</a:t>
            </a:r>
            <a:endParaRPr lang="en-US" sz="4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7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 txBox="1">
            <a:spLocks/>
          </p:cNvSpPr>
          <p:nvPr/>
        </p:nvSpPr>
        <p:spPr>
          <a:xfrm>
            <a:off x="457200" y="1752600"/>
            <a:ext cx="3124200" cy="1219206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CDCD4D70-A1AF-DEA8-44C5-1AA008D5426E}"/>
              </a:ext>
            </a:extLst>
          </p:cNvPr>
          <p:cNvSpPr txBox="1">
            <a:spLocks/>
          </p:cNvSpPr>
          <p:nvPr/>
        </p:nvSpPr>
        <p:spPr>
          <a:xfrm>
            <a:off x="381000" y="5629324"/>
            <a:ext cx="4556598" cy="542877"/>
          </a:xfrm>
          <a:prstGeom prst="rect">
            <a:avLst/>
          </a:prstGeom>
          <a:solidFill>
            <a:srgbClr val="FFFF9F"/>
          </a:solidFill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CODE TABLES = DESCRIPTORS</a:t>
            </a:r>
          </a:p>
        </p:txBody>
      </p:sp>
      <p:pic>
        <p:nvPicPr>
          <p:cNvPr id="2" name="Google Shape;319;p44">
            <a:extLst>
              <a:ext uri="{FF2B5EF4-FFF2-40B4-BE49-F238E27FC236}">
                <a16:creationId xmlns:a16="http://schemas.microsoft.com/office/drawing/2014/main" id="{A16F6315-BB0E-06FE-C6F2-586CD46230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434" y="1542058"/>
            <a:ext cx="6305550" cy="34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20;p44">
            <a:extLst>
              <a:ext uri="{FF2B5EF4-FFF2-40B4-BE49-F238E27FC236}">
                <a16:creationId xmlns:a16="http://schemas.microsoft.com/office/drawing/2014/main" id="{EEE435F7-EB22-90CA-68B3-20FEE77487F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598" y="2446999"/>
            <a:ext cx="7077624" cy="3633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5BF10C95-152B-838F-DCD0-1CB5C1CCA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209" y="865413"/>
            <a:ext cx="4800600" cy="7406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b="1" dirty="0">
                <a:latin typeface="Calibri" panose="020F0502020204030204" pitchFamily="34" charset="0"/>
                <a:cs typeface="Calibri" panose="020F0502020204030204" pitchFamily="34" charset="0"/>
              </a:rPr>
              <a:t>What is the SAME?</a:t>
            </a:r>
          </a:p>
        </p:txBody>
      </p:sp>
    </p:spTree>
    <p:extLst>
      <p:ext uri="{BB962C8B-B14F-4D97-AF65-F5344CB8AC3E}">
        <p14:creationId xmlns:p14="http://schemas.microsoft.com/office/powerpoint/2010/main" val="319000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 txBox="1">
            <a:spLocks/>
          </p:cNvSpPr>
          <p:nvPr/>
        </p:nvSpPr>
        <p:spPr>
          <a:xfrm>
            <a:off x="457200" y="1752600"/>
            <a:ext cx="3124200" cy="1219206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CDCD4D70-A1AF-DEA8-44C5-1AA008D5426E}"/>
              </a:ext>
            </a:extLst>
          </p:cNvPr>
          <p:cNvSpPr txBox="1">
            <a:spLocks/>
          </p:cNvSpPr>
          <p:nvPr/>
        </p:nvSpPr>
        <p:spPr>
          <a:xfrm>
            <a:off x="381000" y="5629324"/>
            <a:ext cx="4556598" cy="542877"/>
          </a:xfrm>
          <a:prstGeom prst="rect">
            <a:avLst/>
          </a:prstGeom>
          <a:solidFill>
            <a:srgbClr val="FFFF9F"/>
          </a:solidFill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SUB COMPLEX TYPE = ENTITY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A2016-7011-9FEA-F187-4B85F332B7B1}"/>
              </a:ext>
            </a:extLst>
          </p:cNvPr>
          <p:cNvSpPr txBox="1"/>
          <p:nvPr/>
        </p:nvSpPr>
        <p:spPr>
          <a:xfrm>
            <a:off x="734291" y="2499913"/>
            <a:ext cx="7391400" cy="324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1500" b="1" dirty="0"/>
              <a:t>&lt;TX-</a:t>
            </a:r>
            <a:r>
              <a:rPr lang="en-US" sz="1500" b="1" dirty="0" err="1"/>
              <a:t>SchoolELO</a:t>
            </a:r>
            <a:r>
              <a:rPr lang="en-US" sz="1500" b="1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1500" b="1" dirty="0"/>
              <a:t>&lt;TX-</a:t>
            </a:r>
            <a:r>
              <a:rPr lang="en-US" sz="1500" b="1" dirty="0" err="1"/>
              <a:t>ELOType</a:t>
            </a:r>
            <a:r>
              <a:rPr lang="en-US" sz="1500" b="1" dirty="0"/>
              <a:t>&gt;04&lt;/TX-</a:t>
            </a:r>
            <a:r>
              <a:rPr lang="en-US" sz="1500" b="1" dirty="0" err="1"/>
              <a:t>ELOType</a:t>
            </a:r>
            <a:r>
              <a:rPr lang="en-US" sz="1500" b="1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1500" b="1" dirty="0"/>
              <a:t>&lt;TX-</a:t>
            </a:r>
            <a:r>
              <a:rPr lang="en-US" sz="1500" b="1" dirty="0" err="1"/>
              <a:t>SchoolELOActivity</a:t>
            </a:r>
            <a:r>
              <a:rPr lang="en-US" sz="1500" b="1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1500" b="1" dirty="0"/>
              <a:t>&lt;TX-</a:t>
            </a:r>
            <a:r>
              <a:rPr lang="en-US" sz="1500" b="1" dirty="0" err="1"/>
              <a:t>ELOActivityCode</a:t>
            </a:r>
            <a:r>
              <a:rPr lang="en-US" sz="1500" b="1" dirty="0"/>
              <a:t>&gt;01&lt;/TX-</a:t>
            </a:r>
            <a:r>
              <a:rPr lang="en-US" sz="1500" b="1" dirty="0" err="1"/>
              <a:t>ELOActivityCode</a:t>
            </a:r>
            <a:r>
              <a:rPr lang="en-US" sz="1500" b="1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1500" b="1" dirty="0"/>
              <a:t>&lt;TX-</a:t>
            </a:r>
            <a:r>
              <a:rPr lang="en-US" sz="1500" b="1" dirty="0" err="1"/>
              <a:t>ELODaysScheduledPerYear</a:t>
            </a:r>
            <a:r>
              <a:rPr lang="en-US" sz="1500" b="1" dirty="0"/>
              <a:t>&gt;20&lt;/TX-</a:t>
            </a:r>
            <a:r>
              <a:rPr lang="en-US" sz="1500" b="1" dirty="0" err="1"/>
              <a:t>ELODaysScheduledPerYear</a:t>
            </a:r>
            <a:r>
              <a:rPr lang="en-US" sz="1500" b="1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1500" b="1" dirty="0"/>
              <a:t>&lt;TX-</a:t>
            </a:r>
            <a:r>
              <a:rPr lang="en-US" sz="1500" b="1" dirty="0" err="1"/>
              <a:t>ELOMinutesScheduledPerDay</a:t>
            </a:r>
            <a:r>
              <a:rPr lang="en-US" sz="1500" b="1" dirty="0"/>
              <a:t>&gt;120&lt;/TX-</a:t>
            </a:r>
            <a:r>
              <a:rPr lang="en-US" sz="1500" b="1" dirty="0" err="1"/>
              <a:t>ELOMinutesScheduledPerDay</a:t>
            </a:r>
            <a:r>
              <a:rPr lang="en-US" sz="1500" b="1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1500" b="1" dirty="0"/>
              <a:t>&lt;/TX-</a:t>
            </a:r>
            <a:r>
              <a:rPr lang="en-US" sz="1500" b="1" dirty="0" err="1"/>
              <a:t>SchoolELOActivity</a:t>
            </a:r>
            <a:r>
              <a:rPr lang="en-US" sz="1500" b="1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1500" b="1" dirty="0"/>
              <a:t>&lt;/TX-</a:t>
            </a:r>
            <a:r>
              <a:rPr lang="en-US" sz="1500" b="1" dirty="0" err="1"/>
              <a:t>SchoolELO</a:t>
            </a:r>
            <a:r>
              <a:rPr lang="en-US" sz="1500" b="1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500" b="1" dirty="0"/>
              <a:t>&lt;/TX-</a:t>
            </a:r>
            <a:r>
              <a:rPr lang="en-US" sz="1500" b="1" dirty="0" err="1"/>
              <a:t>SchoolELOS</a:t>
            </a:r>
            <a:r>
              <a:rPr lang="en-US" sz="1500" b="1" dirty="0"/>
              <a:t>&gt;</a:t>
            </a:r>
          </a:p>
          <a:p>
            <a:endParaRPr lang="en-US" sz="1500" b="1" dirty="0"/>
          </a:p>
        </p:txBody>
      </p:sp>
      <p:pic>
        <p:nvPicPr>
          <p:cNvPr id="13" name="Google Shape;329;p45">
            <a:extLst>
              <a:ext uri="{FF2B5EF4-FFF2-40B4-BE49-F238E27FC236}">
                <a16:creationId xmlns:a16="http://schemas.microsoft.com/office/drawing/2014/main" id="{91DA3932-49B5-82CD-DB97-8C626494BF9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52762" y="4052805"/>
            <a:ext cx="8839238" cy="12647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9F6D4751-5D91-E94E-EB76-4C42C0684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209" y="865413"/>
            <a:ext cx="4800600" cy="7406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b="1" dirty="0">
                <a:latin typeface="Calibri" panose="020F0502020204030204" pitchFamily="34" charset="0"/>
                <a:cs typeface="Calibri" panose="020F0502020204030204" pitchFamily="34" charset="0"/>
              </a:rPr>
              <a:t>What is the SAME?</a:t>
            </a:r>
          </a:p>
        </p:txBody>
      </p:sp>
    </p:spTree>
    <p:extLst>
      <p:ext uri="{BB962C8B-B14F-4D97-AF65-F5344CB8AC3E}">
        <p14:creationId xmlns:p14="http://schemas.microsoft.com/office/powerpoint/2010/main" val="132190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 txBox="1">
            <a:spLocks/>
          </p:cNvSpPr>
          <p:nvPr/>
        </p:nvSpPr>
        <p:spPr>
          <a:xfrm>
            <a:off x="457200" y="1752600"/>
            <a:ext cx="3124200" cy="1219206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CDCD4D70-A1AF-DEA8-44C5-1AA008D5426E}"/>
              </a:ext>
            </a:extLst>
          </p:cNvPr>
          <p:cNvSpPr txBox="1">
            <a:spLocks/>
          </p:cNvSpPr>
          <p:nvPr/>
        </p:nvSpPr>
        <p:spPr>
          <a:xfrm>
            <a:off x="381000" y="5629324"/>
            <a:ext cx="6629400" cy="542877"/>
          </a:xfrm>
          <a:prstGeom prst="rect">
            <a:avLst/>
          </a:prstGeom>
          <a:solidFill>
            <a:srgbClr val="FFFF9F"/>
          </a:solidFill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TSDS PROMOTION/VALIDATION/REPORTS</a:t>
            </a:r>
          </a:p>
        </p:txBody>
      </p:sp>
      <p:pic>
        <p:nvPicPr>
          <p:cNvPr id="4" name="Google Shape;376;p50">
            <a:extLst>
              <a:ext uri="{FF2B5EF4-FFF2-40B4-BE49-F238E27FC236}">
                <a16:creationId xmlns:a16="http://schemas.microsoft.com/office/drawing/2014/main" id="{D69DAAF1-064B-B400-B8AE-D35FAC272BC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6171" y="2519362"/>
            <a:ext cx="11496675" cy="1819275"/>
          </a:xfrm>
          <a:prstGeom prst="rect">
            <a:avLst/>
          </a:prstGeom>
          <a:noFill/>
          <a:ln>
            <a:noFill/>
          </a:ln>
          <a:effectLst>
            <a:outerShdw blurRad="57150" dist="11430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1000C396-C69B-43B9-B706-E7797D99A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209" y="865413"/>
            <a:ext cx="4800600" cy="7406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b="1" dirty="0">
                <a:latin typeface="Calibri" panose="020F0502020204030204" pitchFamily="34" charset="0"/>
                <a:cs typeface="Calibri" panose="020F0502020204030204" pitchFamily="34" charset="0"/>
              </a:rPr>
              <a:t>What is the SAME?</a:t>
            </a:r>
          </a:p>
        </p:txBody>
      </p:sp>
    </p:spTree>
    <p:extLst>
      <p:ext uri="{BB962C8B-B14F-4D97-AF65-F5344CB8AC3E}">
        <p14:creationId xmlns:p14="http://schemas.microsoft.com/office/powerpoint/2010/main" val="38357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337" name="Google Shape;33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065" y="1715067"/>
            <a:ext cx="6795626" cy="4569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46"/>
          <p:cNvCxnSpPr/>
          <p:nvPr/>
        </p:nvCxnSpPr>
        <p:spPr>
          <a:xfrm>
            <a:off x="649450" y="4123050"/>
            <a:ext cx="1938600" cy="1722000"/>
          </a:xfrm>
          <a:prstGeom prst="straightConnector1">
            <a:avLst/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9" name="Google Shape;339;p46"/>
          <p:cNvSpPr txBox="1"/>
          <p:nvPr/>
        </p:nvSpPr>
        <p:spPr>
          <a:xfrm>
            <a:off x="1254555" y="1417044"/>
            <a:ext cx="10381513" cy="373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0" dirty="0">
                <a:solidFill>
                  <a:srgbClr val="FF0000"/>
                </a:solidFill>
              </a:rPr>
              <a:t>XXXX</a:t>
            </a:r>
            <a:endParaRPr sz="28000" dirty="0">
              <a:solidFill>
                <a:srgbClr val="FF0000"/>
              </a:solidFill>
            </a:endParaRP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FC96496C-36AA-C6D4-E1B5-2C3A29DE9016}"/>
              </a:ext>
            </a:extLst>
          </p:cNvPr>
          <p:cNvSpPr txBox="1">
            <a:spLocks/>
          </p:cNvSpPr>
          <p:nvPr/>
        </p:nvSpPr>
        <p:spPr>
          <a:xfrm>
            <a:off x="2914794" y="974399"/>
            <a:ext cx="6629470" cy="740667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500" b="1" dirty="0">
                <a:latin typeface="Calibri" panose="020F0502020204030204" pitchFamily="34" charset="0"/>
                <a:cs typeface="Calibri" panose="020F0502020204030204" pitchFamily="34" charset="0"/>
              </a:rPr>
              <a:t>What is DIFFERENT?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B7671C40-D849-675E-3984-E05A697B8837}"/>
              </a:ext>
            </a:extLst>
          </p:cNvPr>
          <p:cNvSpPr txBox="1">
            <a:spLocks/>
          </p:cNvSpPr>
          <p:nvPr/>
        </p:nvSpPr>
        <p:spPr>
          <a:xfrm>
            <a:off x="7876811" y="331630"/>
            <a:ext cx="3886200" cy="542877"/>
          </a:xfrm>
          <a:prstGeom prst="rect">
            <a:avLst/>
          </a:prstGeom>
          <a:solidFill>
            <a:srgbClr val="FFFF9F"/>
          </a:solidFill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PEIMS MAINTAIN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356" name="Google Shape;35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154" y="1659625"/>
            <a:ext cx="9667875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7" name="Google Shape;35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0244" y="1948479"/>
            <a:ext cx="6812150" cy="4468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" name="Google Shape;358;p48"/>
          <p:cNvSpPr txBox="1"/>
          <p:nvPr/>
        </p:nvSpPr>
        <p:spPr>
          <a:xfrm>
            <a:off x="849605" y="1262898"/>
            <a:ext cx="10492789" cy="44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0" dirty="0">
                <a:solidFill>
                  <a:srgbClr val="FF0000"/>
                </a:solidFill>
              </a:rPr>
              <a:t>XXXX</a:t>
            </a:r>
            <a:endParaRPr sz="28000" dirty="0">
              <a:solidFill>
                <a:srgbClr val="FF0000"/>
              </a:solidFill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1730F55D-F757-7717-956D-989680683271}"/>
              </a:ext>
            </a:extLst>
          </p:cNvPr>
          <p:cNvSpPr txBox="1">
            <a:spLocks/>
          </p:cNvSpPr>
          <p:nvPr/>
        </p:nvSpPr>
        <p:spPr>
          <a:xfrm>
            <a:off x="2914794" y="974399"/>
            <a:ext cx="6629470" cy="740667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500" b="1" dirty="0">
                <a:latin typeface="Calibri" panose="020F0502020204030204" pitchFamily="34" charset="0"/>
                <a:cs typeface="Calibri" panose="020F0502020204030204" pitchFamily="34" charset="0"/>
              </a:rPr>
              <a:t>What is DIFFERENT?</a:t>
            </a:r>
          </a:p>
        </p:txBody>
      </p:sp>
      <p:sp>
        <p:nvSpPr>
          <p:cNvPr id="6" name="Google Shape;368;p49">
            <a:extLst>
              <a:ext uri="{FF2B5EF4-FFF2-40B4-BE49-F238E27FC236}">
                <a16:creationId xmlns:a16="http://schemas.microsoft.com/office/drawing/2014/main" id="{9EB8FEBC-DDDF-E8D2-F164-9BCF7306B171}"/>
              </a:ext>
            </a:extLst>
          </p:cNvPr>
          <p:cNvSpPr/>
          <p:nvPr/>
        </p:nvSpPr>
        <p:spPr>
          <a:xfrm>
            <a:off x="8385463" y="658439"/>
            <a:ext cx="3223989" cy="3159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0251D"/>
                </a:solidFill>
                <a:latin typeface="Merriweather"/>
              </a:rPr>
              <a:t>CURRENT = XML</a:t>
            </a:r>
            <a:endParaRPr b="0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90251D"/>
              </a:solidFill>
              <a:latin typeface="Merriweat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614</Words>
  <Application>Microsoft Office PowerPoint</Application>
  <PresentationFormat>Widescreen</PresentationFormat>
  <Paragraphs>193</Paragraphs>
  <Slides>37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Garamond</vt:lpstr>
      <vt:lpstr>Merriweather</vt:lpstr>
      <vt:lpstr>Calibri</vt:lpstr>
      <vt:lpstr>Arial</vt:lpstr>
      <vt:lpstr>Organic</vt:lpstr>
      <vt:lpstr>Ed-Fi API:   Future of PEIMS</vt:lpstr>
      <vt:lpstr>How do you feel about Ed Fi Upgrade?</vt:lpstr>
      <vt:lpstr>Comparison of Legacy XML to Ed Fi API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File Upload</vt:lpstr>
      <vt:lpstr>DATA RELATIONSHIPS</vt:lpstr>
      <vt:lpstr>Validations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Parallel Process</vt:lpstr>
      <vt:lpstr>WHERE IS YOUR SIS VENDOR?</vt:lpstr>
      <vt:lpstr>Who is Impacted?</vt:lpstr>
      <vt:lpstr>Parallel Year</vt:lpstr>
      <vt:lpstr>Comparison?  Excel</vt:lpstr>
      <vt:lpstr>Comparison Data - Where?</vt:lpstr>
      <vt:lpstr>Comparison Data - Where?</vt:lpstr>
      <vt:lpstr>Comparison?  Google Sheets</vt:lpstr>
      <vt:lpstr>Lessons Learned</vt:lpstr>
      <vt:lpstr>Lessons Learned</vt:lpstr>
      <vt:lpstr>Lessons Learned</vt:lpstr>
      <vt:lpstr>Lessons Learned</vt:lpstr>
      <vt:lpstr>Lessons Learned</vt:lpstr>
      <vt:lpstr>Lessons Learned</vt:lpstr>
      <vt:lpstr>Lessons Learned</vt:lpstr>
      <vt:lpstr>Let’s 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Ed-Fi API:  Future of PEIMS</dc:title>
  <dc:creator>Deanna Harris</dc:creator>
  <cp:lastModifiedBy>Deanna Harris</cp:lastModifiedBy>
  <cp:revision>4</cp:revision>
  <dcterms:modified xsi:type="dcterms:W3CDTF">2023-09-27T20:03:49Z</dcterms:modified>
</cp:coreProperties>
</file>