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32" r:id="rId2"/>
    <p:sldMasterId id="2147484043" r:id="rId3"/>
  </p:sldMasterIdLst>
  <p:notesMasterIdLst>
    <p:notesMasterId r:id="rId8"/>
  </p:notesMasterIdLst>
  <p:sldIdLst>
    <p:sldId id="804" r:id="rId4"/>
    <p:sldId id="806" r:id="rId5"/>
    <p:sldId id="808" r:id="rId6"/>
    <p:sldId id="805" r:id="rId7"/>
  </p:sldIdLst>
  <p:sldSz cx="9144000" cy="5143500" type="screen16x9"/>
  <p:notesSz cx="7102475" cy="9388475"/>
  <p:custDataLst>
    <p:tags r:id="rId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  <p15:guide id="3" orient="horz" pos="513">
          <p15:clr>
            <a:srgbClr val="A4A3A4"/>
          </p15:clr>
        </p15:guide>
        <p15:guide id="4" orient="horz" pos="2900">
          <p15:clr>
            <a:srgbClr val="A4A3A4"/>
          </p15:clr>
        </p15:guide>
        <p15:guide id="5" orient="horz" pos="636">
          <p15:clr>
            <a:srgbClr val="A4A3A4"/>
          </p15:clr>
        </p15:guide>
        <p15:guide id="6" orient="horz" pos="1814">
          <p15:clr>
            <a:srgbClr val="A4A3A4"/>
          </p15:clr>
        </p15:guide>
        <p15:guide id="7" orient="horz" pos="774">
          <p15:clr>
            <a:srgbClr val="A4A3A4"/>
          </p15:clr>
        </p15:guide>
        <p15:guide id="8" pos="5419">
          <p15:clr>
            <a:srgbClr val="A4A3A4"/>
          </p15:clr>
        </p15:guide>
        <p15:guide id="9" pos="2887">
          <p15:clr>
            <a:srgbClr val="A4A3A4"/>
          </p15:clr>
        </p15:guide>
        <p15:guide id="10" pos="3271">
          <p15:clr>
            <a:srgbClr val="A4A3A4"/>
          </p15:clr>
        </p15:guide>
        <p15:guide id="11" orient="horz" pos="1459">
          <p15:clr>
            <a:srgbClr val="A4A3A4"/>
          </p15:clr>
        </p15:guide>
        <p15:guide id="12" orient="horz" pos="1741">
          <p15:clr>
            <a:srgbClr val="A4A3A4"/>
          </p15:clr>
        </p15:guide>
        <p15:guide id="13" orient="horz" pos="1272">
          <p15:clr>
            <a:srgbClr val="A4A3A4"/>
          </p15:clr>
        </p15:guide>
        <p15:guide id="14" orient="horz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6"/>
    <a:srgbClr val="1C3B7B"/>
    <a:srgbClr val="36A4D7"/>
    <a:srgbClr val="000000"/>
    <a:srgbClr val="6DBC49"/>
    <a:srgbClr val="41BCEB"/>
    <a:srgbClr val="EEEEE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4" autoAdjust="0"/>
    <p:restoredTop sz="86250" autoAdjust="0"/>
  </p:normalViewPr>
  <p:slideViewPr>
    <p:cSldViewPr snapToGrid="0" showGuides="1">
      <p:cViewPr varScale="1">
        <p:scale>
          <a:sx n="143" d="100"/>
          <a:sy n="143" d="100"/>
        </p:scale>
        <p:origin x="102" y="240"/>
      </p:cViewPr>
      <p:guideLst>
        <p:guide orient="horz" pos="1620"/>
        <p:guide pos="336"/>
        <p:guide orient="horz" pos="513"/>
        <p:guide orient="horz" pos="2900"/>
        <p:guide orient="horz" pos="636"/>
        <p:guide orient="horz" pos="1814"/>
        <p:guide orient="horz" pos="774"/>
        <p:guide pos="5419"/>
        <p:guide pos="2887"/>
        <p:guide pos="3271"/>
        <p:guide orient="horz" pos="1459"/>
        <p:guide orient="horz" pos="1741"/>
        <p:guide orient="horz" pos="1272"/>
        <p:guide orient="horz" pos="9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38"/>
    </p:cViewPr>
  </p:sorterViewPr>
  <p:notesViewPr>
    <p:cSldViewPr snapToGrid="0">
      <p:cViewPr varScale="1">
        <p:scale>
          <a:sx n="87" d="100"/>
          <a:sy n="87" d="100"/>
        </p:scale>
        <p:origin x="32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37A4-C94A-B645-9595-0BA0498892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37A4-C94A-B645-9595-0BA0498892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37A4-C94A-B645-9595-0BA049889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37A4-C94A-B645-9595-0BA049889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EFFA-A4E5-4A5A-A5FE-C96CDE7F1B8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2936-CD4C-470B-B04F-23F8E534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6237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84099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78146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38C6F4">
                  <a:lumMod val="50000"/>
                </a:srgbClr>
              </a:solidFill>
              <a:latin typeface="Arial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t>© 2017 Cisco and/or its affiliates. All rights reserved.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44451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50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21598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41" b="23664"/>
          <a:stretch/>
        </p:blipFill>
        <p:spPr bwMode="auto">
          <a:xfrm>
            <a:off x="1457324" y="400352"/>
            <a:ext cx="3119179" cy="52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7731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14473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2016</a:t>
            </a:r>
            <a:r>
              <a:rPr lang="en-US" sz="600" baseline="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alphaModFix amt="6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7829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2016</a:t>
            </a:r>
            <a:r>
              <a:rPr lang="en-US" sz="600" baseline="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alphaModFix amt="6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220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7981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8026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194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61237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87630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466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222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97727"/>
      </p:ext>
    </p:extLst>
  </p:cSld>
  <p:clrMapOvr>
    <a:masterClrMapping/>
  </p:clrMapOvr>
  <p:transition spd="med">
    <p:fade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1036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9516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7078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33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85546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20433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5350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01224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3545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2017 Cisco and/or its affiliates. All rights reserved. Cisco Confidential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839226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34999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036439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522183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395920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398206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977372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3180064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4387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0963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2017 Cisco and/or its affiliates. All rights reserved.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16378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783080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5337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9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7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87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52897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9159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658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2017 Cisco and/or its affiliates. All rights reserved.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443514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5843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image" Target="../media/image3.jpe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image" Target="../media/image4.png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4042" r:id="rId5"/>
    <p:sldLayoutId id="2147484041" r:id="rId6"/>
    <p:sldLayoutId id="2147483995" r:id="rId7"/>
    <p:sldLayoutId id="2147484015" r:id="rId8"/>
    <p:sldLayoutId id="2147483998" r:id="rId9"/>
    <p:sldLayoutId id="2147484093" r:id="rId10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FFFFFF">
                    <a:lumMod val="85000"/>
                  </a:srgbClr>
                </a:solidFill>
                <a:latin typeface="Arial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lumMod val="85000"/>
                </a:srgbClr>
              </a:solidFill>
              <a:latin typeface="Arial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lumMod val="85000"/>
                  </a:srgbClr>
                </a:solidFill>
                <a:latin typeface="Arial"/>
                <a:cs typeface="CiscoSans Thin"/>
              </a:rPr>
              <a:t>© 2017 Cisco and/or its affiliates. All rights reserved.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858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3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7" r:id="rId4"/>
    <p:sldLayoutId id="2147484038" r:id="rId5"/>
    <p:sldLayoutId id="2147484039" r:id="rId6"/>
    <p:sldLayoutId id="2147484040" r:id="rId7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93" y="4621211"/>
            <a:ext cx="1644600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  <p:sldLayoutId id="2147484068" r:id="rId25"/>
    <p:sldLayoutId id="2147484069" r:id="rId26"/>
    <p:sldLayoutId id="2147484070" r:id="rId27"/>
    <p:sldLayoutId id="2147484071" r:id="rId28"/>
    <p:sldLayoutId id="2147484072" r:id="rId29"/>
    <p:sldLayoutId id="2147484073" r:id="rId30"/>
    <p:sldLayoutId id="2147484074" r:id="rId31"/>
    <p:sldLayoutId id="2147484075" r:id="rId32"/>
    <p:sldLayoutId id="2147484076" r:id="rId33"/>
    <p:sldLayoutId id="2147484077" r:id="rId34"/>
    <p:sldLayoutId id="2147484078" r:id="rId35"/>
    <p:sldLayoutId id="2147484079" r:id="rId36"/>
    <p:sldLayoutId id="2147484080" r:id="rId37"/>
    <p:sldLayoutId id="2147484081" r:id="rId38"/>
    <p:sldLayoutId id="2147484082" r:id="rId39"/>
    <p:sldLayoutId id="2147484083" r:id="rId40"/>
    <p:sldLayoutId id="2147484084" r:id="rId41"/>
    <p:sldLayoutId id="2147484085" r:id="rId42"/>
    <p:sldLayoutId id="2147484086" r:id="rId43"/>
  </p:sldLayoutIdLst>
  <p:transition spd="slow">
    <p:wipe/>
  </p:transition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55377" y="4218852"/>
            <a:ext cx="4856554" cy="8071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4" name="Parallelogram 83"/>
          <p:cNvSpPr/>
          <p:nvPr/>
        </p:nvSpPr>
        <p:spPr>
          <a:xfrm>
            <a:off x="848551" y="80590"/>
            <a:ext cx="6309636" cy="873737"/>
          </a:xfrm>
          <a:prstGeom prst="parallelogram">
            <a:avLst/>
          </a:prstGeom>
          <a:solidFill>
            <a:srgbClr val="41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53175" y="189678"/>
            <a:ext cx="57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Example of Career Ready Pathways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7962" y="2062498"/>
            <a:ext cx="6086833" cy="758820"/>
            <a:chOff x="77962" y="1091346"/>
            <a:chExt cx="6086833" cy="758820"/>
          </a:xfrm>
        </p:grpSpPr>
        <p:sp>
          <p:nvSpPr>
            <p:cNvPr id="67" name="Rectangle 66"/>
            <p:cNvSpPr/>
            <p:nvPr/>
          </p:nvSpPr>
          <p:spPr>
            <a:xfrm>
              <a:off x="1753271" y="1252163"/>
              <a:ext cx="980715" cy="598003"/>
            </a:xfrm>
            <a:prstGeom prst="rect">
              <a:avLst/>
            </a:prstGeom>
            <a:solidFill>
              <a:srgbClr val="1C3B7B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IT Essentials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33743" y="1252163"/>
              <a:ext cx="980715" cy="598003"/>
            </a:xfrm>
            <a:prstGeom prst="rect">
              <a:avLst/>
            </a:prstGeom>
            <a:solidFill>
              <a:srgbClr val="1C3B7B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Introduction to Networks v7.0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71" name="Triangle 43"/>
            <p:cNvSpPr/>
            <p:nvPr/>
          </p:nvSpPr>
          <p:spPr>
            <a:xfrm rot="5400000">
              <a:off x="2756990" y="1449570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riangle 44"/>
            <p:cNvSpPr/>
            <p:nvPr/>
          </p:nvSpPr>
          <p:spPr>
            <a:xfrm rot="5400000">
              <a:off x="4039836" y="1449570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712" y="1096381"/>
              <a:ext cx="324887" cy="32488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7962" y="1337045"/>
              <a:ext cx="15660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IT, Networking, </a:t>
              </a:r>
              <a:r>
                <a:rPr lang="en-US" sz="1050" dirty="0" smtClean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Technician</a:t>
              </a:r>
              <a:endParaRPr lang="en-US" sz="1050" dirty="0">
                <a:solidFill>
                  <a:srgbClr val="006086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14215" y="1252163"/>
              <a:ext cx="980715" cy="59800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Cisco Certified Technician – </a:t>
              </a:r>
            </a:p>
            <a:p>
              <a:pPr algn="ctr"/>
              <a:r>
                <a:rPr lang="en-US" sz="800" dirty="0"/>
                <a:t>R&amp;S Tech</a:t>
              </a:r>
            </a:p>
            <a:p>
              <a:pPr algn="ctr"/>
              <a:r>
                <a:rPr lang="en-US" sz="800" dirty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15 hrs.</a:t>
              </a:r>
            </a:p>
          </p:txBody>
        </p:sp>
        <p:sp>
          <p:nvSpPr>
            <p:cNvPr id="57" name="Triangle 43"/>
            <p:cNvSpPr/>
            <p:nvPr/>
          </p:nvSpPr>
          <p:spPr>
            <a:xfrm rot="5400000">
              <a:off x="1493983" y="1449570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riangle 43"/>
            <p:cNvSpPr/>
            <p:nvPr/>
          </p:nvSpPr>
          <p:spPr>
            <a:xfrm rot="5400000">
              <a:off x="5308499" y="1445129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566769" y="1228361"/>
              <a:ext cx="598026" cy="598026"/>
            </a:xfrm>
            <a:prstGeom prst="ellipse">
              <a:avLst/>
            </a:prstGeom>
            <a:solidFill>
              <a:srgbClr val="36A4D7"/>
            </a:solidFill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6086"/>
                  </a:solidFill>
                </a:rPr>
                <a:t>155 hrs.</a:t>
              </a:r>
              <a:endParaRPr lang="en-US" sz="800" b="1" dirty="0">
                <a:solidFill>
                  <a:srgbClr val="006086"/>
                </a:solidFill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5069" y="1091346"/>
              <a:ext cx="324887" cy="324887"/>
            </a:xfrm>
            <a:prstGeom prst="rect">
              <a:avLst/>
            </a:prstGeom>
          </p:spPr>
        </p:pic>
      </p:grpSp>
      <p:sp>
        <p:nvSpPr>
          <p:cNvPr id="99" name="TextBox 98"/>
          <p:cNvSpPr txBox="1"/>
          <p:nvPr/>
        </p:nvSpPr>
        <p:spPr>
          <a:xfrm>
            <a:off x="248417" y="1256974"/>
            <a:ext cx="1239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608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Networking Technician</a:t>
            </a:r>
            <a:endParaRPr lang="en-US" sz="1050" dirty="0">
              <a:solidFill>
                <a:srgbClr val="00608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755377" y="1243108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Introduction to Networks v7.0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35849" y="1243108"/>
            <a:ext cx="980715" cy="598003"/>
          </a:xfrm>
          <a:prstGeom prst="rect">
            <a:avLst/>
          </a:prstGeom>
          <a:solidFill>
            <a:srgbClr val="36A4D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30" dirty="0"/>
              <a:t>Cisco Certified Technician – </a:t>
            </a:r>
          </a:p>
          <a:p>
            <a:pPr algn="ctr"/>
            <a:r>
              <a:rPr lang="en-US" sz="830" dirty="0"/>
              <a:t>R&amp;S Tech</a:t>
            </a:r>
          </a:p>
          <a:p>
            <a:pPr algn="ctr"/>
            <a:r>
              <a:rPr lang="en-US" sz="83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15 hrs.</a:t>
            </a:r>
          </a:p>
        </p:txBody>
      </p:sp>
      <p:sp>
        <p:nvSpPr>
          <p:cNvPr id="102" name="Triangle 43"/>
          <p:cNvSpPr/>
          <p:nvPr/>
        </p:nvSpPr>
        <p:spPr>
          <a:xfrm rot="5400000">
            <a:off x="2759096" y="1440515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riangle 44"/>
          <p:cNvSpPr/>
          <p:nvPr/>
        </p:nvSpPr>
        <p:spPr>
          <a:xfrm rot="5400000">
            <a:off x="4041942" y="1440515"/>
            <a:ext cx="230714" cy="198890"/>
          </a:xfrm>
          <a:prstGeom prst="triangle">
            <a:avLst/>
          </a:prstGeom>
          <a:solidFill>
            <a:srgbClr val="1C3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riangle 43"/>
          <p:cNvSpPr/>
          <p:nvPr/>
        </p:nvSpPr>
        <p:spPr>
          <a:xfrm rot="5400000">
            <a:off x="1496089" y="1440515"/>
            <a:ext cx="230714" cy="198890"/>
          </a:xfrm>
          <a:prstGeom prst="triangle">
            <a:avLst/>
          </a:prstGeom>
          <a:solidFill>
            <a:srgbClr val="1C3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288716" y="1219306"/>
            <a:ext cx="598026" cy="598026"/>
          </a:xfrm>
          <a:prstGeom prst="ellipse">
            <a:avLst/>
          </a:prstGeom>
          <a:solidFill>
            <a:srgbClr val="36A4D7"/>
          </a:solidFill>
          <a:ln>
            <a:solidFill>
              <a:srgbClr val="36A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6086"/>
                </a:solidFill>
              </a:rPr>
              <a:t>85 hrs.</a:t>
            </a:r>
            <a:endParaRPr lang="en-US" sz="800" b="1" dirty="0">
              <a:solidFill>
                <a:srgbClr val="006086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03937" y="4341023"/>
            <a:ext cx="3542813" cy="324887"/>
            <a:chOff x="928288" y="4296881"/>
            <a:chExt cx="3542813" cy="32488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88" y="4296881"/>
              <a:ext cx="324887" cy="3248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01787" y="4348564"/>
              <a:ext cx="13369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Aligns to certification</a:t>
              </a:r>
              <a:endParaRPr lang="en-US" sz="9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301" y="4430542"/>
              <a:ext cx="228648" cy="783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755" y="4349619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Requires Instructor Training</a:t>
              </a:r>
              <a:endParaRPr lang="en-US" sz="9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6157" y="4672286"/>
            <a:ext cx="4888355" cy="238192"/>
            <a:chOff x="997438" y="4672286"/>
            <a:chExt cx="4888355" cy="238192"/>
          </a:xfrm>
        </p:grpSpPr>
        <p:sp>
          <p:nvSpPr>
            <p:cNvPr id="113" name="Rectangle 112"/>
            <p:cNvSpPr/>
            <p:nvPr/>
          </p:nvSpPr>
          <p:spPr>
            <a:xfrm>
              <a:off x="997438" y="4753209"/>
              <a:ext cx="228648" cy="7839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68833" y="467228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Introduction</a:t>
              </a:r>
              <a:endParaRPr lang="en-US" sz="9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544746" y="4754260"/>
              <a:ext cx="228648" cy="7839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6141" y="4673337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Intermediate</a:t>
              </a:r>
              <a:endParaRPr lang="en-US" sz="9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092054" y="4760569"/>
              <a:ext cx="228648" cy="78393"/>
            </a:xfrm>
            <a:prstGeom prst="rect">
              <a:avLst/>
            </a:prstGeom>
            <a:solidFill>
              <a:srgbClr val="1C3B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63447" y="467964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Advanced / Career-ready</a:t>
              </a:r>
              <a:endParaRPr lang="en-US" sz="900" dirty="0"/>
            </a:p>
          </p:txBody>
        </p:sp>
      </p:grpSp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91" y="1067555"/>
            <a:ext cx="324887" cy="3248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41058" y="2449181"/>
            <a:ext cx="8725768" cy="1388484"/>
            <a:chOff x="241058" y="2632058"/>
            <a:chExt cx="8725768" cy="1388484"/>
          </a:xfrm>
        </p:grpSpPr>
        <p:grpSp>
          <p:nvGrpSpPr>
            <p:cNvPr id="7" name="Group 6"/>
            <p:cNvGrpSpPr/>
            <p:nvPr/>
          </p:nvGrpSpPr>
          <p:grpSpPr>
            <a:xfrm>
              <a:off x="241058" y="3262335"/>
              <a:ext cx="7198639" cy="758207"/>
              <a:chOff x="241058" y="1944342"/>
              <a:chExt cx="7198639" cy="75820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41058" y="2112109"/>
                <a:ext cx="123985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06086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IT, Networking, </a:t>
                </a:r>
                <a:r>
                  <a:rPr lang="en-US" sz="1050" dirty="0" smtClean="0">
                    <a:solidFill>
                      <a:srgbClr val="006086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Technician, Linux</a:t>
                </a:r>
                <a:endParaRPr lang="en-US" sz="1050" dirty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48018" y="2104546"/>
                <a:ext cx="980715" cy="598003"/>
              </a:xfrm>
              <a:prstGeom prst="rect">
                <a:avLst/>
              </a:prstGeom>
              <a:solidFill>
                <a:srgbClr val="1C3B7B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IT Essentials</a:t>
                </a:r>
                <a:b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</a:b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70 hrs.</a:t>
                </a:r>
                <a:endPara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028490" y="2104546"/>
                <a:ext cx="980715" cy="598003"/>
              </a:xfrm>
              <a:prstGeom prst="rect">
                <a:avLst/>
              </a:prstGeom>
              <a:solidFill>
                <a:srgbClr val="1C3B7B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Introduction to Networks v7.0</a:t>
                </a:r>
                <a:b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</a:b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70 hrs.</a:t>
                </a:r>
                <a:endPara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riangle 43"/>
              <p:cNvSpPr/>
              <p:nvPr/>
            </p:nvSpPr>
            <p:spPr>
              <a:xfrm rot="5400000">
                <a:off x="2751737" y="2301953"/>
                <a:ext cx="230714" cy="19889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riangle 44"/>
              <p:cNvSpPr/>
              <p:nvPr/>
            </p:nvSpPr>
            <p:spPr>
              <a:xfrm rot="5400000">
                <a:off x="4034583" y="2301953"/>
                <a:ext cx="230714" cy="19889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riangle 45"/>
              <p:cNvSpPr/>
              <p:nvPr/>
            </p:nvSpPr>
            <p:spPr>
              <a:xfrm rot="5400000">
                <a:off x="5308443" y="2301953"/>
                <a:ext cx="230714" cy="19889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89433" y="2104546"/>
                <a:ext cx="980715" cy="598003"/>
              </a:xfrm>
              <a:prstGeom prst="rect">
                <a:avLst/>
              </a:prstGeom>
              <a:solidFill>
                <a:srgbClr val="6DBC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25" dirty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NDG Linux </a:t>
                </a: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Essentials </a:t>
                </a:r>
                <a:b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</a:br>
                <a:r>
                  <a:rPr lang="en-US" sz="825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iscoSans" charset="0"/>
                    <a:cs typeface="Arial" panose="020B0604020202020204" pitchFamily="34" charset="0"/>
                  </a:rPr>
                  <a:t>70 hrs.</a:t>
                </a:r>
                <a:endPara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1763" y="1948764"/>
                <a:ext cx="324887" cy="324887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4308962" y="2104546"/>
                <a:ext cx="980715" cy="598003"/>
              </a:xfrm>
              <a:prstGeom prst="rect">
                <a:avLst/>
              </a:prstGeom>
              <a:solidFill>
                <a:srgbClr val="36A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30" dirty="0"/>
                  <a:t>Cisco Certified Technician – </a:t>
                </a:r>
              </a:p>
              <a:p>
                <a:pPr algn="ctr"/>
                <a:r>
                  <a:rPr lang="en-US" sz="830" dirty="0"/>
                  <a:t>R&amp;S Tech</a:t>
                </a:r>
              </a:p>
              <a:p>
                <a:pPr algn="ctr"/>
                <a:r>
                  <a:rPr lang="en-US" sz="830" dirty="0">
                    <a:latin typeface="Arial Unicode MS" panose="020B0604020202020204" pitchFamily="34" charset="-128"/>
                    <a:cs typeface="Arial Unicode MS" panose="020B0604020202020204" pitchFamily="34" charset="-128"/>
                  </a:rPr>
                  <a:t>15 hrs.</a:t>
                </a:r>
              </a:p>
            </p:txBody>
          </p:sp>
          <p:sp>
            <p:nvSpPr>
              <p:cNvPr id="96" name="Triangle 43"/>
              <p:cNvSpPr/>
              <p:nvPr/>
            </p:nvSpPr>
            <p:spPr>
              <a:xfrm rot="5400000">
                <a:off x="1488730" y="2301953"/>
                <a:ext cx="230714" cy="198890"/>
              </a:xfrm>
              <a:prstGeom prst="triangle">
                <a:avLst/>
              </a:prstGeom>
              <a:solidFill>
                <a:srgbClr val="1C3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riangle 43"/>
              <p:cNvSpPr/>
              <p:nvPr/>
            </p:nvSpPr>
            <p:spPr>
              <a:xfrm rot="5400000">
                <a:off x="6596019" y="2297512"/>
                <a:ext cx="230714" cy="198890"/>
              </a:xfrm>
              <a:prstGeom prst="triangle">
                <a:avLst/>
              </a:prstGeom>
              <a:solidFill>
                <a:srgbClr val="1C3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41671" y="2080744"/>
                <a:ext cx="598026" cy="598026"/>
              </a:xfrm>
              <a:prstGeom prst="ellipse">
                <a:avLst/>
              </a:prstGeom>
              <a:solidFill>
                <a:srgbClr val="36A4D7"/>
              </a:solidFill>
              <a:ln>
                <a:solidFill>
                  <a:srgbClr val="36A4D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rgbClr val="006086"/>
                    </a:solidFill>
                  </a:rPr>
                  <a:t>225 hrs.</a:t>
                </a:r>
                <a:endParaRPr lang="en-US" sz="800" b="1" dirty="0">
                  <a:solidFill>
                    <a:srgbClr val="006086"/>
                  </a:solidFill>
                </a:endParaRPr>
              </a:p>
            </p:txBody>
          </p:sp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71422" y="1944342"/>
                <a:ext cx="324887" cy="324887"/>
              </a:xfrm>
              <a:prstGeom prst="rect">
                <a:avLst/>
              </a:prstGeom>
            </p:spPr>
          </p:pic>
        </p:grpSp>
        <p:sp>
          <p:nvSpPr>
            <p:cNvPr id="27" name="Rounded Rectangular Callout 26"/>
            <p:cNvSpPr/>
            <p:nvPr/>
          </p:nvSpPr>
          <p:spPr>
            <a:xfrm>
              <a:off x="7402395" y="2632058"/>
              <a:ext cx="1564431" cy="643979"/>
            </a:xfrm>
            <a:prstGeom prst="wedgeRoundRectCallout">
              <a:avLst>
                <a:gd name="adj1" fmla="val -103448"/>
                <a:gd name="adj2" fmla="val 87961"/>
                <a:gd name="adj3" fmla="val 16667"/>
              </a:avLst>
            </a:prstGeom>
            <a:noFill/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6086"/>
                  </a:solidFill>
                </a:rPr>
                <a:t>O</a:t>
              </a:r>
              <a:r>
                <a:rPr lang="en-US" sz="800" b="1" dirty="0" smtClean="0">
                  <a:solidFill>
                    <a:srgbClr val="006086"/>
                  </a:solidFill>
                </a:rPr>
                <a:t>ther possibilities …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6086"/>
                  </a:solidFill>
                </a:rPr>
                <a:t>IOT: Connecting Things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6086"/>
                  </a:solidFill>
                </a:rPr>
                <a:t>Python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6086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Cybersecurity </a:t>
              </a:r>
              <a:r>
                <a:rPr lang="en-US" sz="800" dirty="0" smtClean="0">
                  <a:solidFill>
                    <a:srgbClr val="006086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Essentials</a:t>
              </a:r>
              <a:endParaRPr lang="en-US" sz="800" dirty="0" smtClean="0">
                <a:solidFill>
                  <a:srgbClr val="006086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52939" y="1797271"/>
            <a:ext cx="1043400" cy="200055"/>
            <a:chOff x="2352939" y="1797271"/>
            <a:chExt cx="1043400" cy="200055"/>
          </a:xfrm>
        </p:grpSpPr>
        <p:sp>
          <p:nvSpPr>
            <p:cNvPr id="32" name="TextBox 31"/>
            <p:cNvSpPr txBox="1"/>
            <p:nvPr/>
          </p:nvSpPr>
          <p:spPr>
            <a:xfrm>
              <a:off x="2487200" y="1797271"/>
              <a:ext cx="7827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00"/>
                  </a:solidFill>
                </a:rPr>
                <a:t>One course</a:t>
              </a:r>
              <a:endParaRPr lang="en-US" sz="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352939" y="1841111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3154874" y="1842166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3621934" y="2775782"/>
            <a:ext cx="1043400" cy="200055"/>
            <a:chOff x="2352939" y="1797271"/>
            <a:chExt cx="1043400" cy="200055"/>
          </a:xfrm>
        </p:grpSpPr>
        <p:sp>
          <p:nvSpPr>
            <p:cNvPr id="122" name="TextBox 121"/>
            <p:cNvSpPr txBox="1"/>
            <p:nvPr/>
          </p:nvSpPr>
          <p:spPr>
            <a:xfrm>
              <a:off x="2487200" y="1797271"/>
              <a:ext cx="7827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00"/>
                  </a:solidFill>
                </a:rPr>
                <a:t>One course</a:t>
              </a:r>
              <a:endParaRPr lang="en-US" sz="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 flipV="1">
              <a:off x="2352939" y="1841111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3154874" y="1842166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621934" y="3793593"/>
            <a:ext cx="1043400" cy="200055"/>
            <a:chOff x="2352939" y="1797271"/>
            <a:chExt cx="1043400" cy="200055"/>
          </a:xfrm>
        </p:grpSpPr>
        <p:sp>
          <p:nvSpPr>
            <p:cNvPr id="126" name="TextBox 125"/>
            <p:cNvSpPr txBox="1"/>
            <p:nvPr/>
          </p:nvSpPr>
          <p:spPr>
            <a:xfrm>
              <a:off x="2487200" y="1797271"/>
              <a:ext cx="7827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00"/>
                  </a:solidFill>
                </a:rPr>
                <a:t>One course</a:t>
              </a:r>
              <a:endParaRPr lang="en-US" sz="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 flipV="1">
              <a:off x="2352939" y="1841111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3154874" y="1842166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0" y="4708000"/>
            <a:ext cx="1355834" cy="3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55377" y="4218852"/>
            <a:ext cx="4856554" cy="8071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71" y="4762048"/>
            <a:ext cx="1006415" cy="218664"/>
          </a:xfrm>
          <a:prstGeom prst="rect">
            <a:avLst/>
          </a:prstGeom>
        </p:spPr>
      </p:pic>
      <p:sp>
        <p:nvSpPr>
          <p:cNvPr id="84" name="Parallelogram 83"/>
          <p:cNvSpPr/>
          <p:nvPr/>
        </p:nvSpPr>
        <p:spPr>
          <a:xfrm>
            <a:off x="848551" y="80590"/>
            <a:ext cx="6309636" cy="873737"/>
          </a:xfrm>
          <a:prstGeom prst="parallelogram">
            <a:avLst/>
          </a:prstGeom>
          <a:solidFill>
            <a:srgbClr val="41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53175" y="189678"/>
            <a:ext cx="57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Example of Career Ready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0" y="4708000"/>
            <a:ext cx="1355834" cy="3869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962" y="1091959"/>
            <a:ext cx="7366988" cy="758207"/>
            <a:chOff x="77962" y="1091959"/>
            <a:chExt cx="7366988" cy="758207"/>
          </a:xfrm>
        </p:grpSpPr>
        <p:sp>
          <p:nvSpPr>
            <p:cNvPr id="67" name="Rectangle 66"/>
            <p:cNvSpPr/>
            <p:nvPr/>
          </p:nvSpPr>
          <p:spPr>
            <a:xfrm>
              <a:off x="1753271" y="1252163"/>
              <a:ext cx="980715" cy="598003"/>
            </a:xfrm>
            <a:prstGeom prst="rect">
              <a:avLst/>
            </a:prstGeom>
            <a:solidFill>
              <a:srgbClr val="1C3B7B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IT Essentials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33743" y="1252163"/>
              <a:ext cx="980715" cy="598003"/>
            </a:xfrm>
            <a:prstGeom prst="rect">
              <a:avLst/>
            </a:prstGeom>
            <a:solidFill>
              <a:srgbClr val="1C3B7B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Introduction to Networks v7.0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71" name="Triangle 43"/>
            <p:cNvSpPr/>
            <p:nvPr/>
          </p:nvSpPr>
          <p:spPr>
            <a:xfrm rot="5400000">
              <a:off x="2756990" y="1449570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riangle 44"/>
            <p:cNvSpPr/>
            <p:nvPr/>
          </p:nvSpPr>
          <p:spPr>
            <a:xfrm rot="5400000">
              <a:off x="4039836" y="1449570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riangle 45"/>
            <p:cNvSpPr/>
            <p:nvPr/>
          </p:nvSpPr>
          <p:spPr>
            <a:xfrm rot="5400000">
              <a:off x="5313696" y="1449570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94686" y="1252163"/>
              <a:ext cx="980715" cy="59800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PCAP: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Programming Essentials in Python   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956" y="1096381"/>
              <a:ext cx="324887" cy="32488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1537" y="1091959"/>
              <a:ext cx="324887" cy="32488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7962" y="1261373"/>
              <a:ext cx="15660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IT, Networking, Cyber &amp; Programming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14215" y="1252163"/>
              <a:ext cx="980715" cy="59800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 to Cybersecurity</a:t>
              </a:r>
              <a:b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15 hrs</a:t>
              </a: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57" name="Triangle 43"/>
            <p:cNvSpPr/>
            <p:nvPr/>
          </p:nvSpPr>
          <p:spPr>
            <a:xfrm rot="5400000">
              <a:off x="1493983" y="1449570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riangle 43"/>
            <p:cNvSpPr/>
            <p:nvPr/>
          </p:nvSpPr>
          <p:spPr>
            <a:xfrm rot="5400000">
              <a:off x="6601272" y="1445129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846924" y="1228361"/>
              <a:ext cx="598026" cy="598026"/>
            </a:xfrm>
            <a:prstGeom prst="ellipse">
              <a:avLst/>
            </a:prstGeom>
            <a:solidFill>
              <a:srgbClr val="36A4D7"/>
            </a:solidFill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6086"/>
                  </a:solidFill>
                </a:rPr>
                <a:t>225 </a:t>
              </a:r>
              <a:r>
                <a:rPr lang="en-US" sz="800" b="1" dirty="0" smtClean="0">
                  <a:solidFill>
                    <a:srgbClr val="006086"/>
                  </a:solidFill>
                </a:rPr>
                <a:t>hrs.</a:t>
              </a:r>
              <a:endParaRPr lang="en-US" sz="800" b="1" dirty="0">
                <a:solidFill>
                  <a:srgbClr val="00608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1058" y="2108306"/>
            <a:ext cx="7198639" cy="758207"/>
            <a:chOff x="241058" y="1944342"/>
            <a:chExt cx="7198639" cy="758207"/>
          </a:xfrm>
        </p:grpSpPr>
        <p:sp>
          <p:nvSpPr>
            <p:cNvPr id="61" name="TextBox 60"/>
            <p:cNvSpPr txBox="1"/>
            <p:nvPr/>
          </p:nvSpPr>
          <p:spPr>
            <a:xfrm>
              <a:off x="241058" y="2187781"/>
              <a:ext cx="12398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IT, Networking &amp; Programming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48018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IT Essentials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28490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Introduction to Networks v7.0</a:t>
              </a:r>
              <a:b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sp>
          <p:nvSpPr>
            <p:cNvPr id="74" name="Triangle 43"/>
            <p:cNvSpPr/>
            <p:nvPr/>
          </p:nvSpPr>
          <p:spPr>
            <a:xfrm rot="5400000">
              <a:off x="2751737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riangle 44"/>
            <p:cNvSpPr/>
            <p:nvPr/>
          </p:nvSpPr>
          <p:spPr>
            <a:xfrm rot="5400000">
              <a:off x="403458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riangle 45"/>
            <p:cNvSpPr/>
            <p:nvPr/>
          </p:nvSpPr>
          <p:spPr>
            <a:xfrm rot="5400000">
              <a:off x="530844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89433" y="2104546"/>
              <a:ext cx="980715" cy="59800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Experimenting with REST APIs using Cisco Spark    8 hrs.</a:t>
              </a:r>
              <a:endPara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703" y="1948764"/>
              <a:ext cx="324887" cy="324887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4308962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PCAP:</a:t>
              </a:r>
              <a:b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Programming Essentials in Python   70 hrs.</a:t>
              </a:r>
            </a:p>
          </p:txBody>
        </p:sp>
        <p:sp>
          <p:nvSpPr>
            <p:cNvPr id="96" name="Triangle 43"/>
            <p:cNvSpPr/>
            <p:nvPr/>
          </p:nvSpPr>
          <p:spPr>
            <a:xfrm rot="5400000">
              <a:off x="1488730" y="2301953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riangle 43"/>
            <p:cNvSpPr/>
            <p:nvPr/>
          </p:nvSpPr>
          <p:spPr>
            <a:xfrm rot="5400000">
              <a:off x="6596019" y="2297512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841671" y="2080744"/>
              <a:ext cx="598026" cy="598026"/>
            </a:xfrm>
            <a:prstGeom prst="ellipse">
              <a:avLst/>
            </a:prstGeom>
            <a:solidFill>
              <a:srgbClr val="36A4D7"/>
            </a:solidFill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6086"/>
                  </a:solidFill>
                </a:rPr>
                <a:t>218 hrs.</a:t>
              </a:r>
              <a:endParaRPr lang="en-US" sz="800" b="1" dirty="0">
                <a:solidFill>
                  <a:srgbClr val="006086"/>
                </a:solidFill>
              </a:endParaRP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2056" y="1944342"/>
              <a:ext cx="324887" cy="324887"/>
            </a:xfrm>
            <a:prstGeom prst="rect">
              <a:avLst/>
            </a:prstGeom>
          </p:spPr>
        </p:pic>
      </p:grpSp>
      <p:sp>
        <p:nvSpPr>
          <p:cNvPr id="99" name="TextBox 98"/>
          <p:cNvSpPr txBox="1"/>
          <p:nvPr/>
        </p:nvSpPr>
        <p:spPr>
          <a:xfrm>
            <a:off x="248417" y="3368092"/>
            <a:ext cx="1239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608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Networking &amp; Cyber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755377" y="3284857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Introduction to Networks v7.0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35849" y="3284857"/>
            <a:ext cx="980715" cy="598003"/>
          </a:xfrm>
          <a:prstGeom prst="rect">
            <a:avLst/>
          </a:prstGeom>
          <a:solidFill>
            <a:srgbClr val="6D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Intro to Cybersecurity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15 hrs.</a:t>
            </a:r>
          </a:p>
        </p:txBody>
      </p:sp>
      <p:sp>
        <p:nvSpPr>
          <p:cNvPr id="102" name="Triangle 43"/>
          <p:cNvSpPr/>
          <p:nvPr/>
        </p:nvSpPr>
        <p:spPr>
          <a:xfrm rot="5400000">
            <a:off x="2759096" y="3482264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riangle 44"/>
          <p:cNvSpPr/>
          <p:nvPr/>
        </p:nvSpPr>
        <p:spPr>
          <a:xfrm rot="5400000">
            <a:off x="4041942" y="3482264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riangle 45"/>
          <p:cNvSpPr/>
          <p:nvPr/>
        </p:nvSpPr>
        <p:spPr>
          <a:xfrm rot="5400000">
            <a:off x="5315802" y="3482264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96792" y="3284857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CCNA Cyber Ops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100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316321" y="3284857"/>
            <a:ext cx="980715" cy="598003"/>
          </a:xfrm>
          <a:prstGeom prst="rect">
            <a:avLst/>
          </a:prstGeom>
          <a:solidFill>
            <a:srgbClr val="41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Cybersecurity Essentials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30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108" name="Triangle 43"/>
          <p:cNvSpPr/>
          <p:nvPr/>
        </p:nvSpPr>
        <p:spPr>
          <a:xfrm rot="5400000">
            <a:off x="1496089" y="3482264"/>
            <a:ext cx="230714" cy="198890"/>
          </a:xfrm>
          <a:prstGeom prst="triangle">
            <a:avLst/>
          </a:prstGeom>
          <a:solidFill>
            <a:srgbClr val="1C3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riangle 43"/>
          <p:cNvSpPr/>
          <p:nvPr/>
        </p:nvSpPr>
        <p:spPr>
          <a:xfrm rot="5400000">
            <a:off x="6603378" y="3477823"/>
            <a:ext cx="230714" cy="198890"/>
          </a:xfrm>
          <a:prstGeom prst="triangle">
            <a:avLst/>
          </a:prstGeom>
          <a:solidFill>
            <a:srgbClr val="1C3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849030" y="3261055"/>
            <a:ext cx="598026" cy="598026"/>
          </a:xfrm>
          <a:prstGeom prst="ellipse">
            <a:avLst/>
          </a:prstGeom>
          <a:solidFill>
            <a:srgbClr val="36A4D7"/>
          </a:solidFill>
          <a:ln>
            <a:solidFill>
              <a:srgbClr val="36A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6086"/>
                </a:solidFill>
              </a:rPr>
              <a:t>215 hrs.</a:t>
            </a:r>
            <a:endParaRPr lang="en-US" sz="800" b="1" dirty="0">
              <a:solidFill>
                <a:srgbClr val="006086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263" y="3124653"/>
            <a:ext cx="324887" cy="32488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03937" y="4341023"/>
            <a:ext cx="3542813" cy="324887"/>
            <a:chOff x="928288" y="4296881"/>
            <a:chExt cx="3542813" cy="32488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88" y="4296881"/>
              <a:ext cx="324887" cy="3248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01787" y="4348564"/>
              <a:ext cx="13369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Aligns to certification</a:t>
              </a:r>
              <a:endParaRPr lang="en-US" sz="9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301" y="4430542"/>
              <a:ext cx="228648" cy="783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755" y="4349619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Requires Instructor Training</a:t>
              </a:r>
              <a:endParaRPr lang="en-US" sz="9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6157" y="4672286"/>
            <a:ext cx="4888355" cy="238192"/>
            <a:chOff x="997438" y="4672286"/>
            <a:chExt cx="4888355" cy="238192"/>
          </a:xfrm>
        </p:grpSpPr>
        <p:sp>
          <p:nvSpPr>
            <p:cNvPr id="113" name="Rectangle 112"/>
            <p:cNvSpPr/>
            <p:nvPr/>
          </p:nvSpPr>
          <p:spPr>
            <a:xfrm>
              <a:off x="997438" y="4753209"/>
              <a:ext cx="228648" cy="7839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68833" y="467228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Introduction</a:t>
              </a:r>
              <a:endParaRPr lang="en-US" sz="9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544746" y="4754260"/>
              <a:ext cx="228648" cy="7839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6141" y="4673337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Intermediate</a:t>
              </a:r>
              <a:endParaRPr lang="en-US" sz="9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092054" y="4760569"/>
              <a:ext cx="228648" cy="78393"/>
            </a:xfrm>
            <a:prstGeom prst="rect">
              <a:avLst/>
            </a:prstGeom>
            <a:solidFill>
              <a:srgbClr val="1C3B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63447" y="467964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Advanced / Career-ready</a:t>
              </a:r>
              <a:endParaRPr lang="en-US" sz="900" dirty="0"/>
            </a:p>
          </p:txBody>
        </p:sp>
      </p:grpSp>
      <p:sp>
        <p:nvSpPr>
          <p:cNvPr id="62" name="Rounded Rectangular Callout 61"/>
          <p:cNvSpPr/>
          <p:nvPr/>
        </p:nvSpPr>
        <p:spPr>
          <a:xfrm>
            <a:off x="7793642" y="1709394"/>
            <a:ext cx="1250019" cy="1397597"/>
          </a:xfrm>
          <a:prstGeom prst="wedgeRoundRectCallout">
            <a:avLst>
              <a:gd name="adj1" fmla="val -65790"/>
              <a:gd name="adj2" fmla="val -20723"/>
              <a:gd name="adj3" fmla="val 16667"/>
            </a:avLst>
          </a:prstGeom>
          <a:noFill/>
          <a:ln>
            <a:solidFill>
              <a:srgbClr val="36A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rgbClr val="006086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800" b="1" dirty="0">
              <a:solidFill>
                <a:srgbClr val="006086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800" b="1" dirty="0" smtClean="0">
                <a:solidFill>
                  <a:srgbClr val="006086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For an additional certification opportunity, </a:t>
            </a:r>
            <a:r>
              <a:rPr lang="en-US" sz="800" b="1" dirty="0">
                <a:solidFill>
                  <a:srgbClr val="006086"/>
                </a:solidFill>
              </a:rPr>
              <a:t>add Cisco Certified Technician – </a:t>
            </a:r>
          </a:p>
          <a:p>
            <a:pPr algn="ctr"/>
            <a:r>
              <a:rPr lang="en-US" sz="800" b="1" dirty="0">
                <a:solidFill>
                  <a:srgbClr val="006086"/>
                </a:solidFill>
              </a:rPr>
              <a:t>R&amp;S Tech</a:t>
            </a:r>
          </a:p>
          <a:p>
            <a:pPr algn="ctr"/>
            <a:r>
              <a:rPr lang="en-US" sz="800" b="1" dirty="0">
                <a:solidFill>
                  <a:srgbClr val="006086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15 hrs</a:t>
            </a:r>
            <a:r>
              <a:rPr lang="en-US" sz="800" b="1" dirty="0" smtClean="0">
                <a:solidFill>
                  <a:srgbClr val="006086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. to the Introduction to Networks v.7.0</a:t>
            </a:r>
            <a:endParaRPr lang="en-US" sz="800" b="1" dirty="0">
              <a:solidFill>
                <a:srgbClr val="006086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800" b="1" dirty="0">
              <a:solidFill>
                <a:srgbClr val="006086"/>
              </a:solidFill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800" b="1" dirty="0" smtClean="0">
              <a:solidFill>
                <a:srgbClr val="006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55377" y="4218852"/>
            <a:ext cx="4856554" cy="8071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4" name="Parallelogram 83"/>
          <p:cNvSpPr/>
          <p:nvPr/>
        </p:nvSpPr>
        <p:spPr>
          <a:xfrm>
            <a:off x="848551" y="80590"/>
            <a:ext cx="6309636" cy="873737"/>
          </a:xfrm>
          <a:prstGeom prst="parallelogram">
            <a:avLst/>
          </a:prstGeom>
          <a:solidFill>
            <a:srgbClr val="41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53175" y="189678"/>
            <a:ext cx="57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Example of Career Ready Pathways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03937" y="4341023"/>
            <a:ext cx="3542813" cy="324887"/>
            <a:chOff x="928288" y="4296881"/>
            <a:chExt cx="3542813" cy="32488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88" y="4296881"/>
              <a:ext cx="324887" cy="3248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01787" y="4348564"/>
              <a:ext cx="13369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Aligns to certification</a:t>
              </a:r>
              <a:endParaRPr lang="en-US" sz="9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301" y="4430542"/>
              <a:ext cx="228648" cy="783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755" y="4349619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Requires Instructor Training</a:t>
              </a:r>
              <a:endParaRPr lang="en-US" sz="9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6157" y="4672286"/>
            <a:ext cx="4888355" cy="238192"/>
            <a:chOff x="997438" y="4672286"/>
            <a:chExt cx="4888355" cy="238192"/>
          </a:xfrm>
        </p:grpSpPr>
        <p:sp>
          <p:nvSpPr>
            <p:cNvPr id="113" name="Rectangle 112"/>
            <p:cNvSpPr/>
            <p:nvPr/>
          </p:nvSpPr>
          <p:spPr>
            <a:xfrm>
              <a:off x="997438" y="4753209"/>
              <a:ext cx="228648" cy="7839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68833" y="467228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Introduction</a:t>
              </a:r>
              <a:endParaRPr lang="en-US" sz="9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544746" y="4754260"/>
              <a:ext cx="228648" cy="7839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6141" y="4673337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Intermediate</a:t>
              </a:r>
              <a:endParaRPr lang="en-US" sz="9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092054" y="4760569"/>
              <a:ext cx="228648" cy="78393"/>
            </a:xfrm>
            <a:prstGeom prst="rect">
              <a:avLst/>
            </a:prstGeom>
            <a:solidFill>
              <a:srgbClr val="1C3B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63447" y="467964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Advanced / Career-ready</a:t>
              </a:r>
              <a:endParaRPr lang="en-US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1058" y="1080400"/>
            <a:ext cx="7198639" cy="758207"/>
            <a:chOff x="241058" y="1944342"/>
            <a:chExt cx="7198639" cy="758207"/>
          </a:xfrm>
        </p:grpSpPr>
        <p:sp>
          <p:nvSpPr>
            <p:cNvPr id="61" name="TextBox 60"/>
            <p:cNvSpPr txBox="1"/>
            <p:nvPr/>
          </p:nvSpPr>
          <p:spPr>
            <a:xfrm>
              <a:off x="241058" y="2112109"/>
              <a:ext cx="12398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Networking Technician, CCNA</a:t>
              </a:r>
              <a:endParaRPr lang="en-US" sz="1050" dirty="0">
                <a:solidFill>
                  <a:srgbClr val="006086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48018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Introduction to Networks v7.0</a:t>
              </a:r>
              <a:b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28490" y="2104546"/>
              <a:ext cx="980715" cy="598003"/>
            </a:xfrm>
            <a:prstGeom prst="rect">
              <a:avLst/>
            </a:prstGeom>
            <a:solidFill>
              <a:srgbClr val="36A4D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Cisco Certified Technician – </a:t>
              </a:r>
            </a:p>
            <a:p>
              <a:pPr algn="ctr"/>
              <a:r>
                <a:rPr lang="en-US" sz="800" dirty="0"/>
                <a:t>R&amp;S Tech</a:t>
              </a:r>
            </a:p>
            <a:p>
              <a:pPr algn="ctr"/>
              <a:r>
                <a:rPr lang="en-US" sz="800" dirty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15 hrs.</a:t>
              </a:r>
            </a:p>
          </p:txBody>
        </p:sp>
        <p:sp>
          <p:nvSpPr>
            <p:cNvPr id="74" name="Triangle 43"/>
            <p:cNvSpPr/>
            <p:nvPr/>
          </p:nvSpPr>
          <p:spPr>
            <a:xfrm rot="5400000">
              <a:off x="2751737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riangle 44"/>
            <p:cNvSpPr/>
            <p:nvPr/>
          </p:nvSpPr>
          <p:spPr>
            <a:xfrm rot="5400000">
              <a:off x="403458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riangle 45"/>
            <p:cNvSpPr/>
            <p:nvPr/>
          </p:nvSpPr>
          <p:spPr>
            <a:xfrm rot="5400000">
              <a:off x="530844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89433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750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Enterprise Networking, Security, and Automation</a:t>
              </a:r>
            </a:p>
            <a:p>
              <a:pPr algn="ctr">
                <a:defRPr/>
              </a:pPr>
              <a:r>
                <a:rPr lang="en-US" sz="750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75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610" y="1948764"/>
              <a:ext cx="324887" cy="324887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4308962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Switching, Routing, and Wireless </a:t>
              </a:r>
              <a:r>
                <a:rPr lang="en-US" sz="750" dirty="0" smtClean="0"/>
                <a:t>Essentials v7.0</a:t>
              </a:r>
            </a:p>
            <a:p>
              <a:pPr algn="ctr"/>
              <a:r>
                <a:rPr lang="en-US" sz="750" dirty="0" smtClean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70 hrs</a:t>
              </a:r>
              <a:r>
                <a:rPr lang="en-US" sz="750" dirty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.</a:t>
              </a:r>
            </a:p>
          </p:txBody>
        </p:sp>
        <p:sp>
          <p:nvSpPr>
            <p:cNvPr id="96" name="Triangle 43"/>
            <p:cNvSpPr/>
            <p:nvPr/>
          </p:nvSpPr>
          <p:spPr>
            <a:xfrm rot="5400000">
              <a:off x="1488730" y="2301953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riangle 43"/>
            <p:cNvSpPr/>
            <p:nvPr/>
          </p:nvSpPr>
          <p:spPr>
            <a:xfrm rot="5400000">
              <a:off x="6596019" y="2297512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841671" y="2080744"/>
              <a:ext cx="598026" cy="598026"/>
            </a:xfrm>
            <a:prstGeom prst="ellipse">
              <a:avLst/>
            </a:prstGeom>
            <a:solidFill>
              <a:srgbClr val="36A4D7"/>
            </a:solidFill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6086"/>
                  </a:solidFill>
                </a:rPr>
                <a:t>225 hrs.</a:t>
              </a:r>
              <a:endParaRPr lang="en-US" sz="800" b="1" dirty="0">
                <a:solidFill>
                  <a:srgbClr val="006086"/>
                </a:solidFill>
              </a:endParaRP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5275" y="1944342"/>
              <a:ext cx="324887" cy="324887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2341777" y="1794535"/>
            <a:ext cx="1043400" cy="200055"/>
            <a:chOff x="2352939" y="1797271"/>
            <a:chExt cx="1043400" cy="200055"/>
          </a:xfrm>
        </p:grpSpPr>
        <p:sp>
          <p:nvSpPr>
            <p:cNvPr id="126" name="TextBox 125"/>
            <p:cNvSpPr txBox="1"/>
            <p:nvPr/>
          </p:nvSpPr>
          <p:spPr>
            <a:xfrm>
              <a:off x="2487200" y="1797271"/>
              <a:ext cx="7827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00"/>
                  </a:solidFill>
                </a:rPr>
                <a:t>One course</a:t>
              </a:r>
              <a:endParaRPr lang="en-US" sz="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 flipV="1">
              <a:off x="2352939" y="1841111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3154874" y="1842166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ounded Rectangular Callout 110"/>
          <p:cNvSpPr/>
          <p:nvPr/>
        </p:nvSpPr>
        <p:spPr>
          <a:xfrm>
            <a:off x="7181695" y="3589969"/>
            <a:ext cx="1757614" cy="827962"/>
          </a:xfrm>
          <a:prstGeom prst="wedgeRoundRectCallout">
            <a:avLst>
              <a:gd name="adj1" fmla="val -37132"/>
              <a:gd name="adj2" fmla="val -104561"/>
              <a:gd name="adj3" fmla="val 16667"/>
            </a:avLst>
          </a:prstGeom>
          <a:noFill/>
          <a:ln>
            <a:solidFill>
              <a:srgbClr val="36A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Linux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IOT: Connecting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Python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CCNA Cyber 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CCNP Core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242111" y="2348999"/>
            <a:ext cx="8497715" cy="830759"/>
            <a:chOff x="241058" y="1944342"/>
            <a:chExt cx="8497715" cy="830759"/>
          </a:xfrm>
        </p:grpSpPr>
        <p:sp>
          <p:nvSpPr>
            <p:cNvPr id="130" name="TextBox 129"/>
            <p:cNvSpPr txBox="1"/>
            <p:nvPr/>
          </p:nvSpPr>
          <p:spPr>
            <a:xfrm>
              <a:off x="241058" y="2036437"/>
              <a:ext cx="1239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Networking Technician, CCNA</a:t>
              </a:r>
              <a:br>
                <a:rPr lang="en-US" sz="1050" dirty="0" smtClean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</a:br>
              <a:r>
                <a:rPr lang="en-US" sz="1050" dirty="0" smtClean="0">
                  <a:solidFill>
                    <a:srgbClr val="00608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and more…</a:t>
              </a:r>
              <a:endParaRPr lang="en-US" sz="1050" dirty="0">
                <a:solidFill>
                  <a:srgbClr val="006086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748018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Introduction to Networks v7.0</a:t>
              </a:r>
              <a:b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</a:br>
              <a:r>
                <a:rPr lang="en-US" sz="825" dirty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028490" y="2104546"/>
              <a:ext cx="980715" cy="598003"/>
            </a:xfrm>
            <a:prstGeom prst="rect">
              <a:avLst/>
            </a:prstGeom>
            <a:solidFill>
              <a:srgbClr val="36A4D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Cisco Certified Technician – </a:t>
              </a:r>
            </a:p>
            <a:p>
              <a:pPr algn="ctr"/>
              <a:r>
                <a:rPr lang="en-US" sz="800" dirty="0"/>
                <a:t>R&amp;S Tech</a:t>
              </a:r>
            </a:p>
            <a:p>
              <a:pPr algn="ctr"/>
              <a:r>
                <a:rPr lang="en-US" sz="800" dirty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15 hrs.</a:t>
              </a:r>
            </a:p>
          </p:txBody>
        </p:sp>
        <p:sp>
          <p:nvSpPr>
            <p:cNvPr id="133" name="Triangle 43"/>
            <p:cNvSpPr/>
            <p:nvPr/>
          </p:nvSpPr>
          <p:spPr>
            <a:xfrm rot="5400000">
              <a:off x="2751737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riangle 44"/>
            <p:cNvSpPr/>
            <p:nvPr/>
          </p:nvSpPr>
          <p:spPr>
            <a:xfrm rot="5400000">
              <a:off x="403458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riangle 45"/>
            <p:cNvSpPr/>
            <p:nvPr/>
          </p:nvSpPr>
          <p:spPr>
            <a:xfrm rot="5400000">
              <a:off x="5308443" y="2301953"/>
              <a:ext cx="230714" cy="19889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589433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750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Enterprise Networking, Security, and Automation</a:t>
              </a:r>
            </a:p>
            <a:p>
              <a:pPr algn="ctr">
                <a:defRPr/>
              </a:pPr>
              <a:r>
                <a:rPr lang="en-US" sz="750" dirty="0" smtClean="0">
                  <a:solidFill>
                    <a:prstClr val="white"/>
                  </a:solidFill>
                  <a:latin typeface="Arial" panose="020B0604020202020204" pitchFamily="34" charset="0"/>
                  <a:ea typeface="CiscoSans" charset="0"/>
                  <a:cs typeface="Arial" panose="020B0604020202020204" pitchFamily="34" charset="0"/>
                </a:rPr>
                <a:t>70 hrs.</a:t>
              </a:r>
              <a:endParaRPr lang="en-US" sz="75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610" y="1948764"/>
              <a:ext cx="324887" cy="324887"/>
            </a:xfrm>
            <a:prstGeom prst="rect">
              <a:avLst/>
            </a:prstGeom>
          </p:spPr>
        </p:pic>
        <p:sp>
          <p:nvSpPr>
            <p:cNvPr id="138" name="Rectangle 137"/>
            <p:cNvSpPr/>
            <p:nvPr/>
          </p:nvSpPr>
          <p:spPr>
            <a:xfrm>
              <a:off x="4308962" y="2104546"/>
              <a:ext cx="980715" cy="598003"/>
            </a:xfrm>
            <a:prstGeom prst="rect">
              <a:avLst/>
            </a:prstGeom>
            <a:solidFill>
              <a:srgbClr val="1C3B7B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Switching, Routing, and Wireless </a:t>
              </a:r>
              <a:r>
                <a:rPr lang="en-US" sz="750" dirty="0" smtClean="0"/>
                <a:t>Essentials v7.0</a:t>
              </a:r>
            </a:p>
            <a:p>
              <a:pPr algn="ctr"/>
              <a:r>
                <a:rPr lang="en-US" sz="750" dirty="0" smtClean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70 hrs</a:t>
              </a:r>
              <a:r>
                <a:rPr lang="en-US" sz="750" dirty="0"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.</a:t>
              </a:r>
            </a:p>
          </p:txBody>
        </p:sp>
        <p:sp>
          <p:nvSpPr>
            <p:cNvPr id="139" name="Triangle 43"/>
            <p:cNvSpPr/>
            <p:nvPr/>
          </p:nvSpPr>
          <p:spPr>
            <a:xfrm rot="5400000">
              <a:off x="1488730" y="2301953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riangle 43"/>
            <p:cNvSpPr/>
            <p:nvPr/>
          </p:nvSpPr>
          <p:spPr>
            <a:xfrm rot="5400000">
              <a:off x="7895095" y="2297512"/>
              <a:ext cx="230714" cy="198890"/>
            </a:xfrm>
            <a:prstGeom prst="triangle">
              <a:avLst/>
            </a:prstGeom>
            <a:solidFill>
              <a:srgbClr val="1C3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8140747" y="2080744"/>
              <a:ext cx="598026" cy="598026"/>
            </a:xfrm>
            <a:prstGeom prst="ellipse">
              <a:avLst/>
            </a:prstGeom>
            <a:solidFill>
              <a:srgbClr val="36A4D7"/>
            </a:solidFill>
            <a:ln>
              <a:solidFill>
                <a:srgbClr val="36A4D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6086"/>
                  </a:solidFill>
                </a:rPr>
                <a:t>225 + hrs.</a:t>
              </a:r>
              <a:endParaRPr lang="en-US" sz="800" b="1" dirty="0">
                <a:solidFill>
                  <a:srgbClr val="006086"/>
                </a:solidFill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5275" y="1944342"/>
              <a:ext cx="324887" cy="324887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2342830" y="3063134"/>
            <a:ext cx="1043400" cy="200055"/>
            <a:chOff x="2352939" y="1797271"/>
            <a:chExt cx="1043400" cy="200055"/>
          </a:xfrm>
        </p:grpSpPr>
        <p:sp>
          <p:nvSpPr>
            <p:cNvPr id="144" name="TextBox 143"/>
            <p:cNvSpPr txBox="1"/>
            <p:nvPr/>
          </p:nvSpPr>
          <p:spPr>
            <a:xfrm>
              <a:off x="2487200" y="1797271"/>
              <a:ext cx="7827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00"/>
                  </a:solidFill>
                </a:rPr>
                <a:t>One course</a:t>
              </a:r>
              <a:endParaRPr lang="en-US" sz="7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H="1" flipV="1">
              <a:off x="2352939" y="1841111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3154874" y="1842166"/>
              <a:ext cx="241465" cy="56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46"/>
          <p:cNvSpPr/>
          <p:nvPr/>
        </p:nvSpPr>
        <p:spPr>
          <a:xfrm>
            <a:off x="6884306" y="2510258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30" dirty="0">
                <a:solidFill>
                  <a:schemeClr val="bg1"/>
                </a:solidFill>
              </a:rPr>
              <a:t>Other </a:t>
            </a:r>
            <a:r>
              <a:rPr lang="en-US" sz="830" dirty="0" smtClean="0">
                <a:solidFill>
                  <a:schemeClr val="bg1"/>
                </a:solidFill>
              </a:rPr>
              <a:t>possibilities…</a:t>
            </a:r>
            <a:endParaRPr lang="en-US" sz="830" dirty="0">
              <a:solidFill>
                <a:schemeClr val="bg1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148" name="Triangle 45"/>
          <p:cNvSpPr/>
          <p:nvPr/>
        </p:nvSpPr>
        <p:spPr>
          <a:xfrm rot="5400000">
            <a:off x="6604459" y="2696724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0" y="4708000"/>
            <a:ext cx="1355834" cy="3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71" y="4762048"/>
            <a:ext cx="1006415" cy="218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012" y="2973521"/>
            <a:ext cx="980715" cy="598003"/>
          </a:xfrm>
          <a:prstGeom prst="rect">
            <a:avLst/>
          </a:prstGeom>
          <a:solidFill>
            <a:srgbClr val="6D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Intro to Cybersecurity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15 hrs.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9367" y="2962163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Python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Programming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024" y="2962163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Linux Essentials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5811" y="2962163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Cybersecurity Essentials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30 hrs.</a:t>
            </a:r>
          </a:p>
        </p:txBody>
      </p:sp>
      <p:sp>
        <p:nvSpPr>
          <p:cNvPr id="12" name="Triangle 43"/>
          <p:cNvSpPr/>
          <p:nvPr/>
        </p:nvSpPr>
        <p:spPr>
          <a:xfrm rot="5400000">
            <a:off x="1888114" y="3161718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iangle 44"/>
          <p:cNvSpPr/>
          <p:nvPr/>
        </p:nvSpPr>
        <p:spPr>
          <a:xfrm rot="5400000">
            <a:off x="3114205" y="3161718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angle 45"/>
          <p:cNvSpPr/>
          <p:nvPr/>
        </p:nvSpPr>
        <p:spPr>
          <a:xfrm rot="5400000">
            <a:off x="4367765" y="3161718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8368" y="2962163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</a:rPr>
              <a:t>Other possibilities…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71" y="3798164"/>
            <a:ext cx="1006415" cy="21866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88473" y="2101353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Cybersecurity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Essentials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30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6948" y="2089723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Linux Essentials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70078" y="2089724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Linux I &amp;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II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140 hrs.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(70 hrs. each)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10919" y="2100342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Networking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Essentials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52" name="Triangle 43"/>
          <p:cNvSpPr/>
          <p:nvPr/>
        </p:nvSpPr>
        <p:spPr>
          <a:xfrm rot="5400000">
            <a:off x="1875484" y="2289279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riangle 44"/>
          <p:cNvSpPr/>
          <p:nvPr/>
        </p:nvSpPr>
        <p:spPr>
          <a:xfrm rot="5400000">
            <a:off x="3120871" y="2289279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riangle 45"/>
          <p:cNvSpPr/>
          <p:nvPr/>
        </p:nvSpPr>
        <p:spPr>
          <a:xfrm rot="5400000">
            <a:off x="4369508" y="2289279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56228" y="2096529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CCNA Cyber Operations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499" y="1968577"/>
            <a:ext cx="324887" cy="32488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883012" y="1261373"/>
            <a:ext cx="980715" cy="598003"/>
          </a:xfrm>
          <a:prstGeom prst="rect">
            <a:avLst/>
          </a:prstGeom>
          <a:solidFill>
            <a:srgbClr val="6D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Intro to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Cybersecurity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15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19367" y="1250015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Cybersecurity Essentials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30 hrs.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362030" y="1250015"/>
            <a:ext cx="980715" cy="598003"/>
          </a:xfrm>
          <a:prstGeom prst="rect">
            <a:avLst/>
          </a:prstGeom>
          <a:solidFill>
            <a:srgbClr val="36A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Linux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Essentials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71" name="Triangle 43"/>
          <p:cNvSpPr/>
          <p:nvPr/>
        </p:nvSpPr>
        <p:spPr>
          <a:xfrm rot="5400000">
            <a:off x="1874119" y="1449570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riangle 44"/>
          <p:cNvSpPr/>
          <p:nvPr/>
        </p:nvSpPr>
        <p:spPr>
          <a:xfrm rot="5400000">
            <a:off x="3112823" y="1449570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riangle 45"/>
          <p:cNvSpPr/>
          <p:nvPr/>
        </p:nvSpPr>
        <p:spPr>
          <a:xfrm rot="5400000">
            <a:off x="4361459" y="1449570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610919" y="1259433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CCNA R&amp;S 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(ITN &amp; SRWE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)</a:t>
            </a:r>
            <a:b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140 hrs.</a:t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(70 </a:t>
            </a: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hrs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.</a:t>
            </a: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each)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56228" y="1268871"/>
            <a:ext cx="980715" cy="598003"/>
          </a:xfrm>
          <a:prstGeom prst="rect">
            <a:avLst/>
          </a:prstGeom>
          <a:solidFill>
            <a:srgbClr val="1C3B7B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CCNA Cyber 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Operations</a:t>
            </a: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/>
            </a:r>
            <a:b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</a:br>
            <a:r>
              <a:rPr lang="en-US" sz="825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70 hrs</a:t>
            </a:r>
            <a:r>
              <a:rPr lang="en-US" sz="825" dirty="0" smtClean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.</a:t>
            </a:r>
            <a:endParaRPr lang="en-US" sz="825" dirty="0">
              <a:solidFill>
                <a:prstClr val="white"/>
              </a:solidFill>
              <a:latin typeface="Arial" panose="020B0604020202020204" pitchFamily="34" charset="0"/>
              <a:ea typeface="CiscoSans" charset="0"/>
              <a:cs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71" y="1125174"/>
            <a:ext cx="324887" cy="32488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499" y="1147225"/>
            <a:ext cx="324887" cy="324887"/>
          </a:xfrm>
          <a:prstGeom prst="rect">
            <a:avLst/>
          </a:prstGeom>
        </p:spPr>
      </p:pic>
      <p:sp>
        <p:nvSpPr>
          <p:cNvPr id="84" name="Parallelogram 83"/>
          <p:cNvSpPr/>
          <p:nvPr/>
        </p:nvSpPr>
        <p:spPr>
          <a:xfrm>
            <a:off x="848551" y="80590"/>
            <a:ext cx="6309636" cy="873737"/>
          </a:xfrm>
          <a:prstGeom prst="parallelogram">
            <a:avLst/>
          </a:prstGeom>
          <a:solidFill>
            <a:srgbClr val="41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onstantia" panose="02030602050306030303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53175" y="189678"/>
            <a:ext cx="57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iscoSans" charset="0"/>
                <a:cs typeface="Arial" panose="020B0604020202020204" pitchFamily="34" charset="0"/>
              </a:rPr>
              <a:t>Example of Career Ready Pathways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0" y="4708000"/>
            <a:ext cx="1355834" cy="386950"/>
          </a:xfrm>
          <a:prstGeom prst="rect">
            <a:avLst/>
          </a:prstGeom>
        </p:spPr>
      </p:pic>
      <p:sp>
        <p:nvSpPr>
          <p:cNvPr id="56" name="Triangle 45"/>
          <p:cNvSpPr/>
          <p:nvPr/>
        </p:nvSpPr>
        <p:spPr>
          <a:xfrm rot="5400000">
            <a:off x="5611136" y="3156465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riangle 45"/>
          <p:cNvSpPr/>
          <p:nvPr/>
        </p:nvSpPr>
        <p:spPr>
          <a:xfrm rot="5400000">
            <a:off x="5606573" y="2284026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riangle 45"/>
          <p:cNvSpPr/>
          <p:nvPr/>
        </p:nvSpPr>
        <p:spPr>
          <a:xfrm rot="5400000">
            <a:off x="5617442" y="1444317"/>
            <a:ext cx="230714" cy="19889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508" y="1943227"/>
            <a:ext cx="324887" cy="324887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755377" y="4218852"/>
            <a:ext cx="4856554" cy="8071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63" name="Group 62"/>
          <p:cNvGrpSpPr/>
          <p:nvPr/>
        </p:nvGrpSpPr>
        <p:grpSpPr>
          <a:xfrm>
            <a:off x="2403937" y="4341023"/>
            <a:ext cx="3542813" cy="324887"/>
            <a:chOff x="928288" y="4296881"/>
            <a:chExt cx="3542813" cy="32488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88" y="4296881"/>
              <a:ext cx="324887" cy="32488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01787" y="4348564"/>
              <a:ext cx="13369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Aligns to certification</a:t>
              </a:r>
              <a:endParaRPr lang="en-US" sz="9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42301" y="4430542"/>
              <a:ext cx="228648" cy="783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48755" y="4349619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Requires Instructor Training</a:t>
              </a:r>
              <a:endParaRPr lang="en-US" sz="9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836157" y="4672286"/>
            <a:ext cx="4888355" cy="238192"/>
            <a:chOff x="997438" y="4672286"/>
            <a:chExt cx="4888355" cy="238192"/>
          </a:xfrm>
        </p:grpSpPr>
        <p:sp>
          <p:nvSpPr>
            <p:cNvPr id="80" name="Rectangle 79"/>
            <p:cNvSpPr/>
            <p:nvPr/>
          </p:nvSpPr>
          <p:spPr>
            <a:xfrm>
              <a:off x="997438" y="4753209"/>
              <a:ext cx="228648" cy="78393"/>
            </a:xfrm>
            <a:prstGeom prst="rect">
              <a:avLst/>
            </a:prstGeom>
            <a:solidFill>
              <a:srgbClr val="6DBC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68833" y="467228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Introduction</a:t>
              </a:r>
              <a:endParaRPr lang="en-US" sz="9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44746" y="4754260"/>
              <a:ext cx="228648" cy="7839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16141" y="4673337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Intermediate</a:t>
              </a:r>
              <a:endParaRPr lang="en-US" sz="9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92054" y="4760569"/>
              <a:ext cx="228648" cy="78393"/>
            </a:xfrm>
            <a:prstGeom prst="rect">
              <a:avLst/>
            </a:prstGeom>
            <a:solidFill>
              <a:srgbClr val="1C3B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63447" y="4679646"/>
              <a:ext cx="16223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Advanced / Career-ready</a:t>
              </a:r>
              <a:endParaRPr lang="en-US" sz="900" dirty="0"/>
            </a:p>
          </p:txBody>
        </p:sp>
      </p:grpSp>
      <p:sp>
        <p:nvSpPr>
          <p:cNvPr id="97" name="Rounded Rectangular Callout 96"/>
          <p:cNvSpPr/>
          <p:nvPr/>
        </p:nvSpPr>
        <p:spPr>
          <a:xfrm>
            <a:off x="7106021" y="3758197"/>
            <a:ext cx="1757614" cy="634509"/>
          </a:xfrm>
          <a:prstGeom prst="wedgeRoundRectCallout">
            <a:avLst>
              <a:gd name="adj1" fmla="val -63324"/>
              <a:gd name="adj2" fmla="val -108369"/>
              <a:gd name="adj3" fmla="val 16667"/>
            </a:avLst>
          </a:prstGeom>
          <a:noFill/>
          <a:ln>
            <a:solidFill>
              <a:srgbClr val="36A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CCNA R&amp;S (3 courses)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CCNA Cyber 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006086"/>
                </a:solidFill>
              </a:rPr>
              <a:t>CCNA Security</a:t>
            </a:r>
          </a:p>
        </p:txBody>
      </p:sp>
    </p:spTree>
    <p:extLst>
      <p:ext uri="{BB962C8B-B14F-4D97-AF65-F5344CB8AC3E}">
        <p14:creationId xmlns:p14="http://schemas.microsoft.com/office/powerpoint/2010/main" val="37980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103&quot;&gt;&lt;property id=&quot;20148&quot; value=&quot;5&quot;/&gt;&lt;property id=&quot;20300&quot; value=&quot;Slide 58&quot;/&gt;&lt;property id=&quot;20307&quot; value=&quot;291&quot;/&gt;&lt;/object&gt;&lt;object type=&quot;3&quot; unique_id=&quot;16560&quot;&gt;&lt;property id=&quot;20148&quot; value=&quot;5&quot;/&gt;&lt;property id=&quot;20300&quot; value=&quot;Slide 1 - &amp;quot;Our New Learning Experience Story&amp;quot;&quot;/&gt;&lt;property id=&quot;20307&quot; value=&quot;524&quot;/&gt;&lt;/object&gt;&lt;object type=&quot;3&quot; unique_id=&quot;16561&quot;&gt;&lt;property id=&quot;20148&quot; value=&quot;5&quot;/&gt;&lt;property id=&quot;20300&quot; value=&quot;Slide 2 - &amp;quot;The Learning Experience  @ Cisco Networking Academy &amp;quot;&quot;/&gt;&lt;property id=&quot;20307&quot; value=&quot;525&quot;/&gt;&lt;/object&gt;&lt;object type=&quot;3&quot; unique_id=&quot;16562&quot;&gt;&lt;property id=&quot;20148&quot; value=&quot;5&quot;/&gt;&lt;property id=&quot;20300&quot; value=&quot;Slide 3&quot;/&gt;&lt;property id=&quot;20307&quot; value=&quot;526&quot;/&gt;&lt;/object&gt;&lt;object type=&quot;3&quot; unique_id=&quot;16563&quot;&gt;&lt;property id=&quot;20148&quot; value=&quot;5&quot;/&gt;&lt;property id=&quot;20300&quot; value=&quot;Slide 4 - &amp;quot;Cisco: The Worldwide Leader in IT&amp;quot;&quot;/&gt;&lt;property id=&quot;20307&quot; value=&quot;527&quot;/&gt;&lt;/object&gt;&lt;object type=&quot;3&quot; unique_id=&quot;16564&quot;&gt;&lt;property id=&quot;20148&quot; value=&quot;5&quot;/&gt;&lt;property id=&quot;20300&quot; value=&quot;Slide 5&quot;/&gt;&lt;property id=&quot;20307&quot; value=&quot;528&quot;/&gt;&lt;/object&gt;&lt;object type=&quot;3&quot; unique_id=&quot;16565&quot;&gt;&lt;property id=&quot;20148&quot; value=&quot;5&quot;/&gt;&lt;property id=&quot;20300&quot; value=&quot;Slide 6&quot;/&gt;&lt;property id=&quot;20307&quot; value=&quot;529&quot;/&gt;&lt;/object&gt;&lt;object type=&quot;3&quot; unique_id=&quot;16566&quot;&gt;&lt;property id=&quot;20148&quot; value=&quot;5&quot;/&gt;&lt;property id=&quot;20300&quot; value=&quot;Slide 7&quot;/&gt;&lt;property id=&quot;20307&quot; value=&quot;530&quot;/&gt;&lt;/object&gt;&lt;object type=&quot;3&quot; unique_id=&quot;16567&quot;&gt;&lt;property id=&quot;20148&quot; value=&quot;5&quot;/&gt;&lt;property id=&quot;20300&quot; value=&quot;Slide 8 - &amp;quot;The Learning Experience: Skills to Jobs &amp;quot;&quot;/&gt;&lt;property id=&quot;20307&quot; value=&quot;531&quot;/&gt;&lt;/object&gt;&lt;object type=&quot;3&quot; unique_id=&quot;16568&quot;&gt;&lt;property id=&quot;20148&quot; value=&quot;5&quot;/&gt;&lt;property id=&quot;20300&quot; value=&quot;Slide 9 - &amp;quot;Becoming a T-Shaped Professional&amp;quot;&quot;/&gt;&lt;property id=&quot;20307&quot; value=&quot;532&quot;/&gt;&lt;/object&gt;&lt;object type=&quot;3&quot; unique_id=&quot;16569&quot;&gt;&lt;property id=&quot;20148&quot; value=&quot;5&quot;/&gt;&lt;property id=&quot;20300&quot; value=&quot;Slide 10 - &amp;quot;Becoming a T-Shaped Professional&amp;quot;&quot;/&gt;&lt;property id=&quot;20307&quot; value=&quot;533&quot;/&gt;&lt;/object&gt;&lt;object type=&quot;3&quot; unique_id=&quot;16570&quot;&gt;&lt;property id=&quot;20148&quot; value=&quot;5&quot;/&gt;&lt;property id=&quot;20300&quot; value=&quot;Slide 11 - &amp;quot;Our Portfolio Builds Interest and Competency&amp;quot;&quot;/&gt;&lt;property id=&quot;20307&quot; value=&quot;534&quot;/&gt;&lt;/object&gt;&lt;object type=&quot;3&quot; unique_id=&quot;16571&quot;&gt;&lt;property id=&quot;20148&quot; value=&quot;5&quot;/&gt;&lt;property id=&quot;20300&quot; value=&quot;Slide 12&quot;/&gt;&lt;property id=&quot;20307&quot; value=&quot;535&quot;/&gt;&lt;/object&gt;&lt;object type=&quot;3&quot; unique_id=&quot;16572&quot;&gt;&lt;property id=&quot;20148&quot; value=&quot;5&quot;/&gt;&lt;property id=&quot;20300&quot; value=&quot;Slide 13 - &amp;quot;Cisco Networking Academy Learning Portfolio&amp;quot;&quot;/&gt;&lt;property id=&quot;20307&quot; value=&quot;536&quot;/&gt;&lt;/object&gt;&lt;object type=&quot;3&quot; unique_id=&quot;16573&quot;&gt;&lt;property id=&quot;20148&quot; value=&quot;5&quot;/&gt;&lt;property id=&quot;20300&quot; value=&quot;Slide 14&quot;/&gt;&lt;property id=&quot;20307&quot; value=&quot;537&quot;/&gt;&lt;/object&gt;&lt;object type=&quot;3&quot; unique_id=&quot;16574&quot;&gt;&lt;property id=&quot;20148&quot; value=&quot;5&quot;/&gt;&lt;property id=&quot;20300&quot; value=&quot;Slide 15 - &amp;quot;Networking Professional&amp;quot;&quot;/&gt;&lt;property id=&quot;20307&quot; value=&quot;538&quot;/&gt;&lt;/object&gt;&lt;object type=&quot;3&quot; unique_id=&quot;16575&quot;&gt;&lt;property id=&quot;20148&quot; value=&quot;5&quot;/&gt;&lt;property id=&quot;20300&quot; value=&quot;Slide 16 - &amp;quot;Networking Professional&amp;quot;&quot;/&gt;&lt;property id=&quot;20307&quot; value=&quot;539&quot;/&gt;&lt;/object&gt;&lt;object type=&quot;3&quot; unique_id=&quot;16576&quot;&gt;&lt;property id=&quot;20148&quot; value=&quot;5&quot;/&gt;&lt;property id=&quot;20300&quot; value=&quot;Slide 17 - &amp;quot;Security Professional&amp;quot;&quot;/&gt;&lt;property id=&quot;20307&quot; value=&quot;540&quot;/&gt;&lt;/object&gt;&lt;object type=&quot;3&quot; unique_id=&quot;16577&quot;&gt;&lt;property id=&quot;20148&quot; value=&quot;5&quot;/&gt;&lt;property id=&quot;20300&quot; value=&quot;Slide 18 - &amp;quot;Network Security Administrator&amp;quot;&quot;/&gt;&lt;property id=&quot;20307&quot; value=&quot;541&quot;/&gt;&lt;/object&gt;&lt;object type=&quot;3&quot; unique_id=&quot;16578&quot;&gt;&lt;property id=&quot;20148&quot; value=&quot;5&quot;/&gt;&lt;property id=&quot;20300&quot; value=&quot;Slide 19&quot;/&gt;&lt;property id=&quot;20307&quot; value=&quot;542&quot;/&gt;&lt;/object&gt;&lt;object type=&quot;3&quot; unique_id=&quot;16579&quot;&gt;&lt;property id=&quot;20148&quot; value=&quot;5&quot;/&gt;&lt;property id=&quot;20300&quot; value=&quot;Slide 20&quot;/&gt;&lt;property id=&quot;20307&quot; value=&quot;543&quot;/&gt;&lt;/object&gt;&lt;object type=&quot;3&quot; unique_id=&quot;16580&quot;&gt;&lt;property id=&quot;20148&quot; value=&quot;5&quot;/&gt;&lt;property id=&quot;20300&quot; value=&quot;Slide 21 - &amp;quot;Creating a Digital Workforce&amp;quot;&quot;/&gt;&lt;property id=&quot;20307&quot; value=&quot;544&quot;/&gt;&lt;/object&gt;&lt;object type=&quot;3&quot; unique_id=&quot;16581&quot;&gt;&lt;property id=&quot;20148&quot; value=&quot;5&quot;/&gt;&lt;property id=&quot;20300&quot; value=&quot;Slide 22 - &amp;quot;IoT Foundation&amp;quot;&quot;/&gt;&lt;property id=&quot;20307&quot; value=&quot;545&quot;/&gt;&lt;/object&gt;&lt;object type=&quot;3&quot; unique_id=&quot;16582&quot;&gt;&lt;property id=&quot;20148&quot; value=&quot;5&quot;/&gt;&lt;property id=&quot;20300&quot; value=&quot;Slide 23 - &amp;quot;Big Data and Analytics&amp;quot;&quot;/&gt;&lt;property id=&quot;20307&quot; value=&quot;546&quot;/&gt;&lt;/object&gt;&lt;object type=&quot;3&quot; unique_id=&quot;16583&quot;&gt;&lt;property id=&quot;20148&quot; value=&quot;5&quot;/&gt;&lt;property id=&quot;20300&quot; value=&quot;Slide 24 - &amp;quot;Digital Competency&amp;quot;&quot;/&gt;&lt;property id=&quot;20307&quot; value=&quot;547&quot;/&gt;&lt;/object&gt;&lt;object type=&quot;3&quot; unique_id=&quot;16584&quot;&gt;&lt;property id=&quot;20148&quot; value=&quot;5&quot;/&gt;&lt;property id=&quot;20300&quot; value=&quot;Slide 25&quot;/&gt;&lt;property id=&quot;20307&quot; value=&quot;548&quot;/&gt;&lt;/object&gt;&lt;object type=&quot;3&quot; unique_id=&quot;16585&quot;&gt;&lt;property id=&quot;20148&quot; value=&quot;5&quot;/&gt;&lt;property id=&quot;20300&quot; value=&quot;Slide 26 - &amp;quot;What Can You Do Next?&amp;quot;&quot;/&gt;&lt;property id=&quot;20307&quot; value=&quot;549&quot;/&gt;&lt;/object&gt;&lt;object type=&quot;3&quot; unique_id=&quot;16586&quot;&gt;&lt;property id=&quot;20148&quot; value=&quot;5&quot;/&gt;&lt;property id=&quot;20300&quot; value=&quot;Slide 27&quot;/&gt;&lt;property id=&quot;20307&quot; value=&quot;550&quot;/&gt;&lt;/object&gt;&lt;object type=&quot;3&quot; unique_id=&quot;16587&quot;&gt;&lt;property id=&quot;20148&quot; value=&quot;5&quot;/&gt;&lt;property id=&quot;20300&quot; value=&quot;Slide 29 - &amp;quot;Course Learning Components&amp;quot;&quot;/&gt;&lt;property id=&quot;20307&quot; value=&quot;551&quot;/&gt;&lt;/object&gt;&lt;object type=&quot;3&quot; unique_id=&quot;16588&quot;&gt;&lt;property id=&quot;20148&quot; value=&quot;5&quot;/&gt;&lt;property id=&quot;20300&quot; value=&quot;Slide 30 - &amp;quot;Course Learning Components, continued&amp;quot;&quot;/&gt;&lt;property id=&quot;20307&quot; value=&quot;552&quot;/&gt;&lt;/object&gt;&lt;object type=&quot;3&quot; unique_id=&quot;16589&quot;&gt;&lt;property id=&quot;20148&quot; value=&quot;5&quot;/&gt;&lt;property id=&quot;20300&quot; value=&quot;Slide 31 - &amp;quot;Course Details:  Exploratory&amp;quot;&quot;/&gt;&lt;property id=&quot;20307&quot; value=&quot;553&quot;/&gt;&lt;/object&gt;&lt;object type=&quot;3&quot; unique_id=&quot;16590&quot;&gt;&lt;property id=&quot;20148&quot; value=&quot;5&quot;/&gt;&lt;property id=&quot;20300&quot; value=&quot;Slide 32 - &amp;quot;Introduction to IoT&amp;quot;&quot;/&gt;&lt;property id=&quot;20307&quot; value=&quot;554&quot;/&gt;&lt;/object&gt;&lt;object type=&quot;3&quot; unique_id=&quot;16591&quot;&gt;&lt;property id=&quot;20148&quot; value=&quot;5&quot;/&gt;&lt;property id=&quot;20300&quot; value=&quot;Slide 33 - &amp;quot;Introduction  to Cybersecurity&amp;quot;&quot;/&gt;&lt;property id=&quot;20307&quot; value=&quot;555&quot;/&gt;&lt;/object&gt;&lt;object type=&quot;3&quot; unique_id=&quot;16592&quot;&gt;&lt;property id=&quot;20148&quot; value=&quot;5&quot;/&gt;&lt;property id=&quot;20300&quot; value=&quot;Slide 34 - &amp;quot;Get Connected&amp;quot;&quot;/&gt;&lt;property id=&quot;20307&quot; value=&quot;556&quot;/&gt;&lt;/object&gt;&lt;object type=&quot;3&quot; unique_id=&quot;16593&quot;&gt;&lt;property id=&quot;20148&quot; value=&quot;5&quot;/&gt;&lt;property id=&quot;20300&quot; value=&quot;Slide 35 - &amp;quot;Linux Unhatched&amp;quot;&quot;/&gt;&lt;property id=&quot;20307&quot; value=&quot;557&quot;/&gt;&lt;/object&gt;&lt;object type=&quot;3&quot; unique_id=&quot;16594&quot;&gt;&lt;property id=&quot;20148&quot; value=&quot;5&quot;/&gt;&lt;property id=&quot;20300&quot; value=&quot;Slide 36 - &amp;quot;Packet Tracer  Know How Series&amp;quot;&quot;/&gt;&lt;property id=&quot;20307&quot; value=&quot;558&quot;/&gt;&lt;/object&gt;&lt;object type=&quot;3&quot; unique_id=&quot;16595&quot;&gt;&lt;property id=&quot;20148&quot; value=&quot;5&quot;/&gt;&lt;property id=&quot;20300&quot; value=&quot;Slide 37 - &amp;quot;Be Your Own Boss  Series&amp;quot;&quot;/&gt;&lt;property id=&quot;20307&quot; value=&quot;559&quot;/&gt;&lt;/object&gt;&lt;object type=&quot;3&quot; unique_id=&quot;16596&quot;&gt;&lt;property id=&quot;20148&quot; value=&quot;5&quot;/&gt;&lt;property id=&quot;20300&quot; value=&quot;Slide 38 - &amp;quot;Course Details: Foundational&amp;quot;&quot;/&gt;&lt;property id=&quot;20307&quot; value=&quot;560&quot;/&gt;&lt;/object&gt;&lt;object type=&quot;3&quot; unique_id=&quot;16597&quot;&gt;&lt;property id=&quot;20148&quot; value=&quot;5&quot;/&gt;&lt;property id=&quot;20300&quot; value=&quot;Slide 39 - &amp;quot;IT Essentials&amp;quot;&quot;/&gt;&lt;property id=&quot;20307&quot; value=&quot;561&quot;/&gt;&lt;/object&gt;&lt;object type=&quot;3&quot; unique_id=&quot;16598&quot;&gt;&lt;property id=&quot;20148&quot; value=&quot;5&quot;/&gt;&lt;property id=&quot;20300&quot; value=&quot;Slide 40 - &amp;quot;Networking Essentials&amp;quot;&quot;/&gt;&lt;property id=&quot;20307&quot; value=&quot;562&quot;/&gt;&lt;/object&gt;&lt;object type=&quot;3&quot; unique_id=&quot;16599&quot;&gt;&lt;property id=&quot;20148&quot; value=&quot;5&quot;/&gt;&lt;property id=&quot;20300&quot; value=&quot;Slide 41 - &amp;quot;Cybersecurity  Essentials&amp;quot;&quot;/&gt;&lt;property id=&quot;20307&quot; value=&quot;563&quot;/&gt;&lt;/object&gt;&lt;object type=&quot;3&quot; unique_id=&quot;16600&quot;&gt;&lt;property id=&quot;20148&quot; value=&quot;5&quot;/&gt;&lt;property id=&quot;20300&quot; value=&quot;Slide 42 - &amp;quot;NDG Linux Essentials&amp;quot;&quot;/&gt;&lt;property id=&quot;20307&quot; value=&quot;564&quot;/&gt;&lt;/object&gt;&lt;object type=&quot;3&quot; unique_id=&quot;16601&quot;&gt;&lt;property id=&quot;20148&quot; value=&quot;5&quot;/&gt;&lt;property id=&quot;20300&quot; value=&quot;Slide 43 - &amp;quot;CPA: Programming  Essentials in C++&amp;quot;&quot;/&gt;&lt;property id=&quot;20307&quot; value=&quot;565&quot;/&gt;&lt;/object&gt;&lt;object type=&quot;3&quot; unique_id=&quot;16602&quot;&gt;&lt;property id=&quot;20148&quot; value=&quot;5&quot;/&gt;&lt;property id=&quot;20300&quot; value=&quot;Slide 44 - &amp;quot;Mobility Fundamentals  Series&amp;quot;&quot;/&gt;&lt;property id=&quot;20307&quot; value=&quot;566&quot;/&gt;&lt;/object&gt;&lt;object type=&quot;3&quot; unique_id=&quot;16603&quot;&gt;&lt;property id=&quot;20148&quot; value=&quot;5&quot;/&gt;&lt;property id=&quot;20300&quot; value=&quot;Slide 45 - &amp;quot;Entrepreneurship&amp;quot;&quot;/&gt;&lt;property id=&quot;20307&quot; value=&quot;567&quot;/&gt;&lt;/object&gt;&lt;object type=&quot;3&quot; unique_id=&quot;16604&quot;&gt;&lt;property id=&quot;20148&quot; value=&quot;5&quot;/&gt;&lt;property id=&quot;20300&quot; value=&quot;Slide 46 - &amp;quot;Course Details:  Career-Ready&amp;quot;&quot;/&gt;&lt;property id=&quot;20307&quot; value=&quot;568&quot;/&gt;&lt;/object&gt;&lt;object type=&quot;3&quot; unique_id=&quot;16605&quot;&gt;&lt;property id=&quot;20148&quot; value=&quot;5&quot;/&gt;&lt;property id=&quot;20300&quot; value=&quot;Slide 47 - &amp;quot;CCNA Routing and Switching Curriculum&amp;quot;&quot;/&gt;&lt;property id=&quot;20307&quot; value=&quot;569&quot;/&gt;&lt;/object&gt;&lt;object type=&quot;3&quot; unique_id=&quot;16606&quot;&gt;&lt;property id=&quot;20148&quot; value=&quot;5&quot;/&gt;&lt;property id=&quot;20300&quot; value=&quot;Slide 48 - &amp;quot;CCNA R&amp;amp;S:  Introduction to Networks&amp;quot;&quot;/&gt;&lt;property id=&quot;20307&quot; value=&quot;570&quot;/&gt;&lt;/object&gt;&lt;object type=&quot;3&quot; unique_id=&quot;16607&quot;&gt;&lt;property id=&quot;20148&quot; value=&quot;5&quot;/&gt;&lt;property id=&quot;20300&quot; value=&quot;Slide 49 - &amp;quot;CCNA R&amp;amp;S: Routing  and Switching Essentials&amp;quot;&quot;/&gt;&lt;property id=&quot;20307&quot; value=&quot;571&quot;/&gt;&lt;/object&gt;&lt;object type=&quot;3&quot; unique_id=&quot;16608&quot;&gt;&lt;property id=&quot;20148&quot; value=&quot;5&quot;/&gt;&lt;property id=&quot;20300&quot; value=&quot;Slide 50 - &amp;quot;CCNA R&amp;amp;S:  Scaling Networks&amp;quot;&quot;/&gt;&lt;property id=&quot;20307&quot; value=&quot;572&quot;/&gt;&lt;/object&gt;&lt;object type=&quot;3&quot; unique_id=&quot;16609&quot;&gt;&lt;property id=&quot;20148&quot; value=&quot;5&quot;/&gt;&lt;property id=&quot;20300&quot; value=&quot;Slide 51 - &amp;quot;CCNA R&amp;amp;S:  Connecting Networks&amp;quot;&quot;/&gt;&lt;property id=&quot;20307&quot; value=&quot;573&quot;/&gt;&lt;/object&gt;&lt;object type=&quot;3&quot; unique_id=&quot;16610&quot;&gt;&lt;property id=&quot;20148&quot; value=&quot;5&quot;/&gt;&lt;property id=&quot;20300&quot; value=&quot;Slide 52 - &amp;quot;CCNP Routing and Switching Curriculum&amp;quot;&quot;/&gt;&lt;property id=&quot;20307&quot; value=&quot;574&quot;/&gt;&lt;/object&gt;&lt;object type=&quot;3&quot; unique_id=&quot;16611&quot;&gt;&lt;property id=&quot;20148&quot; value=&quot;5&quot;/&gt;&lt;property id=&quot;20300&quot; value=&quot;Slide 53 - &amp;quot;CCNA Security&amp;quot;&quot;/&gt;&lt;property id=&quot;20307&quot; value=&quot;575&quot;/&gt;&lt;/object&gt;&lt;object type=&quot;3&quot; unique_id=&quot;16612&quot;&gt;&lt;property id=&quot;20148&quot; value=&quot;5&quot;/&gt;&lt;property id=&quot;20300&quot; value=&quot;Slide 54 - &amp;quot;NDG Linux&amp;quot;&quot;/&gt;&lt;property id=&quot;20307&quot; value=&quot;576&quot;/&gt;&lt;/object&gt;&lt;object type=&quot;3&quot; unique_id=&quot;16613&quot;&gt;&lt;property id=&quot;20148&quot; value=&quot;5&quot;/&gt;&lt;property id=&quot;20300&quot; value=&quot;Slide 55 - &amp;quot;Collaborate for Impact&amp;quot;&quot;/&gt;&lt;property id=&quot;20307&quot; value=&quot;577&quot;/&gt;&lt;/object&gt;&lt;object type=&quot;3&quot; unique_id=&quot;16614&quot;&gt;&lt;property id=&quot;20148&quot; value=&quot;5&quot;/&gt;&lt;property id=&quot;20300&quot; value=&quot;Slide 56 - &amp;quot;Packet Tracer&amp;quot;&quot;/&gt;&lt;property id=&quot;20307&quot; value=&quot;578&quot;/&gt;&lt;/object&gt;&lt;object type=&quot;3&quot; unique_id=&quot;16615&quot;&gt;&lt;property id=&quot;20148&quot; value=&quot;5&quot;/&gt;&lt;property id=&quot;20300&quot; value=&quot;Slide 57 - &amp;quot;Cisco NetRiders Competition&amp;quot;&quot;/&gt;&lt;property id=&quot;20307&quot; value=&quot;579&quot;/&gt;&lt;/object&gt;&lt;object type=&quot;3&quot; unique_id=&quot;16617&quot;&gt;&lt;property id=&quot;20148&quot; value=&quot;5&quot;/&gt;&lt;property id=&quot;20300&quot; value=&quot;Slide 59&quot;/&gt;&lt;property id=&quot;20307&quot; value=&quot;581&quot;/&gt;&lt;/object&gt;&lt;object type=&quot;3&quot; unique_id=&quot;167421&quot;&gt;&lt;property id=&quot;20148&quot; value=&quot;5&quot;/&gt;&lt;property id=&quot;20300&quot; value=&quot;Slide 28&quot;/&gt;&lt;property id=&quot;20307&quot; value=&quot;582&quot;/&gt;&lt;/object&gt;&lt;object type=&quot;3&quot; unique_id=&quot;171176&quot;&gt;&lt;property id=&quot;20148&quot; value=&quot;5&quot;/&gt;&lt;property id=&quot;20300&quot; value=&quot;Slide 60&quot;/&gt;&lt;property id=&quot;20307&quot; value=&quot;583&quot;/&gt;&lt;/object&gt;&lt;/object&gt;&lt;object type=&quot;8&quot; unique_id=&quot;102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1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3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12959</TotalTime>
  <Words>389</Words>
  <Application>Microsoft Office PowerPoint</Application>
  <PresentationFormat>On-screen Show (16:9)</PresentationFormat>
  <Paragraphs>125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 Unicode MS</vt:lpstr>
      <vt:lpstr>ＭＳ Ｐゴシック</vt:lpstr>
      <vt:lpstr>Arial</vt:lpstr>
      <vt:lpstr>Arial Rounded MT Bold</vt:lpstr>
      <vt:lpstr>Broadway</vt:lpstr>
      <vt:lpstr>Calibri</vt:lpstr>
      <vt:lpstr>Ciscolight</vt:lpstr>
      <vt:lpstr>CiscoSans</vt:lpstr>
      <vt:lpstr>CiscoSans ExtraLight</vt:lpstr>
      <vt:lpstr>CiscoSans Thin</vt:lpstr>
      <vt:lpstr>Constantia</vt:lpstr>
      <vt:lpstr>Default Theme</vt:lpstr>
      <vt:lpstr>1_Default Theme</vt:lpstr>
      <vt:lpstr>Blue theme 2016 16x9</vt:lpstr>
      <vt:lpstr>PowerPoint Presentation</vt:lpstr>
      <vt:lpstr>PowerPoint Presentation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Pius (spius)</dc:creator>
  <cp:lastModifiedBy>Glenn Wright</cp:lastModifiedBy>
  <cp:revision>591</cp:revision>
  <cp:lastPrinted>2020-02-05T20:58:34Z</cp:lastPrinted>
  <dcterms:created xsi:type="dcterms:W3CDTF">2016-08-22T22:27:36Z</dcterms:created>
  <dcterms:modified xsi:type="dcterms:W3CDTF">2020-02-18T22:41:11Z</dcterms:modified>
</cp:coreProperties>
</file>