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5" r:id="rId8"/>
    <p:sldId id="266" r:id="rId9"/>
    <p:sldId id="262" r:id="rId10"/>
    <p:sldId id="275" r:id="rId11"/>
    <p:sldId id="267" r:id="rId12"/>
    <p:sldId id="268" r:id="rId13"/>
    <p:sldId id="269" r:id="rId14"/>
    <p:sldId id="270" r:id="rId15"/>
    <p:sldId id="276" r:id="rId16"/>
    <p:sldId id="271" r:id="rId17"/>
    <p:sldId id="263" r:id="rId18"/>
    <p:sldId id="264"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3" autoAdjust="0"/>
    <p:restoredTop sz="86449" autoAdjust="0"/>
  </p:normalViewPr>
  <p:slideViewPr>
    <p:cSldViewPr snapToGrid="0">
      <p:cViewPr varScale="1">
        <p:scale>
          <a:sx n="92" d="100"/>
          <a:sy n="92" d="100"/>
        </p:scale>
        <p:origin x="108" y="156"/>
      </p:cViewPr>
      <p:guideLst/>
    </p:cSldViewPr>
  </p:slideViewPr>
  <p:outlineViewPr>
    <p:cViewPr>
      <p:scale>
        <a:sx n="33" d="100"/>
        <a:sy n="33" d="100"/>
      </p:scale>
      <p:origin x="0" y="-122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B5A20-90B2-4DC7-93DC-77EB9F4E2BB3}" type="datetimeFigureOut">
              <a:rPr lang="en-US" smtClean="0"/>
              <a:t>10/15/2023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45761-C710-4F30-AF77-87A421821425}" type="slidenum">
              <a:rPr lang="en-US" smtClean="0"/>
              <a:t>‹#›</a:t>
            </a:fld>
            <a:endParaRPr lang="en-US" dirty="0"/>
          </a:p>
        </p:txBody>
      </p:sp>
    </p:spTree>
    <p:extLst>
      <p:ext uri="{BB962C8B-B14F-4D97-AF65-F5344CB8AC3E}">
        <p14:creationId xmlns:p14="http://schemas.microsoft.com/office/powerpoint/2010/main" val="3938485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H4ck3r: In the classical sense, Individual</a:t>
            </a:r>
            <a:r>
              <a:rPr lang="en-US" baseline="0" dirty="0"/>
              <a:t> has an inherent need to understand how things work, likes to tinker with everything, not satisfied with the status quo.</a:t>
            </a:r>
            <a:endParaRPr lang="en-US" dirty="0"/>
          </a:p>
          <a:p>
            <a:pPr lvl="1"/>
            <a:r>
              <a:rPr lang="en-US" dirty="0"/>
              <a:t>Sheepdog: Inherent need to protect</a:t>
            </a:r>
            <a:r>
              <a:rPr lang="en-US" baseline="0" dirty="0"/>
              <a:t> others</a:t>
            </a:r>
          </a:p>
          <a:p>
            <a:pPr lvl="1"/>
            <a:r>
              <a:rPr lang="en-US" baseline="0" dirty="0"/>
              <a:t>Multi-disciplinary: Not just IT although IT is a big part of it, we’ll discuss more of this later</a:t>
            </a:r>
          </a:p>
          <a:p>
            <a:pPr lvl="1"/>
            <a:r>
              <a:rPr lang="en-US" baseline="0" dirty="0"/>
              <a:t>Lifetime student: must be able and willing to learn different disciplines</a:t>
            </a:r>
            <a:endParaRPr lang="en-US" dirty="0"/>
          </a:p>
          <a:p>
            <a:endParaRPr lang="en-US" dirty="0"/>
          </a:p>
          <a:p>
            <a:r>
              <a:rPr lang="en-US" dirty="0"/>
              <a:t>Like security tools, the Cybersecurity</a:t>
            </a:r>
            <a:r>
              <a:rPr lang="en-US" baseline="0" dirty="0"/>
              <a:t> KSAs can easily be used offensively – hence need for individual ethics – this leads into the lifestyle of the practitioners </a:t>
            </a:r>
          </a:p>
          <a:p>
            <a:endParaRPr lang="en-US" baseline="0" dirty="0"/>
          </a:p>
          <a:p>
            <a:r>
              <a:rPr lang="en-US" baseline="0" dirty="0"/>
              <a:t>Since most cybersecurity positions involve some form of public trust, lifestyle must be a consideration, examples:</a:t>
            </a:r>
          </a:p>
          <a:p>
            <a:r>
              <a:rPr lang="en-US" baseline="0" dirty="0"/>
              <a:t>- Financial Public Trust </a:t>
            </a:r>
          </a:p>
          <a:p>
            <a:r>
              <a:rPr lang="en-US" baseline="0" dirty="0"/>
              <a:t>- Security Clearances</a:t>
            </a:r>
          </a:p>
          <a:p>
            <a:endParaRPr lang="en-US" baseline="0" dirty="0"/>
          </a:p>
          <a:p>
            <a:r>
              <a:rPr lang="en-US" baseline="0" dirty="0"/>
              <a:t>If you don’t have a passion for this lifestyle YOU WILL BURN OUT,</a:t>
            </a:r>
          </a:p>
          <a:p>
            <a:endParaRPr lang="en-US" baseline="0" dirty="0"/>
          </a:p>
          <a:p>
            <a:endParaRPr lang="en-US" dirty="0"/>
          </a:p>
        </p:txBody>
      </p:sp>
      <p:sp>
        <p:nvSpPr>
          <p:cNvPr id="4" name="Slide Number Placeholder 3"/>
          <p:cNvSpPr>
            <a:spLocks noGrp="1"/>
          </p:cNvSpPr>
          <p:nvPr>
            <p:ph type="sldNum" sz="quarter" idx="5"/>
          </p:nvPr>
        </p:nvSpPr>
        <p:spPr/>
        <p:txBody>
          <a:bodyPr/>
          <a:lstStyle/>
          <a:p>
            <a:fld id="{35045761-C710-4F30-AF77-87A421821425}" type="slidenum">
              <a:rPr lang="en-US" smtClean="0"/>
              <a:t>5</a:t>
            </a:fld>
            <a:endParaRPr lang="en-US" dirty="0"/>
          </a:p>
        </p:txBody>
      </p:sp>
    </p:spTree>
    <p:extLst>
      <p:ext uri="{BB962C8B-B14F-4D97-AF65-F5344CB8AC3E}">
        <p14:creationId xmlns:p14="http://schemas.microsoft.com/office/powerpoint/2010/main" val="4251671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25D6-D59E-F6AF-EF4B-12F9626DC1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1D49C7-7CD0-4E53-18E3-E68F7E06C1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2173C9-0F6F-395F-A047-097C033F0572}"/>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5" name="Footer Placeholder 4">
            <a:extLst>
              <a:ext uri="{FF2B5EF4-FFF2-40B4-BE49-F238E27FC236}">
                <a16:creationId xmlns:a16="http://schemas.microsoft.com/office/drawing/2014/main" id="{3C630C35-9F8A-E22E-1FE5-A80AAE0700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799A86-DCD4-DC0C-33CD-53C479C595C4}"/>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345577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777C-CFF1-48A0-D72B-196969DD46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4DC424-3621-4747-7F86-71B07FAB4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AC109-300F-E64F-BD79-224D83998046}"/>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5" name="Footer Placeholder 4">
            <a:extLst>
              <a:ext uri="{FF2B5EF4-FFF2-40B4-BE49-F238E27FC236}">
                <a16:creationId xmlns:a16="http://schemas.microsoft.com/office/drawing/2014/main" id="{8F5D3721-6FFF-97E6-3EE6-0D0C555FD3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6D9561-7E4A-81F7-86A7-46E48EA2281B}"/>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178439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D25A36-4A4B-BB1C-5B07-2724EFE57F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6233F1-B0AA-3584-AA85-7A445AE713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E06A42-4A70-F17A-5E94-79416442C033}"/>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5" name="Footer Placeholder 4">
            <a:extLst>
              <a:ext uri="{FF2B5EF4-FFF2-40B4-BE49-F238E27FC236}">
                <a16:creationId xmlns:a16="http://schemas.microsoft.com/office/drawing/2014/main" id="{EB3DE7FC-4873-9CD9-2C3D-C3B0CB899C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89FB4-25B9-1F6B-BFCC-9323F7A9388F}"/>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81193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B8CA-36F5-56C4-C110-71465F344E23}"/>
              </a:ext>
            </a:extLst>
          </p:cNvPr>
          <p:cNvSpPr>
            <a:spLocks noGrp="1"/>
          </p:cNvSpPr>
          <p:nvPr>
            <p:ph type="title"/>
          </p:nvPr>
        </p:nvSpPr>
        <p:spPr>
          <a:xfrm>
            <a:off x="838200" y="14739"/>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A128835-9042-05F7-663D-3387AB58966C}"/>
              </a:ext>
            </a:extLst>
          </p:cNvPr>
          <p:cNvSpPr>
            <a:spLocks noGrp="1"/>
          </p:cNvSpPr>
          <p:nvPr>
            <p:ph idx="1"/>
          </p:nvPr>
        </p:nvSpPr>
        <p:spPr>
          <a:xfrm>
            <a:off x="427290" y="1340302"/>
            <a:ext cx="11442818" cy="4836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04BCDC2-50A3-962C-C640-B32EAB92E53B}"/>
              </a:ext>
            </a:extLst>
          </p:cNvPr>
          <p:cNvSpPr>
            <a:spLocks noGrp="1"/>
          </p:cNvSpPr>
          <p:nvPr>
            <p:ph type="sldNum" sz="quarter" idx="12"/>
          </p:nvPr>
        </p:nvSpPr>
        <p:spPr>
          <a:xfrm>
            <a:off x="11690646" y="6476415"/>
            <a:ext cx="501353" cy="365125"/>
          </a:xfrm>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399640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8767-1D93-13BF-1621-452CE14AAB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F66302-AB6D-87F5-00EB-BA2DEC8315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BFA07A0-7E7E-2248-5A4E-B2CE4F3E8F60}"/>
              </a:ext>
            </a:extLst>
          </p:cNvPr>
          <p:cNvSpPr>
            <a:spLocks noGrp="1"/>
          </p:cNvSpPr>
          <p:nvPr>
            <p:ph type="sldNum" sz="quarter" idx="12"/>
          </p:nvPr>
        </p:nvSpPr>
        <p:spPr>
          <a:xfrm>
            <a:off x="10955708" y="6492875"/>
            <a:ext cx="1236292" cy="365125"/>
          </a:xfrm>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259537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846DD-C3FC-4D59-4B86-84F41BBA99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B0922D-F308-9C0B-56E4-C3C4782CE3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15D6A8-984B-40AC-DF62-0283241DCC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A93396-3E76-4811-5CAD-2D051B6A37F7}"/>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6" name="Footer Placeholder 5">
            <a:extLst>
              <a:ext uri="{FF2B5EF4-FFF2-40B4-BE49-F238E27FC236}">
                <a16:creationId xmlns:a16="http://schemas.microsoft.com/office/drawing/2014/main" id="{F095FFB7-CB19-ACB8-8FEF-5A09F5D7CE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043067-6D34-D35B-8411-10F10D067E69}"/>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415946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1318A-1CE3-2921-51FD-30F26C7EB3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6F5C17-F662-FD3C-B9F5-1AFD40FF82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053FE-6CC6-6EEE-2F4F-B693D7436E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CCD894-B817-DA95-FC0A-010F80CB2E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32A03D-FD5A-FFC7-D225-D98F9211BD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5E7588-24B9-D1C4-63ED-CC224D08B536}"/>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8" name="Footer Placeholder 7">
            <a:extLst>
              <a:ext uri="{FF2B5EF4-FFF2-40B4-BE49-F238E27FC236}">
                <a16:creationId xmlns:a16="http://schemas.microsoft.com/office/drawing/2014/main" id="{DD11ABB6-2C99-28FC-67B9-497620CC102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827947C-972D-DD32-1BDF-BF4B3DFE32A4}"/>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343504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6B3D-9404-D968-249E-EA49D6B1B2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5AB336-FF1D-E81E-3752-E12E59BBDD29}"/>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4" name="Footer Placeholder 3">
            <a:extLst>
              <a:ext uri="{FF2B5EF4-FFF2-40B4-BE49-F238E27FC236}">
                <a16:creationId xmlns:a16="http://schemas.microsoft.com/office/drawing/2014/main" id="{57F9A45C-AE80-FEFC-3F4C-347F90D084C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1DA3329-3E81-88F8-333E-4D3E8127FB6E}"/>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68676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8171F0-EDEC-5231-3C21-5550800C7FC7}"/>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3" name="Footer Placeholder 2">
            <a:extLst>
              <a:ext uri="{FF2B5EF4-FFF2-40B4-BE49-F238E27FC236}">
                <a16:creationId xmlns:a16="http://schemas.microsoft.com/office/drawing/2014/main" id="{25552276-4D8C-3DAA-74C6-B53BF21E3A4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E8951F5-E329-9068-4138-C7A891A87437}"/>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88579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AF32C-22C8-185C-FAB8-EC91133303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C9A240-B966-AF07-93F8-481CE50224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40A1AF-2866-D39E-4320-F8240CE2B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0047B-5BF8-944D-A553-FC4A83A5694D}"/>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6" name="Footer Placeholder 5">
            <a:extLst>
              <a:ext uri="{FF2B5EF4-FFF2-40B4-BE49-F238E27FC236}">
                <a16:creationId xmlns:a16="http://schemas.microsoft.com/office/drawing/2014/main" id="{90CBAC6F-0E3F-C6E1-94E7-A11A5EAAFA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B8987E-D93F-4456-54B5-A0090A85AB4A}"/>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187519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AD17-D8D2-34CD-1E68-35700B542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B5B467-6D5E-3BED-1F71-F1C587E1CF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ED82C72-871E-A2A9-3F19-D0C94EB31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C23D5-508A-2583-C4E0-28522B85EAC4}"/>
              </a:ext>
            </a:extLst>
          </p:cNvPr>
          <p:cNvSpPr>
            <a:spLocks noGrp="1"/>
          </p:cNvSpPr>
          <p:nvPr>
            <p:ph type="dt" sz="half" idx="10"/>
          </p:nvPr>
        </p:nvSpPr>
        <p:spPr/>
        <p:txBody>
          <a:bodyPr/>
          <a:lstStyle/>
          <a:p>
            <a:fld id="{6B48A898-CBA6-478B-B425-E6EE2426E113}" type="datetimeFigureOut">
              <a:rPr lang="en-US" smtClean="0"/>
              <a:t>10/15/2023</a:t>
            </a:fld>
            <a:endParaRPr lang="en-US" dirty="0"/>
          </a:p>
        </p:txBody>
      </p:sp>
      <p:sp>
        <p:nvSpPr>
          <p:cNvPr id="6" name="Footer Placeholder 5">
            <a:extLst>
              <a:ext uri="{FF2B5EF4-FFF2-40B4-BE49-F238E27FC236}">
                <a16:creationId xmlns:a16="http://schemas.microsoft.com/office/drawing/2014/main" id="{BFE4BDC7-06A5-017B-93AE-8C7A63A858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5D28C5-9078-36AD-4A26-288C352C8D09}"/>
              </a:ext>
            </a:extLst>
          </p:cNvPr>
          <p:cNvSpPr>
            <a:spLocks noGrp="1"/>
          </p:cNvSpPr>
          <p:nvPr>
            <p:ph type="sldNum" sz="quarter" idx="12"/>
          </p:nvPr>
        </p:nvSpPr>
        <p:spPr/>
        <p:txBody>
          <a:bodyPr/>
          <a:lstStyle/>
          <a:p>
            <a:fld id="{A0C17C1B-5208-4458-87A7-7167D8D358DC}" type="slidenum">
              <a:rPr lang="en-US" smtClean="0"/>
              <a:t>‹#›</a:t>
            </a:fld>
            <a:endParaRPr lang="en-US" dirty="0"/>
          </a:p>
        </p:txBody>
      </p:sp>
    </p:spTree>
    <p:extLst>
      <p:ext uri="{BB962C8B-B14F-4D97-AF65-F5344CB8AC3E}">
        <p14:creationId xmlns:p14="http://schemas.microsoft.com/office/powerpoint/2010/main" val="230228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733FEB-7C08-0F4A-C7D8-FEA7D4FFA5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D8FE14-D2FA-5D2A-BC63-52D796C23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97BC0-9C49-204A-9DA6-F67997D389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8A898-CBA6-478B-B425-E6EE2426E113}" type="datetimeFigureOut">
              <a:rPr lang="en-US" smtClean="0"/>
              <a:t>10/15/2023</a:t>
            </a:fld>
            <a:endParaRPr lang="en-US" dirty="0"/>
          </a:p>
        </p:txBody>
      </p:sp>
      <p:sp>
        <p:nvSpPr>
          <p:cNvPr id="5" name="Footer Placeholder 4">
            <a:extLst>
              <a:ext uri="{FF2B5EF4-FFF2-40B4-BE49-F238E27FC236}">
                <a16:creationId xmlns:a16="http://schemas.microsoft.com/office/drawing/2014/main" id="{9EE7BA9C-5A96-5D4E-78E7-457246565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9C6860-2F67-C24A-24C1-826E70161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17C1B-5208-4458-87A7-7167D8D358DC}" type="slidenum">
              <a:rPr lang="en-US" smtClean="0"/>
              <a:t>‹#›</a:t>
            </a:fld>
            <a:endParaRPr lang="en-US" dirty="0"/>
          </a:p>
        </p:txBody>
      </p:sp>
    </p:spTree>
    <p:extLst>
      <p:ext uri="{BB962C8B-B14F-4D97-AF65-F5344CB8AC3E}">
        <p14:creationId xmlns:p14="http://schemas.microsoft.com/office/powerpoint/2010/main" val="37414601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netaca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scyberpatriot.org/hom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cisa.gov/resources-tools/resources/cybersecurity-awareness-month-2023-resources-and-partner-toolki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amcybersafe.org/s/" TargetMode="External"/><Relationship Id="rId2" Type="http://schemas.openxmlformats.org/officeDocument/2006/relationships/hyperlink" Target="https://www.isc2.org/certifications/cc"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ias.utsa.edu/"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bootcamp.utsa.edu/cybersecurity/landing-b5a/?s=Google-Unbranded_Tier-1_&amp;dki=Become%20a%20Cybersecurity%20Professional%20Online&amp;pkw=cyber%20security%20jobs&amp;pcrid=538850072153&amp;pmt=e&amp;utm_source=google&amp;utm_medium=cpc&amp;utm_campaign=GGL%7CUT-SAN-ANTONIO%7CSEM%7CCYBER%7C-%7CONL%7CTIER-1%7CALL%7CNBD-G%7CEXACT%7CCore%7CCareer&amp;utm_term=cyber%20security%20jobs&amp;s=google&amp;k=cyber%20security%20jobs&amp;utm_adgroupid=129384556521&amp;utm_locationphysicalms=9028073&amp;utm_matchtype=e&amp;utm_network=g&amp;utm_device=c&amp;utm_content=538850072153&amp;utm_placement=&amp;gad=1&amp;gclid=Cj0KCQjwm66pBhDQARIsALIR2zDxGGEh-NwtwCA6AloDLKgA2Wb-jHlMXntHxVb-I34IeSLqjmtiHH8aAviKEALw_wcB&amp;gclsrc=aw.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teex.org/program/nerrtc-online-train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www.isc2.org/certifications/sscp" TargetMode="External"/><Relationship Id="rId7" Type="http://schemas.openxmlformats.org/officeDocument/2006/relationships/image" Target="../media/image7.png"/><Relationship Id="rId2" Type="http://schemas.openxmlformats.org/officeDocument/2006/relationships/hyperlink" Target="https://www.isc2.org/certifications/cc"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s://www.giac.org/certifications/security-essentials-gsec" TargetMode="External"/><Relationship Id="rId4" Type="http://schemas.openxmlformats.org/officeDocument/2006/relationships/hyperlink" Target="https://www.giac.org/certifications/information-security-fundamentals-gis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iamcybersafe.org/s/" TargetMode="External"/><Relationship Id="rId13" Type="http://schemas.openxmlformats.org/officeDocument/2006/relationships/hyperlink" Target="https://www.giac.org/certifications/security-essentials-gsec" TargetMode="External"/><Relationship Id="rId3" Type="http://schemas.openxmlformats.org/officeDocument/2006/relationships/hyperlink" Target="https://niccs.cisa.gov/" TargetMode="External"/><Relationship Id="rId7" Type="http://schemas.openxmlformats.org/officeDocument/2006/relationships/hyperlink" Target="https://www.uscyberpatriot.org/home" TargetMode="External"/><Relationship Id="rId12" Type="http://schemas.openxmlformats.org/officeDocument/2006/relationships/hyperlink" Target="https://www.giac.org/certifications/information-security-fundamentals-gisf" TargetMode="External"/><Relationship Id="rId2" Type="http://schemas.openxmlformats.org/officeDocument/2006/relationships/hyperlink" Target="https://www.nccoe.nist.gov/publication/1800-26/VolA/index.html" TargetMode="External"/><Relationship Id="rId1" Type="http://schemas.openxmlformats.org/officeDocument/2006/relationships/slideLayout" Target="../slideLayouts/slideLayout2.xml"/><Relationship Id="rId6" Type="http://schemas.openxmlformats.org/officeDocument/2006/relationships/hyperlink" Target="https://www.cisa.gov/resources-tools/resources/cybersecurity-awareness-month-2023-resources-and-partner-toolkit" TargetMode="External"/><Relationship Id="rId11" Type="http://schemas.openxmlformats.org/officeDocument/2006/relationships/hyperlink" Target="https://cias.utsa.edu/competitions/nccdc/" TargetMode="External"/><Relationship Id="rId5" Type="http://schemas.openxmlformats.org/officeDocument/2006/relationships/hyperlink" Target="https://niccs.cisa.gov/workforce-development/cyber-career-pathways-tool" TargetMode="External"/><Relationship Id="rId15" Type="http://schemas.openxmlformats.org/officeDocument/2006/relationships/hyperlink" Target="https://www.netacad.com/" TargetMode="External"/><Relationship Id="rId10" Type="http://schemas.openxmlformats.org/officeDocument/2006/relationships/hyperlink" Target="https://cias.utsa.edu/" TargetMode="External"/><Relationship Id="rId4" Type="http://schemas.openxmlformats.org/officeDocument/2006/relationships/hyperlink" Target="https://niccs.cisa.gov/workforce-development/nice-framework" TargetMode="External"/><Relationship Id="rId9" Type="http://schemas.openxmlformats.org/officeDocument/2006/relationships/hyperlink" Target="https://www.isc2.org/certifications/cc" TargetMode="External"/><Relationship Id="rId14" Type="http://schemas.openxmlformats.org/officeDocument/2006/relationships/hyperlink" Target="https://teex.org/program/nerrtc-online-trai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coe.nist.gov/publication/1800-26/VolA/index.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iccs.cisa.gov/workforce-development/nice-framework" TargetMode="External"/><Relationship Id="rId2" Type="http://schemas.openxmlformats.org/officeDocument/2006/relationships/hyperlink" Target="https://niccs.cisa.gov/" TargetMode="External"/><Relationship Id="rId1" Type="http://schemas.openxmlformats.org/officeDocument/2006/relationships/slideLayout" Target="../slideLayouts/slideLayout2.xml"/><Relationship Id="rId4" Type="http://schemas.openxmlformats.org/officeDocument/2006/relationships/hyperlink" Target="https://niccs.cisa.gov/workforce-development/cyber-career-pathways-too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iccs.cisa.gov/workforce-development/nice-framewo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niccs.cisa.gov/workforce-development/cyber-career-pathways-too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amcybersafe.org/s/" TargetMode="External"/><Relationship Id="rId2" Type="http://schemas.openxmlformats.org/officeDocument/2006/relationships/hyperlink" Target="https://www.uscyberpatriot.org/home" TargetMode="External"/><Relationship Id="rId1" Type="http://schemas.openxmlformats.org/officeDocument/2006/relationships/slideLayout" Target="../slideLayouts/slideLayout2.xml"/><Relationship Id="rId4" Type="http://schemas.openxmlformats.org/officeDocument/2006/relationships/hyperlink" Target="https://bootcamp.utsa.edu/cybersecurity/landing-b5a/?s=Google-Unbranded_Tier-1_&amp;dki=Become%20a%20Cybersecurity%20Professional%20Online&amp;pkw=cyber%20security%20jobs&amp;pcrid=538850072153&amp;pmt=e&amp;utm_source=google&amp;utm_medium=cpc&amp;utm_campaign=GGL%7CUT-SAN-ANTONIO%7CSEM%7CCYBER%7C-%7CONL%7CTIER-1%7CALL%7CNBD-G%7CEXACT%7CCore%7CCareer&amp;utm_term=cyber%20security%20jobs&amp;s=google&amp;k=cyber%20security%20jobs&amp;utm_adgroupid=129384556521&amp;utm_locationphysicalms=9028073&amp;utm_matchtype=e&amp;utm_network=g&amp;utm_device=c&amp;utm_content=538850072153&amp;utm_placement=&amp;gad=1&amp;gclid=Cj0KCQjwm66pBhDQARIsALIR2zDxGGEh-NwtwCA6AloDLKgA2Wb-jHlMXntHxVb-I34IeSLqjmtiHH8aAviKEALw_wcB&amp;gclsrc=aw.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E699-DC5E-23C7-4D44-4230CBFAAB97}"/>
              </a:ext>
            </a:extLst>
          </p:cNvPr>
          <p:cNvSpPr>
            <a:spLocks noGrp="1"/>
          </p:cNvSpPr>
          <p:nvPr>
            <p:ph type="ctrTitle"/>
          </p:nvPr>
        </p:nvSpPr>
        <p:spPr/>
        <p:txBody>
          <a:bodyPr>
            <a:normAutofit fontScale="90000"/>
          </a:bodyPr>
          <a:lstStyle/>
          <a:p>
            <a:r>
              <a:rPr lang="en-US" dirty="0"/>
              <a:t>Cybersecurity Careers &amp; How to Prepare Our Students For Them</a:t>
            </a:r>
          </a:p>
        </p:txBody>
      </p:sp>
      <p:sp>
        <p:nvSpPr>
          <p:cNvPr id="3" name="Subtitle 2">
            <a:extLst>
              <a:ext uri="{FF2B5EF4-FFF2-40B4-BE49-F238E27FC236}">
                <a16:creationId xmlns:a16="http://schemas.microsoft.com/office/drawing/2014/main" id="{7039C6CB-3C9B-F9F9-AE0A-CDB3E866877C}"/>
              </a:ext>
            </a:extLst>
          </p:cNvPr>
          <p:cNvSpPr>
            <a:spLocks noGrp="1"/>
          </p:cNvSpPr>
          <p:nvPr>
            <p:ph type="subTitle" idx="1"/>
          </p:nvPr>
        </p:nvSpPr>
        <p:spPr/>
        <p:txBody>
          <a:bodyPr/>
          <a:lstStyle/>
          <a:p>
            <a:r>
              <a:rPr lang="en-US" dirty="0"/>
              <a:t>Tom Dean, CISSP, PMP, ICP </a:t>
            </a:r>
          </a:p>
        </p:txBody>
      </p:sp>
    </p:spTree>
    <p:extLst>
      <p:ext uri="{BB962C8B-B14F-4D97-AF65-F5344CB8AC3E}">
        <p14:creationId xmlns:p14="http://schemas.microsoft.com/office/powerpoint/2010/main" val="324404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95795-1197-F879-C6A2-ADA0FA47F8BA}"/>
              </a:ext>
            </a:extLst>
          </p:cNvPr>
          <p:cNvSpPr>
            <a:spLocks noGrp="1"/>
          </p:cNvSpPr>
          <p:nvPr>
            <p:ph type="title"/>
          </p:nvPr>
        </p:nvSpPr>
        <p:spPr/>
        <p:txBody>
          <a:bodyPr/>
          <a:lstStyle/>
          <a:p>
            <a:r>
              <a:rPr lang="en-US" dirty="0"/>
              <a:t>Cisco Networking Academy</a:t>
            </a:r>
          </a:p>
        </p:txBody>
      </p:sp>
      <p:sp>
        <p:nvSpPr>
          <p:cNvPr id="3" name="Content Placeholder 2">
            <a:extLst>
              <a:ext uri="{FF2B5EF4-FFF2-40B4-BE49-F238E27FC236}">
                <a16:creationId xmlns:a16="http://schemas.microsoft.com/office/drawing/2014/main" id="{4D2DFC1F-E4E2-4A6E-1B99-578B95FF494D}"/>
              </a:ext>
            </a:extLst>
          </p:cNvPr>
          <p:cNvSpPr>
            <a:spLocks noGrp="1"/>
          </p:cNvSpPr>
          <p:nvPr>
            <p:ph idx="1"/>
          </p:nvPr>
        </p:nvSpPr>
        <p:spPr>
          <a:xfrm>
            <a:off x="427290" y="1340302"/>
            <a:ext cx="7532146" cy="4836661"/>
          </a:xfrm>
        </p:spPr>
        <p:txBody>
          <a:bodyPr/>
          <a:lstStyle/>
          <a:p>
            <a:r>
              <a:rPr lang="en-US" dirty="0">
                <a:hlinkClick r:id="rId2"/>
              </a:rPr>
              <a:t>https://netacad.com</a:t>
            </a:r>
            <a:endParaRPr lang="en-US" dirty="0"/>
          </a:p>
          <a:p>
            <a:r>
              <a:rPr lang="en-US" dirty="0"/>
              <a:t>Operating Systems &amp; IT (6 courses)</a:t>
            </a:r>
          </a:p>
          <a:p>
            <a:r>
              <a:rPr lang="en-US" dirty="0"/>
              <a:t>Infrastructure Automation (3 courses)</a:t>
            </a:r>
          </a:p>
          <a:p>
            <a:r>
              <a:rPr lang="en-US" dirty="0"/>
              <a:t>Networking (6 courses)</a:t>
            </a:r>
          </a:p>
          <a:p>
            <a:r>
              <a:rPr lang="en-US" dirty="0"/>
              <a:t>Programming (6 courses)</a:t>
            </a:r>
          </a:p>
          <a:p>
            <a:r>
              <a:rPr lang="en-US" dirty="0"/>
              <a:t>Internet of Things (3 courses &amp; 1 hackathon)</a:t>
            </a:r>
          </a:p>
          <a:p>
            <a:r>
              <a:rPr lang="en-US" dirty="0"/>
              <a:t>Introduction to Data Science</a:t>
            </a:r>
          </a:p>
          <a:p>
            <a:endParaRPr lang="en-US" dirty="0"/>
          </a:p>
        </p:txBody>
      </p:sp>
      <p:pic>
        <p:nvPicPr>
          <p:cNvPr id="5" name="Picture 4">
            <a:extLst>
              <a:ext uri="{FF2B5EF4-FFF2-40B4-BE49-F238E27FC236}">
                <a16:creationId xmlns:a16="http://schemas.microsoft.com/office/drawing/2014/main" id="{E633872B-AA14-8BE5-2460-F0C1A619034D}"/>
              </a:ext>
            </a:extLst>
          </p:cNvPr>
          <p:cNvPicPr>
            <a:picLocks noChangeAspect="1"/>
          </p:cNvPicPr>
          <p:nvPr/>
        </p:nvPicPr>
        <p:blipFill>
          <a:blip r:embed="rId3"/>
          <a:stretch>
            <a:fillRect/>
          </a:stretch>
        </p:blipFill>
        <p:spPr>
          <a:xfrm>
            <a:off x="7038108" y="1478971"/>
            <a:ext cx="2721431" cy="952501"/>
          </a:xfrm>
          <a:prstGeom prst="rect">
            <a:avLst/>
          </a:prstGeom>
        </p:spPr>
      </p:pic>
    </p:spTree>
    <p:extLst>
      <p:ext uri="{BB962C8B-B14F-4D97-AF65-F5344CB8AC3E}">
        <p14:creationId xmlns:p14="http://schemas.microsoft.com/office/powerpoint/2010/main" val="2827633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3358A-8521-A6A1-50BA-844DE9115AAA}"/>
              </a:ext>
            </a:extLst>
          </p:cNvPr>
          <p:cNvSpPr>
            <a:spLocks noGrp="1"/>
          </p:cNvSpPr>
          <p:nvPr>
            <p:ph type="title"/>
          </p:nvPr>
        </p:nvSpPr>
        <p:spPr/>
        <p:txBody>
          <a:bodyPr/>
          <a:lstStyle/>
          <a:p>
            <a:r>
              <a:rPr lang="en-US" sz="4400" kern="1200" dirty="0">
                <a:solidFill>
                  <a:schemeClr val="tx1"/>
                </a:solidFill>
                <a:effectLst/>
                <a:latin typeface="+mj-lt"/>
                <a:ea typeface="+mj-ea"/>
                <a:cs typeface="+mj-cs"/>
              </a:rPr>
              <a:t>CyberPatriot</a:t>
            </a:r>
            <a:endParaRPr lang="en-US" dirty="0"/>
          </a:p>
        </p:txBody>
      </p:sp>
      <p:sp>
        <p:nvSpPr>
          <p:cNvPr id="3" name="Content Placeholder 2">
            <a:extLst>
              <a:ext uri="{FF2B5EF4-FFF2-40B4-BE49-F238E27FC236}">
                <a16:creationId xmlns:a16="http://schemas.microsoft.com/office/drawing/2014/main" id="{CED6D016-2376-C1A0-5BA2-A8274986E688}"/>
              </a:ext>
            </a:extLst>
          </p:cNvPr>
          <p:cNvSpPr>
            <a:spLocks noGrp="1"/>
          </p:cNvSpPr>
          <p:nvPr>
            <p:ph idx="1"/>
          </p:nvPr>
        </p:nvSpPr>
        <p:spPr>
          <a:xfrm>
            <a:off x="427290" y="1340302"/>
            <a:ext cx="11366391" cy="4836661"/>
          </a:xfrm>
        </p:spPr>
        <p:txBody>
          <a:bodyPr>
            <a:normAutofit lnSpcReduction="10000"/>
          </a:bodyPr>
          <a:lstStyle/>
          <a:p>
            <a:r>
              <a:rPr lang="en-US" dirty="0">
                <a:hlinkClick r:id="rId2"/>
              </a:rPr>
              <a:t>https://www.uscyberpatriot.org/home</a:t>
            </a:r>
            <a:r>
              <a:rPr lang="en-US" dirty="0"/>
              <a:t> </a:t>
            </a:r>
          </a:p>
          <a:p>
            <a:endParaRPr lang="en-US" dirty="0"/>
          </a:p>
          <a:p>
            <a:endParaRPr lang="en-US" dirty="0"/>
          </a:p>
          <a:p>
            <a:endParaRPr lang="en-US" dirty="0"/>
          </a:p>
          <a:p>
            <a:r>
              <a:rPr lang="en-US" dirty="0"/>
              <a:t>Middle &amp; High School Competition (3 categories)</a:t>
            </a:r>
          </a:p>
          <a:p>
            <a:pPr lvl="1"/>
            <a:r>
              <a:rPr lang="en-US" dirty="0"/>
              <a:t>System Hardening for Windows &amp; Linux</a:t>
            </a:r>
          </a:p>
          <a:p>
            <a:pPr lvl="1"/>
            <a:r>
              <a:rPr lang="en-US" dirty="0"/>
              <a:t>Two Cisco Academy specialty courses</a:t>
            </a:r>
          </a:p>
          <a:p>
            <a:r>
              <a:rPr lang="en-US" dirty="0"/>
              <a:t>Competition at local, regional/state &amp; national levels </a:t>
            </a:r>
          </a:p>
          <a:p>
            <a:r>
              <a:rPr lang="en-US" dirty="0"/>
              <a:t>Scholarships &amp; internships at local, regional/state &amp; national levels</a:t>
            </a:r>
          </a:p>
          <a:p>
            <a:r>
              <a:rPr lang="en-US" dirty="0"/>
              <a:t>Schools always need volunteer Coaches &amp; Tech Mentors</a:t>
            </a:r>
          </a:p>
        </p:txBody>
      </p:sp>
      <p:pic>
        <p:nvPicPr>
          <p:cNvPr id="5" name="Picture 4">
            <a:extLst>
              <a:ext uri="{FF2B5EF4-FFF2-40B4-BE49-F238E27FC236}">
                <a16:creationId xmlns:a16="http://schemas.microsoft.com/office/drawing/2014/main" id="{862681D2-A661-EF97-4633-7641C837B18D}"/>
              </a:ext>
            </a:extLst>
          </p:cNvPr>
          <p:cNvPicPr>
            <a:picLocks noChangeAspect="1"/>
          </p:cNvPicPr>
          <p:nvPr/>
        </p:nvPicPr>
        <p:blipFill>
          <a:blip r:embed="rId3"/>
          <a:stretch>
            <a:fillRect/>
          </a:stretch>
        </p:blipFill>
        <p:spPr>
          <a:xfrm>
            <a:off x="762000" y="1822310"/>
            <a:ext cx="5334000" cy="1114425"/>
          </a:xfrm>
          <a:prstGeom prst="rect">
            <a:avLst/>
          </a:prstGeom>
        </p:spPr>
      </p:pic>
    </p:spTree>
    <p:extLst>
      <p:ext uri="{BB962C8B-B14F-4D97-AF65-F5344CB8AC3E}">
        <p14:creationId xmlns:p14="http://schemas.microsoft.com/office/powerpoint/2010/main" val="2394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FEB8-35A5-1055-73D6-A82C65297A94}"/>
              </a:ext>
            </a:extLst>
          </p:cNvPr>
          <p:cNvSpPr>
            <a:spLocks noGrp="1"/>
          </p:cNvSpPr>
          <p:nvPr>
            <p:ph type="title"/>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tx1"/>
                </a:solidFill>
                <a:effectLst/>
                <a:latin typeface="+mj-lt"/>
                <a:ea typeface="+mj-ea"/>
                <a:cs typeface="+mj-cs"/>
              </a:rPr>
              <a:t>DHS CISA: Resources &amp; Training</a:t>
            </a:r>
            <a:endParaRPr lang="en-US" dirty="0"/>
          </a:p>
        </p:txBody>
      </p:sp>
      <p:sp>
        <p:nvSpPr>
          <p:cNvPr id="3" name="Content Placeholder 2">
            <a:extLst>
              <a:ext uri="{FF2B5EF4-FFF2-40B4-BE49-F238E27FC236}">
                <a16:creationId xmlns:a16="http://schemas.microsoft.com/office/drawing/2014/main" id="{0E17525E-E97C-2E20-4C4A-5729BF8597DD}"/>
              </a:ext>
            </a:extLst>
          </p:cNvPr>
          <p:cNvSpPr>
            <a:spLocks noGrp="1"/>
          </p:cNvSpPr>
          <p:nvPr>
            <p:ph idx="1"/>
          </p:nvPr>
        </p:nvSpPr>
        <p:spPr/>
        <p:txBody>
          <a:bodyPr/>
          <a:lstStyle/>
          <a:p>
            <a:r>
              <a:rPr lang="en-US" dirty="0"/>
              <a:t>Cybersecurity Month:  </a:t>
            </a:r>
            <a:r>
              <a:rPr lang="en-US" dirty="0">
                <a:hlinkClick r:id="rId2"/>
              </a:rPr>
              <a:t>https://www.cisa.gov/resources-tools/resources/cybersecurity-awareness-month-2023-resources-and-partner-toolkit</a:t>
            </a:r>
            <a:r>
              <a:rPr lang="en-US" dirty="0"/>
              <a:t> </a:t>
            </a:r>
          </a:p>
          <a:p>
            <a:r>
              <a:rPr lang="en-US" dirty="0"/>
              <a:t>News &amp; Alerts</a:t>
            </a:r>
          </a:p>
          <a:p>
            <a:r>
              <a:rPr lang="en-US" dirty="0"/>
              <a:t>Linkage to the 16 Critical Infrastructure Sectors</a:t>
            </a:r>
          </a:p>
        </p:txBody>
      </p:sp>
      <p:pic>
        <p:nvPicPr>
          <p:cNvPr id="5" name="Picture 4">
            <a:extLst>
              <a:ext uri="{FF2B5EF4-FFF2-40B4-BE49-F238E27FC236}">
                <a16:creationId xmlns:a16="http://schemas.microsoft.com/office/drawing/2014/main" id="{03E9CA6C-4BAF-FFF1-B3EC-E09219ED806A}"/>
              </a:ext>
            </a:extLst>
          </p:cNvPr>
          <p:cNvPicPr>
            <a:picLocks noChangeAspect="1"/>
          </p:cNvPicPr>
          <p:nvPr/>
        </p:nvPicPr>
        <p:blipFill>
          <a:blip r:embed="rId3"/>
          <a:stretch>
            <a:fillRect/>
          </a:stretch>
        </p:blipFill>
        <p:spPr>
          <a:xfrm>
            <a:off x="838200" y="3758632"/>
            <a:ext cx="10479898" cy="1499168"/>
          </a:xfrm>
          <a:prstGeom prst="rect">
            <a:avLst/>
          </a:prstGeom>
        </p:spPr>
      </p:pic>
    </p:spTree>
    <p:extLst>
      <p:ext uri="{BB962C8B-B14F-4D97-AF65-F5344CB8AC3E}">
        <p14:creationId xmlns:p14="http://schemas.microsoft.com/office/powerpoint/2010/main" val="9812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930F0-4F51-570F-3D11-EC64471F8E9C}"/>
              </a:ext>
            </a:extLst>
          </p:cNvPr>
          <p:cNvSpPr>
            <a:spLocks noGrp="1"/>
          </p:cNvSpPr>
          <p:nvPr>
            <p:ph type="title"/>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dirty="0">
                <a:effectLst/>
              </a:rPr>
              <a:t>(ISC)</a:t>
            </a:r>
            <a:r>
              <a:rPr lang="en-US" sz="4400" baseline="30000" dirty="0">
                <a:effectLst/>
              </a:rPr>
              <a:t>2</a:t>
            </a:r>
            <a:endParaRPr lang="en-US" baseline="30000" dirty="0"/>
          </a:p>
        </p:txBody>
      </p:sp>
      <p:sp>
        <p:nvSpPr>
          <p:cNvPr id="3" name="Content Placeholder 2">
            <a:extLst>
              <a:ext uri="{FF2B5EF4-FFF2-40B4-BE49-F238E27FC236}">
                <a16:creationId xmlns:a16="http://schemas.microsoft.com/office/drawing/2014/main" id="{4D5A75A7-117E-35FB-1469-B28BDC68399B}"/>
              </a:ext>
            </a:extLst>
          </p:cNvPr>
          <p:cNvSpPr>
            <a:spLocks noGrp="1"/>
          </p:cNvSpPr>
          <p:nvPr>
            <p:ph idx="1"/>
          </p:nvPr>
        </p:nvSpPr>
        <p:spPr/>
        <p:txBody>
          <a:bodyPr/>
          <a:lstStyle/>
          <a:p>
            <a:r>
              <a:rPr lang="en-US" dirty="0"/>
              <a:t>Certified in Cyber Security (CC): </a:t>
            </a:r>
            <a:r>
              <a:rPr lang="en-US" dirty="0">
                <a:hlinkClick r:id="rId2"/>
              </a:rPr>
              <a:t>https://www.isc2.org/certifications/cc</a:t>
            </a:r>
            <a:r>
              <a:rPr lang="en-US" dirty="0"/>
              <a:t>  </a:t>
            </a:r>
          </a:p>
          <a:p>
            <a:pPr lvl="1"/>
            <a:r>
              <a:rPr lang="en-US" dirty="0"/>
              <a:t>Currently offering free training and testing</a:t>
            </a:r>
          </a:p>
          <a:p>
            <a:pPr lvl="1"/>
            <a:r>
              <a:rPr lang="en-US" dirty="0"/>
              <a:t>Entry level</a:t>
            </a:r>
          </a:p>
          <a:p>
            <a:pPr lvl="1"/>
            <a:r>
              <a:rPr lang="en-US" dirty="0"/>
              <a:t>New</a:t>
            </a:r>
          </a:p>
          <a:p>
            <a:r>
              <a:rPr lang="en-US" dirty="0"/>
              <a:t>Center for Cyber Safety &amp; Education:  </a:t>
            </a:r>
            <a:r>
              <a:rPr lang="en-US" dirty="0">
                <a:hlinkClick r:id="rId3"/>
              </a:rPr>
              <a:t>https://www.iamcybersafe.org/s/</a:t>
            </a:r>
            <a:r>
              <a:rPr lang="en-US" dirty="0"/>
              <a:t> </a:t>
            </a:r>
          </a:p>
          <a:p>
            <a:pPr lvl="1"/>
            <a:r>
              <a:rPr lang="en-US" dirty="0"/>
              <a:t>Volunteer programs</a:t>
            </a:r>
          </a:p>
          <a:p>
            <a:pPr lvl="2"/>
            <a:r>
              <a:rPr lang="en-US" dirty="0"/>
              <a:t>Elementary </a:t>
            </a:r>
          </a:p>
          <a:p>
            <a:pPr lvl="2"/>
            <a:r>
              <a:rPr lang="en-US" dirty="0"/>
              <a:t>Teens</a:t>
            </a:r>
          </a:p>
          <a:p>
            <a:pPr lvl="2"/>
            <a:r>
              <a:rPr lang="en-US" dirty="0"/>
              <a:t>Parents</a:t>
            </a:r>
          </a:p>
          <a:p>
            <a:pPr lvl="2"/>
            <a:r>
              <a:rPr lang="en-US" dirty="0"/>
              <a:t>Seniors</a:t>
            </a:r>
          </a:p>
          <a:p>
            <a:pPr lvl="1"/>
            <a:r>
              <a:rPr lang="en-US" dirty="0"/>
              <a:t>Scholarships</a:t>
            </a:r>
          </a:p>
        </p:txBody>
      </p:sp>
      <p:pic>
        <p:nvPicPr>
          <p:cNvPr id="5" name="Picture 4">
            <a:extLst>
              <a:ext uri="{FF2B5EF4-FFF2-40B4-BE49-F238E27FC236}">
                <a16:creationId xmlns:a16="http://schemas.microsoft.com/office/drawing/2014/main" id="{E2BA7D65-BBCC-862B-7364-FFCD0514B014}"/>
              </a:ext>
            </a:extLst>
          </p:cNvPr>
          <p:cNvPicPr>
            <a:picLocks noChangeAspect="1"/>
          </p:cNvPicPr>
          <p:nvPr/>
        </p:nvPicPr>
        <p:blipFill>
          <a:blip r:embed="rId4"/>
          <a:stretch>
            <a:fillRect/>
          </a:stretch>
        </p:blipFill>
        <p:spPr>
          <a:xfrm>
            <a:off x="7963766" y="2052637"/>
            <a:ext cx="1085850" cy="466725"/>
          </a:xfrm>
          <a:prstGeom prst="rect">
            <a:avLst/>
          </a:prstGeom>
        </p:spPr>
      </p:pic>
      <p:pic>
        <p:nvPicPr>
          <p:cNvPr id="7" name="Picture 6">
            <a:extLst>
              <a:ext uri="{FF2B5EF4-FFF2-40B4-BE49-F238E27FC236}">
                <a16:creationId xmlns:a16="http://schemas.microsoft.com/office/drawing/2014/main" id="{046E36FD-C848-F237-9C05-09F282DD67FE}"/>
              </a:ext>
            </a:extLst>
          </p:cNvPr>
          <p:cNvPicPr>
            <a:picLocks noChangeAspect="1"/>
          </p:cNvPicPr>
          <p:nvPr/>
        </p:nvPicPr>
        <p:blipFill>
          <a:blip r:embed="rId5"/>
          <a:stretch>
            <a:fillRect/>
          </a:stretch>
        </p:blipFill>
        <p:spPr>
          <a:xfrm>
            <a:off x="7206528" y="3544887"/>
            <a:ext cx="2600325" cy="600075"/>
          </a:xfrm>
          <a:prstGeom prst="rect">
            <a:avLst/>
          </a:prstGeom>
        </p:spPr>
      </p:pic>
    </p:spTree>
    <p:extLst>
      <p:ext uri="{BB962C8B-B14F-4D97-AF65-F5344CB8AC3E}">
        <p14:creationId xmlns:p14="http://schemas.microsoft.com/office/powerpoint/2010/main" val="243623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3BF0-27A9-C3F7-B39B-D67D566353B4}"/>
              </a:ext>
            </a:extLst>
          </p:cNvPr>
          <p:cNvSpPr>
            <a:spLocks noGrp="1"/>
          </p:cNvSpPr>
          <p:nvPr>
            <p:ph type="title"/>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dirty="0">
                <a:effectLst/>
              </a:rPr>
              <a:t>UTSA CIAS</a:t>
            </a:r>
          </a:p>
        </p:txBody>
      </p:sp>
      <p:sp>
        <p:nvSpPr>
          <p:cNvPr id="3" name="Content Placeholder 2">
            <a:extLst>
              <a:ext uri="{FF2B5EF4-FFF2-40B4-BE49-F238E27FC236}">
                <a16:creationId xmlns:a16="http://schemas.microsoft.com/office/drawing/2014/main" id="{6A0FE824-FB26-9DC7-AB5F-F299EBB69044}"/>
              </a:ext>
            </a:extLst>
          </p:cNvPr>
          <p:cNvSpPr>
            <a:spLocks noGrp="1"/>
          </p:cNvSpPr>
          <p:nvPr>
            <p:ph idx="1"/>
          </p:nvPr>
        </p:nvSpPr>
        <p:spPr/>
        <p:txBody>
          <a:bodyPr>
            <a:normAutofit/>
          </a:bodyPr>
          <a:lstStyle/>
          <a:p>
            <a:pPr marL="0" indent="0">
              <a:buNone/>
            </a:pPr>
            <a:r>
              <a:rPr lang="en-US" dirty="0"/>
              <a:t>Center for Infrastructure Assurance and Security: </a:t>
            </a:r>
            <a:r>
              <a:rPr lang="en-US" dirty="0">
                <a:hlinkClick r:id="rId2"/>
              </a:rPr>
              <a:t>https://cias.utsa.edu/</a:t>
            </a:r>
            <a:r>
              <a:rPr lang="en-US" dirty="0"/>
              <a:t> </a:t>
            </a:r>
          </a:p>
          <a:p>
            <a:endParaRPr lang="en-US" dirty="0"/>
          </a:p>
          <a:p>
            <a:endParaRPr lang="en-US" dirty="0"/>
          </a:p>
          <a:p>
            <a:endParaRPr lang="en-US" dirty="0"/>
          </a:p>
          <a:p>
            <a:r>
              <a:rPr lang="en-US" dirty="0"/>
              <a:t>National Collegiate Cyber Defense Competition: </a:t>
            </a:r>
          </a:p>
          <a:p>
            <a:r>
              <a:rPr lang="en-US" dirty="0"/>
              <a:t>Other competitions &amp; exercises  </a:t>
            </a:r>
          </a:p>
          <a:p>
            <a:r>
              <a:rPr lang="en-US" dirty="0"/>
              <a:t>Training</a:t>
            </a:r>
          </a:p>
        </p:txBody>
      </p:sp>
      <p:pic>
        <p:nvPicPr>
          <p:cNvPr id="6" name="Picture 5">
            <a:extLst>
              <a:ext uri="{FF2B5EF4-FFF2-40B4-BE49-F238E27FC236}">
                <a16:creationId xmlns:a16="http://schemas.microsoft.com/office/drawing/2014/main" id="{07BCC5D4-DC22-3ED2-5D65-5E7E1DD0BD70}"/>
              </a:ext>
            </a:extLst>
          </p:cNvPr>
          <p:cNvPicPr>
            <a:picLocks noChangeAspect="1"/>
          </p:cNvPicPr>
          <p:nvPr/>
        </p:nvPicPr>
        <p:blipFill>
          <a:blip r:embed="rId3"/>
          <a:stretch>
            <a:fillRect/>
          </a:stretch>
        </p:blipFill>
        <p:spPr>
          <a:xfrm>
            <a:off x="5319280" y="3927765"/>
            <a:ext cx="6686550" cy="2057400"/>
          </a:xfrm>
          <a:prstGeom prst="rect">
            <a:avLst/>
          </a:prstGeom>
        </p:spPr>
      </p:pic>
      <p:pic>
        <p:nvPicPr>
          <p:cNvPr id="8" name="Picture 7">
            <a:extLst>
              <a:ext uri="{FF2B5EF4-FFF2-40B4-BE49-F238E27FC236}">
                <a16:creationId xmlns:a16="http://schemas.microsoft.com/office/drawing/2014/main" id="{B8CAC72C-4003-F1E9-9454-4E4AC4E39A90}"/>
              </a:ext>
            </a:extLst>
          </p:cNvPr>
          <p:cNvPicPr>
            <a:picLocks noChangeAspect="1"/>
          </p:cNvPicPr>
          <p:nvPr/>
        </p:nvPicPr>
        <p:blipFill>
          <a:blip r:embed="rId4"/>
          <a:stretch>
            <a:fillRect/>
          </a:stretch>
        </p:blipFill>
        <p:spPr>
          <a:xfrm>
            <a:off x="3769734" y="1787236"/>
            <a:ext cx="3343275" cy="1143000"/>
          </a:xfrm>
          <a:prstGeom prst="rect">
            <a:avLst/>
          </a:prstGeom>
          <a:effectLst>
            <a:glow rad="63500">
              <a:schemeClr val="accent4">
                <a:satMod val="175000"/>
                <a:alpha val="40000"/>
              </a:schemeClr>
            </a:glow>
          </a:effectLst>
        </p:spPr>
      </p:pic>
    </p:spTree>
    <p:extLst>
      <p:ext uri="{BB962C8B-B14F-4D97-AF65-F5344CB8AC3E}">
        <p14:creationId xmlns:p14="http://schemas.microsoft.com/office/powerpoint/2010/main" val="2990294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B85D-1D7A-E3A0-530E-82FDCF0A2915}"/>
              </a:ext>
            </a:extLst>
          </p:cNvPr>
          <p:cNvSpPr>
            <a:spLocks noGrp="1"/>
          </p:cNvSpPr>
          <p:nvPr>
            <p:ph type="title"/>
          </p:nvPr>
        </p:nvSpPr>
        <p:spPr/>
        <p:txBody>
          <a:bodyPr/>
          <a:lstStyle/>
          <a:p>
            <a:r>
              <a:rPr lang="en-US" sz="4400" dirty="0">
                <a:effectLst/>
              </a:rPr>
              <a:t>UTSA</a:t>
            </a:r>
            <a:r>
              <a:rPr lang="en-US" sz="4400" baseline="0" dirty="0">
                <a:effectLst/>
              </a:rPr>
              <a:t> Bootcamp</a:t>
            </a:r>
            <a:endParaRPr lang="en-US" dirty="0"/>
          </a:p>
        </p:txBody>
      </p:sp>
      <p:sp>
        <p:nvSpPr>
          <p:cNvPr id="3" name="Content Placeholder 2">
            <a:extLst>
              <a:ext uri="{FF2B5EF4-FFF2-40B4-BE49-F238E27FC236}">
                <a16:creationId xmlns:a16="http://schemas.microsoft.com/office/drawing/2014/main" id="{70876D4D-3EA4-7568-6474-4903D817FB9B}"/>
              </a:ext>
            </a:extLst>
          </p:cNvPr>
          <p:cNvSpPr>
            <a:spLocks noGrp="1"/>
          </p:cNvSpPr>
          <p:nvPr>
            <p:ph idx="1"/>
          </p:nvPr>
        </p:nvSpPr>
        <p:spPr/>
        <p:txBody>
          <a:bodyPr/>
          <a:lstStyle/>
          <a:p>
            <a:pPr marL="0" indent="0">
              <a:buNone/>
            </a:pPr>
            <a:r>
              <a:rPr lang="en-US" sz="1400" dirty="0"/>
              <a:t> (</a:t>
            </a:r>
            <a:r>
              <a:rPr lang="en-US" sz="2000" dirty="0">
                <a:hlinkClick r:id="rId2" tooltip="UTSA Cybersecurity Bootcamp"/>
              </a:rPr>
              <a:t>Link is too long so click here!</a:t>
            </a:r>
            <a:r>
              <a:rPr lang="en-US" sz="2000" dirty="0"/>
              <a:t>)</a:t>
            </a:r>
          </a:p>
          <a:p>
            <a:r>
              <a:rPr lang="en-US" dirty="0"/>
              <a:t>24 Weeks</a:t>
            </a:r>
          </a:p>
          <a:p>
            <a:r>
              <a:rPr lang="en-US" dirty="0"/>
              <a:t>On-line &amp; Self-paced</a:t>
            </a:r>
          </a:p>
          <a:p>
            <a:r>
              <a:rPr lang="en-US" dirty="0"/>
              <a:t>Six modules</a:t>
            </a:r>
          </a:p>
          <a:p>
            <a:r>
              <a:rPr lang="en-US" dirty="0"/>
              <a:t>Requires minimum of 9 hours online each week</a:t>
            </a:r>
          </a:p>
          <a:p>
            <a:r>
              <a:rPr lang="en-US" dirty="0"/>
              <a:t>3 weekday evening classroom sessions (3 hours each)</a:t>
            </a:r>
          </a:p>
          <a:p>
            <a:r>
              <a:rPr lang="en-US" dirty="0"/>
              <a:t>Will also require 20 hours on homework &amp; projects </a:t>
            </a:r>
          </a:p>
          <a:p>
            <a:r>
              <a:rPr lang="en-US" dirty="0"/>
              <a:t>Discounts for military, vets, and alumni</a:t>
            </a:r>
          </a:p>
        </p:txBody>
      </p:sp>
      <p:pic>
        <p:nvPicPr>
          <p:cNvPr id="5" name="Picture 4">
            <a:extLst>
              <a:ext uri="{FF2B5EF4-FFF2-40B4-BE49-F238E27FC236}">
                <a16:creationId xmlns:a16="http://schemas.microsoft.com/office/drawing/2014/main" id="{2E0C0719-ABEB-4994-371A-B9F1DBF2D5B5}"/>
              </a:ext>
            </a:extLst>
          </p:cNvPr>
          <p:cNvPicPr>
            <a:picLocks noChangeAspect="1"/>
          </p:cNvPicPr>
          <p:nvPr/>
        </p:nvPicPr>
        <p:blipFill>
          <a:blip r:embed="rId3"/>
          <a:stretch>
            <a:fillRect/>
          </a:stretch>
        </p:blipFill>
        <p:spPr>
          <a:xfrm>
            <a:off x="4523075" y="1234785"/>
            <a:ext cx="6613407" cy="1325563"/>
          </a:xfrm>
          <a:prstGeom prst="rect">
            <a:avLst/>
          </a:prstGeom>
          <a:scene3d>
            <a:camera prst="orthographicFront"/>
            <a:lightRig rig="threePt" dir="t"/>
          </a:scene3d>
          <a:sp3d>
            <a:bevelT prst="relaxedInset"/>
          </a:sp3d>
        </p:spPr>
      </p:pic>
    </p:spTree>
    <p:extLst>
      <p:ext uri="{BB962C8B-B14F-4D97-AF65-F5344CB8AC3E}">
        <p14:creationId xmlns:p14="http://schemas.microsoft.com/office/powerpoint/2010/main" val="46568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2820-075A-1923-B78B-D13C004BC117}"/>
              </a:ext>
            </a:extLst>
          </p:cNvPr>
          <p:cNvSpPr>
            <a:spLocks noGrp="1"/>
          </p:cNvSpPr>
          <p:nvPr>
            <p:ph type="title"/>
          </p:nvPr>
        </p:nvSpPr>
        <p:spPr/>
        <p:txBody>
          <a:bodyPr/>
          <a:lstStyle/>
          <a:p>
            <a:r>
              <a:rPr lang="en-US" dirty="0"/>
              <a:t>Texas A&amp;M TEEX</a:t>
            </a:r>
          </a:p>
        </p:txBody>
      </p:sp>
      <p:sp>
        <p:nvSpPr>
          <p:cNvPr id="3" name="Content Placeholder 2">
            <a:extLst>
              <a:ext uri="{FF2B5EF4-FFF2-40B4-BE49-F238E27FC236}">
                <a16:creationId xmlns:a16="http://schemas.microsoft.com/office/drawing/2014/main" id="{873701FA-A12D-70B0-4599-06E143BC58FC}"/>
              </a:ext>
            </a:extLst>
          </p:cNvPr>
          <p:cNvSpPr>
            <a:spLocks noGrp="1"/>
          </p:cNvSpPr>
          <p:nvPr>
            <p:ph idx="1"/>
          </p:nvPr>
        </p:nvSpPr>
        <p:spPr/>
        <p:txBody>
          <a:bodyPr>
            <a:normAutofit/>
          </a:bodyPr>
          <a:lstStyle/>
          <a:p>
            <a:pPr marL="0" indent="0">
              <a:buNone/>
            </a:pPr>
            <a:r>
              <a:rPr lang="en-US" dirty="0"/>
              <a:t>Texas Engineering Extension Service (</a:t>
            </a:r>
            <a:r>
              <a:rPr lang="en-US" i="1" dirty="0"/>
              <a:t>TEEX</a:t>
            </a:r>
            <a:r>
              <a:rPr lang="en-US" dirty="0"/>
              <a:t>):</a:t>
            </a:r>
          </a:p>
          <a:p>
            <a:pPr marL="0" indent="0">
              <a:buNone/>
            </a:pPr>
            <a:r>
              <a:rPr lang="en-US" dirty="0">
                <a:hlinkClick r:id="rId2"/>
              </a:rPr>
              <a:t>https://teex.org/program/nerrtc-online-training/</a:t>
            </a:r>
            <a:endParaRPr lang="en-US" dirty="0"/>
          </a:p>
          <a:p>
            <a:r>
              <a:rPr lang="en-US" dirty="0"/>
              <a:t>You pay for these courses on 15 April each year through DHS/FEMA grants</a:t>
            </a:r>
          </a:p>
          <a:p>
            <a:r>
              <a:rPr lang="en-US" dirty="0"/>
              <a:t>Online self-paced Cybersecurity classes and more</a:t>
            </a:r>
          </a:p>
          <a:p>
            <a:r>
              <a:rPr lang="en-US" dirty="0"/>
              <a:t>Courses offer Continuing Education Units from the International Association of Continuing Education and Training</a:t>
            </a:r>
          </a:p>
          <a:p>
            <a:r>
              <a:rPr lang="en-US" dirty="0"/>
              <a:t>Cybersecurity online courses offer the opportunity to earn college credit hours as recommended by the American Council on Education (ACE)</a:t>
            </a:r>
          </a:p>
        </p:txBody>
      </p:sp>
      <p:pic>
        <p:nvPicPr>
          <p:cNvPr id="5" name="Picture 4">
            <a:extLst>
              <a:ext uri="{FF2B5EF4-FFF2-40B4-BE49-F238E27FC236}">
                <a16:creationId xmlns:a16="http://schemas.microsoft.com/office/drawing/2014/main" id="{057D12B0-0BC5-BD9A-9C34-095A6C393F8E}"/>
              </a:ext>
            </a:extLst>
          </p:cNvPr>
          <p:cNvPicPr>
            <a:picLocks noChangeAspect="1"/>
          </p:cNvPicPr>
          <p:nvPr/>
        </p:nvPicPr>
        <p:blipFill>
          <a:blip r:embed="rId3"/>
          <a:stretch>
            <a:fillRect/>
          </a:stretch>
        </p:blipFill>
        <p:spPr>
          <a:xfrm>
            <a:off x="7949479" y="469733"/>
            <a:ext cx="2888240" cy="1741138"/>
          </a:xfrm>
          <a:prstGeom prst="rect">
            <a:avLst/>
          </a:prstGeom>
        </p:spPr>
      </p:pic>
    </p:spTree>
    <p:extLst>
      <p:ext uri="{BB962C8B-B14F-4D97-AF65-F5344CB8AC3E}">
        <p14:creationId xmlns:p14="http://schemas.microsoft.com/office/powerpoint/2010/main" val="192334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7239B-F771-697C-8FCC-420DCB3483A8}"/>
              </a:ext>
            </a:extLst>
          </p:cNvPr>
          <p:cNvSpPr>
            <a:spLocks noGrp="1"/>
          </p:cNvSpPr>
          <p:nvPr>
            <p:ph type="title"/>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tx1"/>
                </a:solidFill>
                <a:effectLst/>
                <a:latin typeface="+mj-lt"/>
                <a:ea typeface="+mj-ea"/>
                <a:cs typeface="+mj-cs"/>
              </a:rPr>
              <a:t>Certifications</a:t>
            </a:r>
            <a:endParaRPr lang="en-US" dirty="0"/>
          </a:p>
        </p:txBody>
      </p:sp>
      <p:sp>
        <p:nvSpPr>
          <p:cNvPr id="3" name="Content Placeholder 2">
            <a:extLst>
              <a:ext uri="{FF2B5EF4-FFF2-40B4-BE49-F238E27FC236}">
                <a16:creationId xmlns:a16="http://schemas.microsoft.com/office/drawing/2014/main" id="{BBD58098-F33D-C7C1-DF41-FF122BA91068}"/>
              </a:ext>
            </a:extLst>
          </p:cNvPr>
          <p:cNvSpPr>
            <a:spLocks noGrp="1"/>
          </p:cNvSpPr>
          <p:nvPr>
            <p:ph idx="1"/>
          </p:nvPr>
        </p:nvSpPr>
        <p:spPr/>
        <p:txBody>
          <a:bodyPr>
            <a:normAutofit/>
          </a:bodyPr>
          <a:lstStyle/>
          <a:p>
            <a:r>
              <a:rPr lang="en-US" dirty="0"/>
              <a:t>CompTIA: </a:t>
            </a:r>
          </a:p>
          <a:p>
            <a:pPr lvl="1"/>
            <a:r>
              <a:rPr lang="en-US" dirty="0"/>
              <a:t>A+</a:t>
            </a:r>
          </a:p>
          <a:p>
            <a:pPr lvl="1"/>
            <a:r>
              <a:rPr lang="en-US" dirty="0"/>
              <a:t>Net+</a:t>
            </a:r>
          </a:p>
          <a:p>
            <a:pPr lvl="1"/>
            <a:r>
              <a:rPr lang="en-US" dirty="0"/>
              <a:t>Server+</a:t>
            </a:r>
          </a:p>
          <a:p>
            <a:pPr lvl="1"/>
            <a:r>
              <a:rPr lang="en-US" dirty="0"/>
              <a:t>Security+</a:t>
            </a:r>
          </a:p>
          <a:p>
            <a:r>
              <a:rPr lang="en-US" dirty="0"/>
              <a:t>ISC</a:t>
            </a:r>
            <a:r>
              <a:rPr lang="en-US" baseline="30000" dirty="0"/>
              <a:t>2</a:t>
            </a:r>
            <a:r>
              <a:rPr lang="en-US" dirty="0"/>
              <a:t>:</a:t>
            </a:r>
          </a:p>
          <a:p>
            <a:pPr lvl="1"/>
            <a:r>
              <a:rPr lang="en-US" dirty="0">
                <a:hlinkClick r:id="rId2"/>
              </a:rPr>
              <a:t>CC – Certified in Cybersecurity</a:t>
            </a:r>
            <a:endParaRPr lang="en-US" dirty="0"/>
          </a:p>
          <a:p>
            <a:pPr lvl="1"/>
            <a:r>
              <a:rPr lang="en-US" dirty="0">
                <a:hlinkClick r:id="rId3"/>
              </a:rPr>
              <a:t>SSCP – Security Administrator</a:t>
            </a:r>
            <a:endParaRPr lang="en-US" dirty="0"/>
          </a:p>
          <a:p>
            <a:r>
              <a:rPr lang="en-US" dirty="0"/>
              <a:t>SANS/GIAC: </a:t>
            </a:r>
          </a:p>
          <a:p>
            <a:pPr lvl="1"/>
            <a:r>
              <a:rPr lang="en-US" u="sng" dirty="0">
                <a:hlinkClick r:id="rId4"/>
              </a:rPr>
              <a:t>GIAC Information Security Fundamentals (GISF)</a:t>
            </a:r>
            <a:endParaRPr lang="en-US" u="sng" dirty="0"/>
          </a:p>
          <a:p>
            <a:pPr lvl="1"/>
            <a:r>
              <a:rPr lang="en-US" u="sng" dirty="0">
                <a:hlinkClick r:id="rId5"/>
              </a:rPr>
              <a:t>GIAC Security Essentials (GSEC)</a:t>
            </a:r>
            <a:endParaRPr lang="en-US" dirty="0"/>
          </a:p>
        </p:txBody>
      </p:sp>
      <p:pic>
        <p:nvPicPr>
          <p:cNvPr id="5" name="Picture 4">
            <a:extLst>
              <a:ext uri="{FF2B5EF4-FFF2-40B4-BE49-F238E27FC236}">
                <a16:creationId xmlns:a16="http://schemas.microsoft.com/office/drawing/2014/main" id="{60899D5B-4A04-4350-E5A4-EC08C349F701}"/>
              </a:ext>
            </a:extLst>
          </p:cNvPr>
          <p:cNvPicPr>
            <a:picLocks noChangeAspect="1"/>
          </p:cNvPicPr>
          <p:nvPr/>
        </p:nvPicPr>
        <p:blipFill>
          <a:blip r:embed="rId6"/>
          <a:stretch>
            <a:fillRect/>
          </a:stretch>
        </p:blipFill>
        <p:spPr>
          <a:xfrm>
            <a:off x="2686050" y="1433945"/>
            <a:ext cx="1562100" cy="685800"/>
          </a:xfrm>
          <a:prstGeom prst="rect">
            <a:avLst/>
          </a:prstGeom>
        </p:spPr>
      </p:pic>
      <p:pic>
        <p:nvPicPr>
          <p:cNvPr id="6" name="Picture 5">
            <a:extLst>
              <a:ext uri="{FF2B5EF4-FFF2-40B4-BE49-F238E27FC236}">
                <a16:creationId xmlns:a16="http://schemas.microsoft.com/office/drawing/2014/main" id="{9C591E68-1DBA-E700-8538-025D9C0C7EA8}"/>
              </a:ext>
            </a:extLst>
          </p:cNvPr>
          <p:cNvPicPr>
            <a:picLocks noChangeAspect="1"/>
          </p:cNvPicPr>
          <p:nvPr/>
        </p:nvPicPr>
        <p:blipFill>
          <a:blip r:embed="rId7"/>
          <a:stretch>
            <a:fillRect/>
          </a:stretch>
        </p:blipFill>
        <p:spPr>
          <a:xfrm>
            <a:off x="5553075" y="3429000"/>
            <a:ext cx="1085850" cy="466725"/>
          </a:xfrm>
          <a:prstGeom prst="rect">
            <a:avLst/>
          </a:prstGeom>
        </p:spPr>
      </p:pic>
      <p:pic>
        <p:nvPicPr>
          <p:cNvPr id="8" name="Picture 7">
            <a:extLst>
              <a:ext uri="{FF2B5EF4-FFF2-40B4-BE49-F238E27FC236}">
                <a16:creationId xmlns:a16="http://schemas.microsoft.com/office/drawing/2014/main" id="{5808DABD-893A-40D7-D989-1B373006A597}"/>
              </a:ext>
            </a:extLst>
          </p:cNvPr>
          <p:cNvPicPr>
            <a:picLocks noChangeAspect="1"/>
          </p:cNvPicPr>
          <p:nvPr/>
        </p:nvPicPr>
        <p:blipFill>
          <a:blip r:embed="rId8"/>
          <a:stretch>
            <a:fillRect/>
          </a:stretch>
        </p:blipFill>
        <p:spPr>
          <a:xfrm>
            <a:off x="7454612" y="4829021"/>
            <a:ext cx="3371850" cy="685800"/>
          </a:xfrm>
          <a:prstGeom prst="rect">
            <a:avLst/>
          </a:prstGeom>
        </p:spPr>
      </p:pic>
    </p:spTree>
    <p:extLst>
      <p:ext uri="{BB962C8B-B14F-4D97-AF65-F5344CB8AC3E}">
        <p14:creationId xmlns:p14="http://schemas.microsoft.com/office/powerpoint/2010/main" val="3767796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48F-552C-F7C9-2269-2A6CBC0207C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BC44D54-E913-CA6A-1DBF-7054115C5D17}"/>
              </a:ext>
            </a:extLst>
          </p:cNvPr>
          <p:cNvSpPr>
            <a:spLocks noGrp="1"/>
          </p:cNvSpPr>
          <p:nvPr>
            <p:ph idx="1"/>
          </p:nvPr>
        </p:nvSpPr>
        <p:spPr>
          <a:xfrm>
            <a:off x="838200" y="1825625"/>
            <a:ext cx="10515600" cy="4388139"/>
          </a:xfrm>
        </p:spPr>
        <p:txBody>
          <a:bodyPr>
            <a:normAutofit/>
          </a:bodyPr>
          <a:lstStyle/>
          <a:p>
            <a:r>
              <a:rPr lang="en-US" dirty="0"/>
              <a:t>Certifications</a:t>
            </a:r>
          </a:p>
          <a:p>
            <a:r>
              <a:rPr lang="en-US" dirty="0"/>
              <a:t>Programs to get you and your students started</a:t>
            </a:r>
          </a:p>
          <a:p>
            <a:r>
              <a:rPr lang="en-US" dirty="0"/>
              <a:t>NICE Framework &amp; tools</a:t>
            </a:r>
          </a:p>
          <a:p>
            <a:r>
              <a:rPr lang="en-US" dirty="0"/>
              <a:t>Curriculum Needs &amp; Requirements</a:t>
            </a:r>
          </a:p>
          <a:p>
            <a:r>
              <a:rPr lang="en-US" dirty="0"/>
              <a:t>A view from the field</a:t>
            </a:r>
          </a:p>
          <a:p>
            <a:r>
              <a:rPr lang="en-US" dirty="0"/>
              <a:t>Cybersecurity &amp; IT</a:t>
            </a:r>
          </a:p>
          <a:p>
            <a:endParaRPr lang="en-US" dirty="0"/>
          </a:p>
          <a:p>
            <a:pPr marL="0" indent="0">
              <a:buNone/>
            </a:pPr>
            <a:r>
              <a:rPr lang="en-US" sz="4100" b="1" dirty="0"/>
              <a:t>QUESTIONS?</a:t>
            </a:r>
          </a:p>
        </p:txBody>
      </p:sp>
    </p:spTree>
    <p:extLst>
      <p:ext uri="{BB962C8B-B14F-4D97-AF65-F5344CB8AC3E}">
        <p14:creationId xmlns:p14="http://schemas.microsoft.com/office/powerpoint/2010/main" val="291421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2500-1B23-0C1F-1463-27584B5CAFCF}"/>
              </a:ext>
            </a:extLst>
          </p:cNvPr>
          <p:cNvSpPr>
            <a:spLocks noGrp="1"/>
          </p:cNvSpPr>
          <p:nvPr>
            <p:ph type="title"/>
          </p:nvPr>
        </p:nvSpPr>
        <p:spPr>
          <a:xfrm>
            <a:off x="836467" y="18255"/>
            <a:ext cx="10515600" cy="1325563"/>
          </a:xfrm>
        </p:spPr>
        <p:txBody>
          <a:bodyPr/>
          <a:lstStyle/>
          <a:p>
            <a:r>
              <a:rPr lang="en-US" dirty="0"/>
              <a:t>Sources</a:t>
            </a:r>
          </a:p>
        </p:txBody>
      </p:sp>
      <p:sp>
        <p:nvSpPr>
          <p:cNvPr id="3" name="Content Placeholder 2">
            <a:extLst>
              <a:ext uri="{FF2B5EF4-FFF2-40B4-BE49-F238E27FC236}">
                <a16:creationId xmlns:a16="http://schemas.microsoft.com/office/drawing/2014/main" id="{7692CC3D-088C-1ADC-CD1B-15EF836DCD7D}"/>
              </a:ext>
            </a:extLst>
          </p:cNvPr>
          <p:cNvSpPr>
            <a:spLocks noGrp="1"/>
          </p:cNvSpPr>
          <p:nvPr>
            <p:ph idx="1"/>
          </p:nvPr>
        </p:nvSpPr>
        <p:spPr>
          <a:xfrm>
            <a:off x="363681" y="1132608"/>
            <a:ext cx="11461173" cy="5268191"/>
          </a:xfrm>
        </p:spPr>
        <p:txBody>
          <a:bodyPr>
            <a:normAutofit/>
          </a:bodyPr>
          <a:lstStyle/>
          <a:p>
            <a:r>
              <a:rPr lang="en-US" sz="2000" b="1" dirty="0"/>
              <a:t>NIST</a:t>
            </a:r>
            <a:r>
              <a:rPr lang="en-US" sz="2000" dirty="0"/>
              <a:t>: </a:t>
            </a:r>
            <a:r>
              <a:rPr lang="en-US" sz="2000" dirty="0">
                <a:hlinkClick r:id="rId2"/>
              </a:rPr>
              <a:t>https://www.nccoe.nist.gov/publication/1800-26/VolA/index.html</a:t>
            </a:r>
            <a:r>
              <a:rPr lang="en-US" sz="2000" dirty="0"/>
              <a:t> </a:t>
            </a:r>
          </a:p>
          <a:p>
            <a:r>
              <a:rPr lang="en-US" sz="2000" b="1" dirty="0"/>
              <a:t>DHS CISA</a:t>
            </a:r>
            <a:r>
              <a:rPr lang="en-US" sz="2000" dirty="0"/>
              <a:t>: a) </a:t>
            </a:r>
            <a:r>
              <a:rPr lang="en-US" sz="2000" dirty="0">
                <a:hlinkClick r:id="rId3"/>
              </a:rPr>
              <a:t>https://niccs.cisa.gov/</a:t>
            </a:r>
            <a:r>
              <a:rPr lang="en-US" sz="2000" dirty="0"/>
              <a:t>  b) </a:t>
            </a:r>
            <a:r>
              <a:rPr lang="en-US" sz="2000" dirty="0">
                <a:hlinkClick r:id="rId4"/>
              </a:rPr>
              <a:t>https://niccs.cisa.gov/workforce-development/nice-framework</a:t>
            </a:r>
            <a:r>
              <a:rPr lang="en-US" sz="2000" dirty="0"/>
              <a:t>      c) </a:t>
            </a:r>
            <a:r>
              <a:rPr lang="en-US" sz="2000" dirty="0">
                <a:hlinkClick r:id="rId5"/>
              </a:rPr>
              <a:t>https://niccs.cisa.gov/workforce-development/cyber-career-pathways-tool</a:t>
            </a:r>
            <a:r>
              <a:rPr lang="en-US" sz="2000" dirty="0"/>
              <a:t>                                                   d) </a:t>
            </a:r>
            <a:r>
              <a:rPr lang="en-US" sz="2000" dirty="0">
                <a:hlinkClick r:id="rId6"/>
              </a:rPr>
              <a:t>https://www.cisa.gov/resources-tools/resources/cybersecurity-awareness-month-2023-resources-and-partner-toolkit</a:t>
            </a:r>
            <a:r>
              <a:rPr lang="en-US" sz="2000" dirty="0"/>
              <a:t> </a:t>
            </a:r>
          </a:p>
          <a:p>
            <a:r>
              <a:rPr lang="en-US" sz="2000" b="1" dirty="0"/>
              <a:t>AFA CyberPatriot</a:t>
            </a:r>
            <a:r>
              <a:rPr lang="en-US" sz="2000" dirty="0"/>
              <a:t>: </a:t>
            </a:r>
            <a:r>
              <a:rPr lang="en-US" sz="2000" dirty="0">
                <a:hlinkClick r:id="rId7"/>
              </a:rPr>
              <a:t>https://www.uscyberpatriot.org/home</a:t>
            </a:r>
            <a:r>
              <a:rPr lang="en-US" sz="2000" dirty="0"/>
              <a:t> </a:t>
            </a:r>
          </a:p>
          <a:p>
            <a:r>
              <a:rPr lang="en-US" sz="2000" b="1" dirty="0"/>
              <a:t>(ISC)2</a:t>
            </a:r>
            <a:r>
              <a:rPr lang="en-US" sz="2000" dirty="0"/>
              <a:t>: a)</a:t>
            </a:r>
            <a:r>
              <a:rPr lang="en-US" sz="2000" dirty="0">
                <a:hlinkClick r:id="rId8"/>
              </a:rPr>
              <a:t>https://www.iamcybersafe.org/s/</a:t>
            </a:r>
            <a:r>
              <a:rPr lang="en-US" sz="2000" dirty="0"/>
              <a:t>      b) </a:t>
            </a:r>
            <a:r>
              <a:rPr lang="en-US" sz="2000" dirty="0">
                <a:hlinkClick r:id="rId9"/>
              </a:rPr>
              <a:t>https://www.isc2.org/certifications/cc</a:t>
            </a:r>
            <a:r>
              <a:rPr lang="en-US" sz="2000" dirty="0"/>
              <a:t> </a:t>
            </a:r>
          </a:p>
          <a:p>
            <a:r>
              <a:rPr lang="en-US" sz="2000" b="1" dirty="0"/>
              <a:t>UTSA</a:t>
            </a:r>
            <a:r>
              <a:rPr lang="en-US" sz="2000" dirty="0"/>
              <a:t>: a) </a:t>
            </a:r>
            <a:r>
              <a:rPr lang="en-US" sz="2000" dirty="0">
                <a:hlinkClick r:id="rId10"/>
              </a:rPr>
              <a:t>https://cias.utsa.edu/</a:t>
            </a:r>
            <a:r>
              <a:rPr lang="en-US" sz="2000" dirty="0"/>
              <a:t>  b) </a:t>
            </a:r>
            <a:r>
              <a:rPr lang="en-US" sz="2000" dirty="0">
                <a:hlinkClick r:id="rId11"/>
              </a:rPr>
              <a:t>https://cias.utsa.edu/competitions/nccdc/</a:t>
            </a:r>
            <a:r>
              <a:rPr lang="en-US" sz="2000" dirty="0"/>
              <a:t>  c) (Long link: search for UTSA Cybersecurity Boot Camp)</a:t>
            </a:r>
          </a:p>
          <a:p>
            <a:r>
              <a:rPr lang="en-US" sz="2000" b="1" dirty="0"/>
              <a:t>SANS/GIAC</a:t>
            </a:r>
            <a:r>
              <a:rPr lang="en-US" sz="2000" dirty="0"/>
              <a:t>: a) </a:t>
            </a:r>
            <a:r>
              <a:rPr lang="en-US" sz="2000" dirty="0">
                <a:hlinkClick r:id="rId12"/>
              </a:rPr>
              <a:t>https://www.giac.org/certifications/information-security-fundamentals-gisf</a:t>
            </a:r>
            <a:r>
              <a:rPr lang="en-US" sz="2000" dirty="0"/>
              <a:t>                             b) </a:t>
            </a:r>
            <a:r>
              <a:rPr lang="en-US" sz="2000" dirty="0">
                <a:hlinkClick r:id="rId13"/>
              </a:rPr>
              <a:t>https://www.giac.org/certifications/security-essentials-gsec</a:t>
            </a:r>
            <a:r>
              <a:rPr lang="en-US" sz="2000" dirty="0"/>
              <a:t> </a:t>
            </a:r>
          </a:p>
          <a:p>
            <a:r>
              <a:rPr lang="en-US" sz="2000" b="1" dirty="0"/>
              <a:t>TAMU TEEX</a:t>
            </a:r>
            <a:r>
              <a:rPr lang="en-US" sz="2000" dirty="0"/>
              <a:t>: </a:t>
            </a:r>
            <a:r>
              <a:rPr lang="en-US" sz="2000" dirty="0">
                <a:hlinkClick r:id="rId14"/>
              </a:rPr>
              <a:t>https://teex.org/program/nerrtc-online-training/</a:t>
            </a:r>
            <a:r>
              <a:rPr lang="en-US" sz="2000" dirty="0"/>
              <a:t> </a:t>
            </a:r>
          </a:p>
          <a:p>
            <a:r>
              <a:rPr lang="en-US" sz="2000" dirty="0"/>
              <a:t>Cisco Network Academy: </a:t>
            </a:r>
            <a:r>
              <a:rPr lang="en-US" sz="2000" dirty="0">
                <a:hlinkClick r:id="rId15"/>
              </a:rPr>
              <a:t>https://www.netacad.com/</a:t>
            </a:r>
            <a:r>
              <a:rPr lang="en-US" sz="2000" dirty="0"/>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8238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3954-0DFF-96FA-5B59-A8B2805FE4ED}"/>
              </a:ext>
            </a:extLst>
          </p:cNvPr>
          <p:cNvSpPr>
            <a:spLocks noGrp="1"/>
          </p:cNvSpPr>
          <p:nvPr>
            <p:ph type="title"/>
          </p:nvPr>
        </p:nvSpPr>
        <p:spPr>
          <a:xfrm>
            <a:off x="838200" y="22222"/>
            <a:ext cx="10515600" cy="1325563"/>
          </a:xfrm>
        </p:spPr>
        <p:txBody>
          <a:bodyPr/>
          <a:lstStyle/>
          <a:p>
            <a:r>
              <a:rPr lang="en-US" dirty="0"/>
              <a:t>Overview</a:t>
            </a:r>
          </a:p>
        </p:txBody>
      </p:sp>
      <p:sp>
        <p:nvSpPr>
          <p:cNvPr id="3" name="Content Placeholder 2">
            <a:extLst>
              <a:ext uri="{FF2B5EF4-FFF2-40B4-BE49-F238E27FC236}">
                <a16:creationId xmlns:a16="http://schemas.microsoft.com/office/drawing/2014/main" id="{1EEE1B1B-9CD4-198D-B17D-319A516E92BC}"/>
              </a:ext>
            </a:extLst>
          </p:cNvPr>
          <p:cNvSpPr>
            <a:spLocks noGrp="1"/>
          </p:cNvSpPr>
          <p:nvPr>
            <p:ph idx="1"/>
          </p:nvPr>
        </p:nvSpPr>
        <p:spPr>
          <a:xfrm>
            <a:off x="385149" y="1330036"/>
            <a:ext cx="10515600" cy="4923867"/>
          </a:xfrm>
        </p:spPr>
        <p:txBody>
          <a:bodyPr/>
          <a:lstStyle/>
          <a:p>
            <a:r>
              <a:rPr lang="en-US" dirty="0"/>
              <a:t>What is Cybersecurity?</a:t>
            </a:r>
          </a:p>
          <a:p>
            <a:r>
              <a:rPr lang="en-US" dirty="0"/>
              <a:t>Cybersecurity vs. Information Technology</a:t>
            </a:r>
          </a:p>
          <a:p>
            <a:r>
              <a:rPr lang="en-US" dirty="0"/>
              <a:t>Practitioner Observations</a:t>
            </a:r>
          </a:p>
          <a:p>
            <a:r>
              <a:rPr lang="en-US" dirty="0"/>
              <a:t>Curriculum Needs/Requirements</a:t>
            </a:r>
          </a:p>
          <a:p>
            <a:r>
              <a:rPr lang="en-US" dirty="0"/>
              <a:t>Available programs you can start tomorrow</a:t>
            </a:r>
          </a:p>
          <a:p>
            <a:r>
              <a:rPr lang="en-US" dirty="0"/>
              <a:t>Certifications</a:t>
            </a:r>
          </a:p>
          <a:p>
            <a:r>
              <a:rPr lang="en-US" dirty="0"/>
              <a:t>Q&amp;A</a:t>
            </a:r>
          </a:p>
        </p:txBody>
      </p:sp>
    </p:spTree>
    <p:extLst>
      <p:ext uri="{BB962C8B-B14F-4D97-AF65-F5344CB8AC3E}">
        <p14:creationId xmlns:p14="http://schemas.microsoft.com/office/powerpoint/2010/main" val="784765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0BE75-FEAD-2F4E-9528-60F9E8BB261D}"/>
              </a:ext>
            </a:extLst>
          </p:cNvPr>
          <p:cNvSpPr>
            <a:spLocks noGrp="1"/>
          </p:cNvSpPr>
          <p:nvPr>
            <p:ph type="title"/>
          </p:nvPr>
        </p:nvSpPr>
        <p:spPr/>
        <p:txBody>
          <a:bodyPr/>
          <a:lstStyle/>
          <a:p>
            <a:r>
              <a:rPr lang="en-US" dirty="0"/>
              <a:t>Cybersecurity</a:t>
            </a:r>
          </a:p>
        </p:txBody>
      </p:sp>
      <p:sp>
        <p:nvSpPr>
          <p:cNvPr id="3" name="Content Placeholder 2">
            <a:extLst>
              <a:ext uri="{FF2B5EF4-FFF2-40B4-BE49-F238E27FC236}">
                <a16:creationId xmlns:a16="http://schemas.microsoft.com/office/drawing/2014/main" id="{4AD4A521-AFBE-CB35-0AB6-8CA138FAE2A1}"/>
              </a:ext>
            </a:extLst>
          </p:cNvPr>
          <p:cNvSpPr>
            <a:spLocks noGrp="1"/>
          </p:cNvSpPr>
          <p:nvPr>
            <p:ph idx="1"/>
          </p:nvPr>
        </p:nvSpPr>
        <p:spPr>
          <a:xfrm>
            <a:off x="259773" y="1174173"/>
            <a:ext cx="11492345" cy="5002789"/>
          </a:xfrm>
        </p:spPr>
        <p:txBody>
          <a:bodyPr>
            <a:normAutofit/>
          </a:bodyPr>
          <a:lstStyle/>
          <a:p>
            <a:r>
              <a:rPr lang="en-US" dirty="0"/>
              <a:t>CISA Definition: "the protection of computer systems and networks from attacks by malicious actors that may result in unauthorized information disclosure, theft of, or damage to hardware, software, or data...“</a:t>
            </a:r>
          </a:p>
          <a:p>
            <a:r>
              <a:rPr lang="en-US" dirty="0"/>
              <a:t>U.K.: “Cyber security is the application of technologies, processes, and controls to protect systems, networks, programs, devices and data from cyber attacks. It aims to reduce the risk of cyber attacks and protect against the unauthorised exploitation of systems, networks, and technologies.”</a:t>
            </a:r>
          </a:p>
          <a:p>
            <a:endParaRPr lang="en-US" dirty="0"/>
          </a:p>
          <a:p>
            <a:r>
              <a:rPr lang="en-US" dirty="0"/>
              <a:t>The Need: (ISC)2 estimates a worldwide cybersecurity shortfall of </a:t>
            </a:r>
            <a:r>
              <a:rPr lang="en-US" b="1" u="sng" dirty="0"/>
              <a:t>3.5 million </a:t>
            </a:r>
            <a:r>
              <a:rPr lang="en-US" dirty="0"/>
              <a:t>by the </a:t>
            </a:r>
            <a:r>
              <a:rPr lang="en-US" b="1" u="sng" dirty="0"/>
              <a:t>end of 2025</a:t>
            </a:r>
          </a:p>
        </p:txBody>
      </p:sp>
      <p:sp>
        <p:nvSpPr>
          <p:cNvPr id="6" name="TextBox 5">
            <a:extLst>
              <a:ext uri="{FF2B5EF4-FFF2-40B4-BE49-F238E27FC236}">
                <a16:creationId xmlns:a16="http://schemas.microsoft.com/office/drawing/2014/main" id="{2431B2E5-39F3-F759-0289-5A24E647916D}"/>
              </a:ext>
            </a:extLst>
          </p:cNvPr>
          <p:cNvSpPr txBox="1"/>
          <p:nvPr/>
        </p:nvSpPr>
        <p:spPr>
          <a:xfrm>
            <a:off x="124690" y="6068291"/>
            <a:ext cx="11720946" cy="677108"/>
          </a:xfrm>
          <a:prstGeom prst="rect">
            <a:avLst/>
          </a:prstGeom>
          <a:solidFill>
            <a:srgbClr val="0070C0"/>
          </a:solidFill>
        </p:spPr>
        <p:txBody>
          <a:bodyPr wrap="square" rtlCol="0">
            <a:spAutoFit/>
          </a:bodyPr>
          <a:lstStyle/>
          <a:p>
            <a:r>
              <a:rPr lang="en-US" i="1" dirty="0">
                <a:solidFill>
                  <a:srgbClr val="FFFF00"/>
                </a:solidFill>
              </a:rPr>
              <a:t>"</a:t>
            </a:r>
            <a:r>
              <a:rPr lang="en-US" sz="2000" i="1" dirty="0">
                <a:solidFill>
                  <a:srgbClr val="FFFF00"/>
                </a:solidFill>
              </a:rPr>
              <a:t>In this Cyber fight we must learn, adapt, and overcome collaboratively or die individually. It is a Binary Choice</a:t>
            </a:r>
            <a:r>
              <a:rPr lang="en-US" i="1" dirty="0">
                <a:solidFill>
                  <a:srgbClr val="FFFF00"/>
                </a:solidFill>
              </a:rPr>
              <a:t>"</a:t>
            </a:r>
            <a:r>
              <a:rPr lang="en-US" dirty="0">
                <a:solidFill>
                  <a:srgbClr val="FFFF00"/>
                </a:solidFill>
              </a:rPr>
              <a:t> </a:t>
            </a:r>
          </a:p>
          <a:p>
            <a:r>
              <a:rPr lang="en-US" dirty="0">
                <a:solidFill>
                  <a:srgbClr val="FFFF00"/>
                </a:solidFill>
              </a:rPr>
              <a:t> ~Air Force Partnership with Industry</a:t>
            </a:r>
          </a:p>
        </p:txBody>
      </p:sp>
    </p:spTree>
    <p:extLst>
      <p:ext uri="{BB962C8B-B14F-4D97-AF65-F5344CB8AC3E}">
        <p14:creationId xmlns:p14="http://schemas.microsoft.com/office/powerpoint/2010/main" val="193747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CA962-4B41-245D-4D54-A4C25B1F0515}"/>
              </a:ext>
            </a:extLst>
          </p:cNvPr>
          <p:cNvSpPr>
            <a:spLocks noGrp="1"/>
          </p:cNvSpPr>
          <p:nvPr>
            <p:ph type="title"/>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tx1"/>
                </a:solidFill>
                <a:effectLst/>
                <a:latin typeface="+mj-lt"/>
                <a:ea typeface="+mj-ea"/>
                <a:cs typeface="+mj-cs"/>
              </a:rPr>
              <a:t>Cybersecurity vs. Information Technology</a:t>
            </a:r>
            <a:endParaRPr lang="en-US" dirty="0"/>
          </a:p>
        </p:txBody>
      </p:sp>
      <p:pic>
        <p:nvPicPr>
          <p:cNvPr id="6" name="Content Placeholder 5">
            <a:extLst>
              <a:ext uri="{FF2B5EF4-FFF2-40B4-BE49-F238E27FC236}">
                <a16:creationId xmlns:a16="http://schemas.microsoft.com/office/drawing/2014/main" id="{5B4FA543-0382-459D-1EFE-787109770966}"/>
              </a:ext>
            </a:extLst>
          </p:cNvPr>
          <p:cNvPicPr>
            <a:picLocks noGrp="1" noChangeAspect="1"/>
          </p:cNvPicPr>
          <p:nvPr>
            <p:ph idx="1"/>
          </p:nvPr>
        </p:nvPicPr>
        <p:blipFill>
          <a:blip r:embed="rId2"/>
          <a:stretch>
            <a:fillRect/>
          </a:stretch>
        </p:blipFill>
        <p:spPr>
          <a:xfrm>
            <a:off x="515217" y="1217396"/>
            <a:ext cx="10678528" cy="4798940"/>
          </a:xfrm>
        </p:spPr>
      </p:pic>
      <p:sp>
        <p:nvSpPr>
          <p:cNvPr id="7" name="TextBox 6">
            <a:extLst>
              <a:ext uri="{FF2B5EF4-FFF2-40B4-BE49-F238E27FC236}">
                <a16:creationId xmlns:a16="http://schemas.microsoft.com/office/drawing/2014/main" id="{2CC5390F-46FD-20EF-8927-3890BED3952B}"/>
              </a:ext>
            </a:extLst>
          </p:cNvPr>
          <p:cNvSpPr txBox="1"/>
          <p:nvPr/>
        </p:nvSpPr>
        <p:spPr>
          <a:xfrm>
            <a:off x="633845" y="6016336"/>
            <a:ext cx="11242964" cy="369332"/>
          </a:xfrm>
          <a:prstGeom prst="rect">
            <a:avLst/>
          </a:prstGeom>
          <a:noFill/>
        </p:spPr>
        <p:txBody>
          <a:bodyPr wrap="square" rtlCol="0">
            <a:spAutoFit/>
          </a:bodyPr>
          <a:lstStyle/>
          <a:p>
            <a:r>
              <a:rPr lang="en-US" dirty="0"/>
              <a:t>Source: </a:t>
            </a:r>
            <a:r>
              <a:rPr lang="en-US" b="1" dirty="0"/>
              <a:t>NIST SPECIAL PUBLICATION 1800-26A </a:t>
            </a:r>
            <a:r>
              <a:rPr lang="en-US" b="1" dirty="0">
                <a:hlinkClick r:id="rId3"/>
              </a:rPr>
              <a:t>https://www.nccoe.nist.gov/publication/1800-26/VolA/index.html</a:t>
            </a:r>
            <a:r>
              <a:rPr lang="en-US" b="1" dirty="0"/>
              <a:t> </a:t>
            </a:r>
            <a:endParaRPr lang="en-US" dirty="0"/>
          </a:p>
        </p:txBody>
      </p:sp>
      <p:sp>
        <p:nvSpPr>
          <p:cNvPr id="9" name="TextBox 8">
            <a:extLst>
              <a:ext uri="{FF2B5EF4-FFF2-40B4-BE49-F238E27FC236}">
                <a16:creationId xmlns:a16="http://schemas.microsoft.com/office/drawing/2014/main" id="{0C85BE9B-43F1-D597-6E33-0546AB0F6073}"/>
              </a:ext>
            </a:extLst>
          </p:cNvPr>
          <p:cNvSpPr txBox="1"/>
          <p:nvPr/>
        </p:nvSpPr>
        <p:spPr>
          <a:xfrm>
            <a:off x="3595254" y="1579418"/>
            <a:ext cx="7512627" cy="707886"/>
          </a:xfrm>
          <a:prstGeom prst="rect">
            <a:avLst/>
          </a:prstGeom>
          <a:noFill/>
        </p:spPr>
        <p:txBody>
          <a:bodyPr wrap="square" rtlCol="0">
            <a:spAutoFit/>
          </a:bodyPr>
          <a:lstStyle/>
          <a:p>
            <a:r>
              <a:rPr lang="en-US" sz="2000" dirty="0">
                <a:solidFill>
                  <a:schemeClr val="bg1"/>
                </a:solidFill>
              </a:rPr>
              <a:t>IT tends to focus on the availability of required communications &amp;  data</a:t>
            </a:r>
          </a:p>
        </p:txBody>
      </p:sp>
      <p:sp>
        <p:nvSpPr>
          <p:cNvPr id="10" name="TextBox 9">
            <a:extLst>
              <a:ext uri="{FF2B5EF4-FFF2-40B4-BE49-F238E27FC236}">
                <a16:creationId xmlns:a16="http://schemas.microsoft.com/office/drawing/2014/main" id="{3858DF31-0FC5-B5C8-29B8-5C34CB2A48F3}"/>
              </a:ext>
            </a:extLst>
          </p:cNvPr>
          <p:cNvSpPr txBox="1"/>
          <p:nvPr/>
        </p:nvSpPr>
        <p:spPr>
          <a:xfrm>
            <a:off x="3595254" y="2318476"/>
            <a:ext cx="7377545" cy="707886"/>
          </a:xfrm>
          <a:prstGeom prst="rect">
            <a:avLst/>
          </a:prstGeom>
          <a:noFill/>
        </p:spPr>
        <p:txBody>
          <a:bodyPr wrap="square" rtlCol="0">
            <a:spAutoFit/>
          </a:bodyPr>
          <a:lstStyle/>
          <a:p>
            <a:r>
              <a:rPr lang="en-US" sz="2000" dirty="0">
                <a:solidFill>
                  <a:schemeClr val="bg1"/>
                </a:solidFill>
              </a:rPr>
              <a:t>Cybersecurity tends to focus more on the Integrity and Confidentiality of required communications &amp; data</a:t>
            </a:r>
          </a:p>
        </p:txBody>
      </p:sp>
    </p:spTree>
    <p:extLst>
      <p:ext uri="{BB962C8B-B14F-4D97-AF65-F5344CB8AC3E}">
        <p14:creationId xmlns:p14="http://schemas.microsoft.com/office/powerpoint/2010/main" val="12040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308C-1887-CF3E-F7E6-705FBF5C035F}"/>
              </a:ext>
            </a:extLst>
          </p:cNvPr>
          <p:cNvSpPr>
            <a:spLocks noGrp="1"/>
          </p:cNvSpPr>
          <p:nvPr>
            <p:ph type="title"/>
          </p:nvPr>
        </p:nvSpPr>
        <p:spPr>
          <a:xfrm>
            <a:off x="838200" y="22222"/>
            <a:ext cx="10515600" cy="1325563"/>
          </a:xfrm>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tx1"/>
                </a:solidFill>
                <a:effectLst/>
                <a:latin typeface="+mj-lt"/>
                <a:ea typeface="+mj-ea"/>
                <a:cs typeface="+mj-cs"/>
              </a:rPr>
              <a:t>Practitioner Observations</a:t>
            </a:r>
            <a:endParaRPr lang="en-US" dirty="0"/>
          </a:p>
        </p:txBody>
      </p:sp>
      <p:sp>
        <p:nvSpPr>
          <p:cNvPr id="3" name="Content Placeholder 2">
            <a:extLst>
              <a:ext uri="{FF2B5EF4-FFF2-40B4-BE49-F238E27FC236}">
                <a16:creationId xmlns:a16="http://schemas.microsoft.com/office/drawing/2014/main" id="{F7E4995A-0086-498F-B754-6156E410B803}"/>
              </a:ext>
            </a:extLst>
          </p:cNvPr>
          <p:cNvSpPr>
            <a:spLocks noGrp="1"/>
          </p:cNvSpPr>
          <p:nvPr>
            <p:ph idx="1"/>
          </p:nvPr>
        </p:nvSpPr>
        <p:spPr>
          <a:xfrm>
            <a:off x="290945" y="1070264"/>
            <a:ext cx="11554691" cy="5351318"/>
          </a:xfrm>
        </p:spPr>
        <p:txBody>
          <a:bodyPr/>
          <a:lstStyle/>
          <a:p>
            <a:r>
              <a:rPr lang="en-US" dirty="0"/>
              <a:t>Required Mindset</a:t>
            </a:r>
          </a:p>
          <a:p>
            <a:pPr lvl="1"/>
            <a:r>
              <a:rPr lang="en-US" dirty="0"/>
              <a:t>H4ck3r</a:t>
            </a:r>
          </a:p>
          <a:p>
            <a:pPr lvl="1"/>
            <a:r>
              <a:rPr lang="en-US" dirty="0"/>
              <a:t>Sheepdog</a:t>
            </a:r>
          </a:p>
          <a:p>
            <a:pPr lvl="1"/>
            <a:r>
              <a:rPr lang="en-US" dirty="0"/>
              <a:t>Multi-disciplinary </a:t>
            </a:r>
          </a:p>
          <a:p>
            <a:pPr lvl="1"/>
            <a:r>
              <a:rPr lang="en-US" dirty="0"/>
              <a:t>Lifetime Student</a:t>
            </a:r>
          </a:p>
          <a:p>
            <a:r>
              <a:rPr lang="en-US" dirty="0"/>
              <a:t>Ethics</a:t>
            </a:r>
          </a:p>
          <a:p>
            <a:r>
              <a:rPr lang="en-US" dirty="0"/>
              <a:t>Lifestyle &amp; Public Trust</a:t>
            </a:r>
          </a:p>
          <a:p>
            <a:r>
              <a:rPr lang="en-US" dirty="0"/>
              <a:t>Passion</a:t>
            </a:r>
          </a:p>
        </p:txBody>
      </p:sp>
    </p:spTree>
    <p:extLst>
      <p:ext uri="{BB962C8B-B14F-4D97-AF65-F5344CB8AC3E}">
        <p14:creationId xmlns:p14="http://schemas.microsoft.com/office/powerpoint/2010/main" val="117553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34E4-93A8-9D8F-26C4-3CAD30D1F335}"/>
              </a:ext>
            </a:extLst>
          </p:cNvPr>
          <p:cNvSpPr>
            <a:spLocks noGrp="1"/>
          </p:cNvSpPr>
          <p:nvPr>
            <p:ph type="title"/>
          </p:nvPr>
        </p:nvSpPr>
        <p:spPr>
          <a:xfrm>
            <a:off x="838200" y="0"/>
            <a:ext cx="10515600" cy="1325563"/>
          </a:xfrm>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tx1"/>
                </a:solidFill>
                <a:effectLst/>
                <a:latin typeface="+mj-lt"/>
                <a:ea typeface="+mj-ea"/>
                <a:cs typeface="+mj-cs"/>
              </a:rPr>
              <a:t>Curriculum Needs/Requirements</a:t>
            </a:r>
            <a:endParaRPr lang="en-US" dirty="0"/>
          </a:p>
        </p:txBody>
      </p:sp>
      <p:sp>
        <p:nvSpPr>
          <p:cNvPr id="3" name="Content Placeholder 2">
            <a:extLst>
              <a:ext uri="{FF2B5EF4-FFF2-40B4-BE49-F238E27FC236}">
                <a16:creationId xmlns:a16="http://schemas.microsoft.com/office/drawing/2014/main" id="{5C3D7FDF-C77B-16A6-DEF3-E1E4EF1414FF}"/>
              </a:ext>
            </a:extLst>
          </p:cNvPr>
          <p:cNvSpPr>
            <a:spLocks noGrp="1"/>
          </p:cNvSpPr>
          <p:nvPr>
            <p:ph idx="1"/>
          </p:nvPr>
        </p:nvSpPr>
        <p:spPr>
          <a:xfrm>
            <a:off x="426027" y="1091045"/>
            <a:ext cx="11315700" cy="5288973"/>
          </a:xfrm>
        </p:spPr>
        <p:txBody>
          <a:bodyPr>
            <a:normAutofit fontScale="85000" lnSpcReduction="20000"/>
          </a:bodyPr>
          <a:lstStyle/>
          <a:p>
            <a:r>
              <a:rPr lang="en-US" sz="4000" dirty="0"/>
              <a:t>Developing a Cybersecurity Curriculum: DACUM/ISD models</a:t>
            </a:r>
          </a:p>
          <a:p>
            <a:r>
              <a:rPr lang="en-US" sz="4000" dirty="0"/>
              <a:t>Needs Analysis: </a:t>
            </a:r>
          </a:p>
          <a:p>
            <a:pPr lvl="1"/>
            <a:r>
              <a:rPr lang="en-US" sz="3300" dirty="0"/>
              <a:t>Historical approaches: Advisory Boards, Market Analysis</a:t>
            </a:r>
          </a:p>
          <a:p>
            <a:pPr lvl="1"/>
            <a:r>
              <a:rPr lang="en-US" sz="3300" dirty="0"/>
              <a:t>Current modeling (NIST, NICE Cybersecurity Framework)</a:t>
            </a:r>
          </a:p>
          <a:p>
            <a:pPr lvl="1"/>
            <a:r>
              <a:rPr lang="en-US" sz="3300" dirty="0"/>
              <a:t>National Initiative for Cybersecurity Careers and Studies (NICCS) </a:t>
            </a:r>
            <a:r>
              <a:rPr lang="en-US" sz="3300" dirty="0">
                <a:hlinkClick r:id="rId2"/>
              </a:rPr>
              <a:t>https://niccs.cisa.gov/</a:t>
            </a:r>
            <a:r>
              <a:rPr lang="en-US" sz="3300" dirty="0"/>
              <a:t> </a:t>
            </a:r>
          </a:p>
          <a:p>
            <a:pPr lvl="1"/>
            <a:r>
              <a:rPr lang="en-US" sz="3300" dirty="0"/>
              <a:t>Workforce Framework for Cybersecurity (NICE Framework) </a:t>
            </a:r>
            <a:r>
              <a:rPr lang="en-US" sz="3300" dirty="0">
                <a:hlinkClick r:id="rId3"/>
              </a:rPr>
              <a:t>https://niccs.cisa.gov/workforce-development/nice-framework</a:t>
            </a:r>
            <a:r>
              <a:rPr lang="en-US" sz="3300" dirty="0"/>
              <a:t> </a:t>
            </a:r>
          </a:p>
          <a:p>
            <a:pPr lvl="2"/>
            <a:r>
              <a:rPr lang="en-US" sz="2800" dirty="0"/>
              <a:t>Categories (7) – A high-level grouping of common cybersecurity functions</a:t>
            </a:r>
          </a:p>
          <a:p>
            <a:pPr lvl="2"/>
            <a:r>
              <a:rPr lang="en-US" sz="2800" dirty="0"/>
              <a:t>Specialty Areas (33) – Distinct areas of cybersecurity work</a:t>
            </a:r>
          </a:p>
          <a:p>
            <a:pPr lvl="2"/>
            <a:r>
              <a:rPr lang="en-US" sz="2800" dirty="0"/>
              <a:t>Work Roles (52) – Detailed groupings of cybersecurity work comprised of specific knowledge, skills, and abilities (KSAs) required to perform tasks in a Work Role</a:t>
            </a:r>
          </a:p>
          <a:p>
            <a:pPr lvl="1"/>
            <a:r>
              <a:rPr lang="en-US" sz="3300" dirty="0"/>
              <a:t>NICCS Cyber Career Pathway Tool: </a:t>
            </a:r>
            <a:r>
              <a:rPr lang="en-US" sz="3300" dirty="0">
                <a:hlinkClick r:id="rId4"/>
              </a:rPr>
              <a:t>https://niccs.cisa.gov/workforce-development/cyber-career-pathways-tool</a:t>
            </a:r>
            <a:r>
              <a:rPr lang="en-US" sz="3300" dirty="0"/>
              <a:t> </a:t>
            </a:r>
          </a:p>
          <a:p>
            <a:pPr lvl="1"/>
            <a:r>
              <a:rPr lang="en-US" sz="3300" dirty="0"/>
              <a:t>Involve your Human Resources department</a:t>
            </a:r>
          </a:p>
          <a:p>
            <a:pPr lvl="1"/>
            <a:endParaRPr lang="en-US" dirty="0"/>
          </a:p>
        </p:txBody>
      </p:sp>
      <p:sp>
        <p:nvSpPr>
          <p:cNvPr id="4" name="TextBox 3">
            <a:extLst>
              <a:ext uri="{FF2B5EF4-FFF2-40B4-BE49-F238E27FC236}">
                <a16:creationId xmlns:a16="http://schemas.microsoft.com/office/drawing/2014/main" id="{2EA6C3F8-1AEC-363B-04B4-17DE3BDB2A0D}"/>
              </a:ext>
            </a:extLst>
          </p:cNvPr>
          <p:cNvSpPr txBox="1"/>
          <p:nvPr/>
        </p:nvSpPr>
        <p:spPr>
          <a:xfrm>
            <a:off x="838200" y="6457890"/>
            <a:ext cx="9895609" cy="400110"/>
          </a:xfrm>
          <a:prstGeom prst="rect">
            <a:avLst/>
          </a:prstGeom>
          <a:solidFill>
            <a:srgbClr val="0070C0"/>
          </a:solidFill>
        </p:spPr>
        <p:txBody>
          <a:bodyPr wrap="square" rtlCol="0">
            <a:spAutoFit/>
          </a:bodyPr>
          <a:lstStyle/>
          <a:p>
            <a:r>
              <a:rPr lang="en-US" dirty="0">
                <a:solidFill>
                  <a:srgbClr val="FFFF00"/>
                </a:solidFill>
              </a:rPr>
              <a:t>“</a:t>
            </a:r>
            <a:r>
              <a:rPr lang="en-US" sz="2000" i="1" dirty="0">
                <a:solidFill>
                  <a:srgbClr val="FFFF00"/>
                </a:solidFill>
              </a:rPr>
              <a:t>Tell me and I forget. Teach me and I remember. Involve me and I learn</a:t>
            </a:r>
            <a:r>
              <a:rPr lang="en-US" i="1" dirty="0">
                <a:solidFill>
                  <a:srgbClr val="FFFF00"/>
                </a:solidFill>
              </a:rPr>
              <a:t>.” </a:t>
            </a:r>
            <a:r>
              <a:rPr lang="en-US" dirty="0">
                <a:solidFill>
                  <a:srgbClr val="FFFF00"/>
                </a:solidFill>
              </a:rPr>
              <a:t>~ Benjamin Franklin</a:t>
            </a:r>
          </a:p>
        </p:txBody>
      </p:sp>
    </p:spTree>
    <p:extLst>
      <p:ext uri="{BB962C8B-B14F-4D97-AF65-F5344CB8AC3E}">
        <p14:creationId xmlns:p14="http://schemas.microsoft.com/office/powerpoint/2010/main" val="2687125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E499-7A99-E3DD-D2F3-01E046747251}"/>
              </a:ext>
            </a:extLst>
          </p:cNvPr>
          <p:cNvSpPr>
            <a:spLocks noGrp="1"/>
          </p:cNvSpPr>
          <p:nvPr>
            <p:ph type="title"/>
          </p:nvPr>
        </p:nvSpPr>
        <p:spPr/>
        <p:txBody>
          <a:bodyPr/>
          <a:lstStyle/>
          <a:p>
            <a:pPr marL="0" lvl="0" indent="0">
              <a:buNone/>
            </a:pPr>
            <a:r>
              <a:rPr lang="en-US" sz="4400" kern="1200" dirty="0">
                <a:solidFill>
                  <a:schemeClr val="tx1"/>
                </a:solidFill>
                <a:effectLst/>
                <a:latin typeface="+mj-lt"/>
                <a:ea typeface="+mj-ea"/>
                <a:cs typeface="+mj-cs"/>
              </a:rPr>
              <a:t>NICE Framework</a:t>
            </a:r>
            <a:endParaRPr lang="en-US" dirty="0"/>
          </a:p>
        </p:txBody>
      </p:sp>
      <p:sp>
        <p:nvSpPr>
          <p:cNvPr id="3" name="Content Placeholder 2">
            <a:extLst>
              <a:ext uri="{FF2B5EF4-FFF2-40B4-BE49-F238E27FC236}">
                <a16:creationId xmlns:a16="http://schemas.microsoft.com/office/drawing/2014/main" id="{577AB438-5879-7A33-764C-45D15C4AD709}"/>
              </a:ext>
            </a:extLst>
          </p:cNvPr>
          <p:cNvSpPr>
            <a:spLocks noGrp="1"/>
          </p:cNvSpPr>
          <p:nvPr>
            <p:ph idx="1"/>
          </p:nvPr>
        </p:nvSpPr>
        <p:spPr>
          <a:xfrm>
            <a:off x="457201" y="1794452"/>
            <a:ext cx="11211790" cy="4351338"/>
          </a:xfrm>
        </p:spPr>
        <p:txBody>
          <a:bodyPr>
            <a:normAutofit/>
          </a:bodyPr>
          <a:lstStyle/>
          <a:p>
            <a:pPr marL="0" indent="0">
              <a:buNone/>
            </a:pPr>
            <a:r>
              <a:rPr lang="en-US" dirty="0"/>
              <a:t>Seven Categories: </a:t>
            </a:r>
            <a:r>
              <a:rPr lang="en-US" sz="2400" dirty="0">
                <a:hlinkClick r:id="rId2"/>
              </a:rPr>
              <a:t>https://niccs.cisa.gov/workforce-development/nice-framework</a:t>
            </a:r>
            <a:r>
              <a:rPr lang="en-US" sz="2400" dirty="0"/>
              <a:t> </a:t>
            </a:r>
            <a:endParaRPr lang="en-US" dirty="0"/>
          </a:p>
          <a:p>
            <a:pPr lvl="1"/>
            <a:r>
              <a:rPr lang="en-US" dirty="0"/>
              <a:t>Analyze: (5 Specialties)</a:t>
            </a:r>
          </a:p>
          <a:p>
            <a:pPr lvl="1"/>
            <a:r>
              <a:rPr lang="en-US" dirty="0"/>
              <a:t>Collect &amp; Operate: (3 Specialties)</a:t>
            </a:r>
          </a:p>
          <a:p>
            <a:pPr lvl="1"/>
            <a:r>
              <a:rPr lang="en-US" dirty="0"/>
              <a:t>Investigate: (2 Specialties)</a:t>
            </a:r>
          </a:p>
          <a:p>
            <a:pPr lvl="1"/>
            <a:r>
              <a:rPr lang="en-US" dirty="0"/>
              <a:t>Operate &amp; Maintain: (6 Specialties)</a:t>
            </a:r>
          </a:p>
          <a:p>
            <a:pPr lvl="1"/>
            <a:r>
              <a:rPr lang="en-US" dirty="0"/>
              <a:t>Oversee &amp; Govern: (6 Specialties)</a:t>
            </a:r>
          </a:p>
          <a:p>
            <a:pPr lvl="1"/>
            <a:r>
              <a:rPr lang="en-US" dirty="0"/>
              <a:t>Protect and Defend: (4 Specialties)</a:t>
            </a:r>
          </a:p>
          <a:p>
            <a:pPr lvl="1"/>
            <a:r>
              <a:rPr lang="en-US" dirty="0"/>
              <a:t>Securely Provision: (7 Specialties)</a:t>
            </a:r>
          </a:p>
        </p:txBody>
      </p:sp>
      <p:pic>
        <p:nvPicPr>
          <p:cNvPr id="5" name="Picture 4">
            <a:extLst>
              <a:ext uri="{FF2B5EF4-FFF2-40B4-BE49-F238E27FC236}">
                <a16:creationId xmlns:a16="http://schemas.microsoft.com/office/drawing/2014/main" id="{71EAC342-403D-EDB5-AA6A-BA58282C576B}"/>
              </a:ext>
            </a:extLst>
          </p:cNvPr>
          <p:cNvPicPr>
            <a:picLocks noChangeAspect="1"/>
          </p:cNvPicPr>
          <p:nvPr/>
        </p:nvPicPr>
        <p:blipFill>
          <a:blip r:embed="rId3"/>
          <a:stretch>
            <a:fillRect/>
          </a:stretch>
        </p:blipFill>
        <p:spPr>
          <a:xfrm>
            <a:off x="6180859" y="2881312"/>
            <a:ext cx="4381500" cy="1095375"/>
          </a:xfrm>
          <a:prstGeom prst="rect">
            <a:avLst/>
          </a:prstGeom>
        </p:spPr>
      </p:pic>
    </p:spTree>
    <p:extLst>
      <p:ext uri="{BB962C8B-B14F-4D97-AF65-F5344CB8AC3E}">
        <p14:creationId xmlns:p14="http://schemas.microsoft.com/office/powerpoint/2010/main" val="223036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16D65-243B-4E40-DAF1-4D3940E17EA2}"/>
              </a:ext>
            </a:extLst>
          </p:cNvPr>
          <p:cNvSpPr>
            <a:spLocks noGrp="1"/>
          </p:cNvSpPr>
          <p:nvPr>
            <p:ph type="title"/>
          </p:nvPr>
        </p:nvSpPr>
        <p:spPr/>
        <p:txBody>
          <a:bodyPr/>
          <a:lstStyle/>
          <a:p>
            <a:r>
              <a:rPr lang="en-US" dirty="0"/>
              <a:t>Cyber Career Pathway Tool</a:t>
            </a:r>
          </a:p>
        </p:txBody>
      </p:sp>
      <p:sp>
        <p:nvSpPr>
          <p:cNvPr id="3" name="Content Placeholder 2">
            <a:extLst>
              <a:ext uri="{FF2B5EF4-FFF2-40B4-BE49-F238E27FC236}">
                <a16:creationId xmlns:a16="http://schemas.microsoft.com/office/drawing/2014/main" id="{73C10CC0-34E4-99CE-394F-8BB66B1368D8}"/>
              </a:ext>
            </a:extLst>
          </p:cNvPr>
          <p:cNvSpPr>
            <a:spLocks noGrp="1"/>
          </p:cNvSpPr>
          <p:nvPr>
            <p:ph idx="1"/>
          </p:nvPr>
        </p:nvSpPr>
        <p:spPr/>
        <p:txBody>
          <a:bodyPr/>
          <a:lstStyle/>
          <a:p>
            <a:r>
              <a:rPr lang="en-US" dirty="0"/>
              <a:t>NICCS Cyber Career Pathway Tool: </a:t>
            </a:r>
            <a:r>
              <a:rPr lang="en-US" dirty="0">
                <a:hlinkClick r:id="rId2"/>
              </a:rPr>
              <a:t>https://niccs.cisa.gov/workforce-development/cyber-career-pathways-tool</a:t>
            </a:r>
            <a:r>
              <a:rPr lang="en-US" dirty="0"/>
              <a:t> </a:t>
            </a:r>
          </a:p>
          <a:p>
            <a:r>
              <a:rPr lang="en-US" dirty="0"/>
              <a:t>Demo &amp; Discussion</a:t>
            </a:r>
          </a:p>
          <a:p>
            <a:endParaRPr lang="en-US" dirty="0"/>
          </a:p>
        </p:txBody>
      </p:sp>
      <p:pic>
        <p:nvPicPr>
          <p:cNvPr id="5" name="Picture 4">
            <a:extLst>
              <a:ext uri="{FF2B5EF4-FFF2-40B4-BE49-F238E27FC236}">
                <a16:creationId xmlns:a16="http://schemas.microsoft.com/office/drawing/2014/main" id="{258CAAE0-01EB-739B-51D5-5D110A19C134}"/>
              </a:ext>
            </a:extLst>
          </p:cNvPr>
          <p:cNvPicPr>
            <a:picLocks noChangeAspect="1"/>
          </p:cNvPicPr>
          <p:nvPr/>
        </p:nvPicPr>
        <p:blipFill>
          <a:blip r:embed="rId3"/>
          <a:stretch>
            <a:fillRect/>
          </a:stretch>
        </p:blipFill>
        <p:spPr>
          <a:xfrm>
            <a:off x="1171575" y="2730212"/>
            <a:ext cx="9848850" cy="4057650"/>
          </a:xfrm>
          <a:prstGeom prst="rect">
            <a:avLst/>
          </a:prstGeom>
        </p:spPr>
      </p:pic>
    </p:spTree>
    <p:extLst>
      <p:ext uri="{BB962C8B-B14F-4D97-AF65-F5344CB8AC3E}">
        <p14:creationId xmlns:p14="http://schemas.microsoft.com/office/powerpoint/2010/main" val="80195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C779-543F-5996-A2AE-B5C84DC5F8C1}"/>
              </a:ext>
            </a:extLst>
          </p:cNvPr>
          <p:cNvSpPr>
            <a:spLocks noGrp="1"/>
          </p:cNvSpPr>
          <p:nvPr>
            <p:ph type="title"/>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tx1"/>
                </a:solidFill>
                <a:effectLst/>
                <a:latin typeface="+mj-lt"/>
                <a:ea typeface="+mj-ea"/>
                <a:cs typeface="+mj-cs"/>
              </a:rPr>
              <a:t>Available programs you can start tomorrow</a:t>
            </a:r>
            <a:endParaRPr lang="en-US" dirty="0"/>
          </a:p>
        </p:txBody>
      </p:sp>
      <p:sp>
        <p:nvSpPr>
          <p:cNvPr id="3" name="Content Placeholder 2">
            <a:extLst>
              <a:ext uri="{FF2B5EF4-FFF2-40B4-BE49-F238E27FC236}">
                <a16:creationId xmlns:a16="http://schemas.microsoft.com/office/drawing/2014/main" id="{157B1292-86CA-322A-664F-423CD94CD8A4}"/>
              </a:ext>
            </a:extLst>
          </p:cNvPr>
          <p:cNvSpPr>
            <a:spLocks noGrp="1"/>
          </p:cNvSpPr>
          <p:nvPr>
            <p:ph idx="1"/>
          </p:nvPr>
        </p:nvSpPr>
        <p:spPr/>
        <p:txBody>
          <a:bodyPr>
            <a:normAutofit/>
          </a:bodyPr>
          <a:lstStyle/>
          <a:p>
            <a:r>
              <a:rPr lang="en-US" dirty="0"/>
              <a:t>Cisco Networking Academy Program</a:t>
            </a:r>
          </a:p>
          <a:p>
            <a:r>
              <a:rPr lang="en-US" dirty="0"/>
              <a:t>Air &amp; Space Force Association </a:t>
            </a:r>
            <a:r>
              <a:rPr lang="en-US" dirty="0">
                <a:hlinkClick r:id="rId2"/>
              </a:rPr>
              <a:t>CyberPatriot</a:t>
            </a:r>
            <a:endParaRPr lang="en-US" dirty="0"/>
          </a:p>
          <a:p>
            <a:pPr lvl="1"/>
            <a:r>
              <a:rPr lang="en-US" dirty="0"/>
              <a:t>Elementary, Middle School, High School, &amp; Seniors Education Programs</a:t>
            </a:r>
          </a:p>
          <a:p>
            <a:pPr lvl="1"/>
            <a:r>
              <a:rPr lang="en-US" dirty="0"/>
              <a:t>Middle &amp; High School Competition</a:t>
            </a:r>
          </a:p>
          <a:p>
            <a:r>
              <a:rPr lang="en-US" dirty="0"/>
              <a:t>(ISC)</a:t>
            </a:r>
            <a:r>
              <a:rPr lang="en-US" baseline="30000" dirty="0"/>
              <a:t>2</a:t>
            </a:r>
            <a:r>
              <a:rPr lang="en-US" dirty="0"/>
              <a:t>: </a:t>
            </a:r>
            <a:r>
              <a:rPr lang="en-US" dirty="0">
                <a:hlinkClick r:id="rId3"/>
              </a:rPr>
              <a:t>Centre for Cyber Safety &amp; Education</a:t>
            </a:r>
            <a:r>
              <a:rPr lang="en-US" dirty="0"/>
              <a:t>, Certified in Cyber Security</a:t>
            </a:r>
            <a:endParaRPr lang="en-US" baseline="30000" dirty="0"/>
          </a:p>
          <a:p>
            <a:r>
              <a:rPr lang="en-US" baseline="30000" dirty="0"/>
              <a:t> </a:t>
            </a:r>
            <a:r>
              <a:rPr lang="en-US" dirty="0"/>
              <a:t>DHS CISA: Resources &amp; Training</a:t>
            </a:r>
          </a:p>
          <a:p>
            <a:r>
              <a:rPr lang="en-US" dirty="0"/>
              <a:t>UTSA: CIAS: National Collegiate Cyber Defense Competition (CCDC), Training, 24 Week Bootcamp (252 hours +) (</a:t>
            </a:r>
            <a:r>
              <a:rPr lang="en-US" dirty="0">
                <a:hlinkClick r:id="rId4"/>
              </a:rPr>
              <a:t>Link</a:t>
            </a:r>
            <a:r>
              <a:rPr lang="en-US" dirty="0"/>
              <a:t>)</a:t>
            </a:r>
          </a:p>
          <a:p>
            <a:r>
              <a:rPr lang="en-US" dirty="0"/>
              <a:t>Texas A&amp;M TEEX: Free online courses (Continuing Ed &amp; semester credit hrs)</a:t>
            </a:r>
          </a:p>
          <a:p>
            <a:r>
              <a:rPr lang="en-US" dirty="0"/>
              <a:t>SANS/GIAC: Training and certifications</a:t>
            </a:r>
          </a:p>
        </p:txBody>
      </p:sp>
    </p:spTree>
    <p:extLst>
      <p:ext uri="{BB962C8B-B14F-4D97-AF65-F5344CB8AC3E}">
        <p14:creationId xmlns:p14="http://schemas.microsoft.com/office/powerpoint/2010/main" val="1832061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2975</TotalTime>
  <Words>1394</Words>
  <Application>Microsoft Office PowerPoint</Application>
  <PresentationFormat>Widescreen</PresentationFormat>
  <Paragraphs>170</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Cybersecurity Careers &amp; How to Prepare Our Students For Them</vt:lpstr>
      <vt:lpstr>Overview</vt:lpstr>
      <vt:lpstr>Cybersecurity</vt:lpstr>
      <vt:lpstr>Cybersecurity vs. Information Technology</vt:lpstr>
      <vt:lpstr>Practitioner Observations</vt:lpstr>
      <vt:lpstr>Curriculum Needs/Requirements</vt:lpstr>
      <vt:lpstr>NICE Framework</vt:lpstr>
      <vt:lpstr>Cyber Career Pathway Tool</vt:lpstr>
      <vt:lpstr>Available programs you can start tomorrow</vt:lpstr>
      <vt:lpstr>Cisco Networking Academy</vt:lpstr>
      <vt:lpstr>CyberPatriot</vt:lpstr>
      <vt:lpstr>DHS CISA: Resources &amp; Training</vt:lpstr>
      <vt:lpstr>(ISC)2</vt:lpstr>
      <vt:lpstr>UTSA CIAS</vt:lpstr>
      <vt:lpstr>UTSA Bootcamp</vt:lpstr>
      <vt:lpstr>Texas A&amp;M TEEX</vt:lpstr>
      <vt:lpstr>Certifications</vt:lpstr>
      <vt:lpstr>Summary</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Careers &amp; How to Prepare Our Students For Them</dc:title>
  <dc:creator>Tom Dean</dc:creator>
  <cp:lastModifiedBy>Tom Dean</cp:lastModifiedBy>
  <cp:revision>2</cp:revision>
  <dcterms:created xsi:type="dcterms:W3CDTF">2023-10-16T01:12:53Z</dcterms:created>
  <dcterms:modified xsi:type="dcterms:W3CDTF">2023-10-18T02:48:41Z</dcterms:modified>
</cp:coreProperties>
</file>