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6"/>
  </p:notesMasterIdLst>
  <p:handoutMasterIdLst>
    <p:handoutMasterId r:id="rId57"/>
  </p:handoutMasterIdLst>
  <p:sldIdLst>
    <p:sldId id="277" r:id="rId3"/>
    <p:sldId id="343" r:id="rId4"/>
    <p:sldId id="347" r:id="rId5"/>
    <p:sldId id="307" r:id="rId6"/>
    <p:sldId id="267" r:id="rId7"/>
    <p:sldId id="313" r:id="rId8"/>
    <p:sldId id="314" r:id="rId9"/>
    <p:sldId id="315" r:id="rId10"/>
    <p:sldId id="290" r:id="rId11"/>
    <p:sldId id="293" r:id="rId12"/>
    <p:sldId id="367" r:id="rId13"/>
    <p:sldId id="342" r:id="rId14"/>
    <p:sldId id="287" r:id="rId15"/>
    <p:sldId id="329" r:id="rId16"/>
    <p:sldId id="317" r:id="rId17"/>
    <p:sldId id="318" r:id="rId18"/>
    <p:sldId id="273" r:id="rId19"/>
    <p:sldId id="275" r:id="rId20"/>
    <p:sldId id="321" r:id="rId21"/>
    <p:sldId id="322" r:id="rId22"/>
    <p:sldId id="323" r:id="rId23"/>
    <p:sldId id="324" r:id="rId24"/>
    <p:sldId id="326" r:id="rId25"/>
    <p:sldId id="325" r:id="rId26"/>
    <p:sldId id="327" r:id="rId27"/>
    <p:sldId id="349" r:id="rId28"/>
    <p:sldId id="350" r:id="rId29"/>
    <p:sldId id="328" r:id="rId30"/>
    <p:sldId id="334" r:id="rId31"/>
    <p:sldId id="335" r:id="rId32"/>
    <p:sldId id="337" r:id="rId33"/>
    <p:sldId id="336" r:id="rId34"/>
    <p:sldId id="365" r:id="rId35"/>
    <p:sldId id="341" r:id="rId36"/>
    <p:sldId id="353" r:id="rId37"/>
    <p:sldId id="355" r:id="rId38"/>
    <p:sldId id="356" r:id="rId39"/>
    <p:sldId id="340" r:id="rId40"/>
    <p:sldId id="288" r:id="rId41"/>
    <p:sldId id="358" r:id="rId42"/>
    <p:sldId id="339" r:id="rId43"/>
    <p:sldId id="269" r:id="rId44"/>
    <p:sldId id="279" r:id="rId45"/>
    <p:sldId id="360" r:id="rId46"/>
    <p:sldId id="278" r:id="rId47"/>
    <p:sldId id="292" r:id="rId48"/>
    <p:sldId id="291" r:id="rId49"/>
    <p:sldId id="346" r:id="rId50"/>
    <p:sldId id="364" r:id="rId51"/>
    <p:sldId id="305" r:id="rId52"/>
    <p:sldId id="344" r:id="rId53"/>
    <p:sldId id="330" r:id="rId54"/>
    <p:sldId id="345" r:id="rId5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9900"/>
    <a:srgbClr val="3333FF"/>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2491" autoAdjust="0"/>
  </p:normalViewPr>
  <p:slideViewPr>
    <p:cSldViewPr snapToGrid="0">
      <p:cViewPr varScale="1">
        <p:scale>
          <a:sx n="100" d="100"/>
          <a:sy n="100" d="100"/>
        </p:scale>
        <p:origin x="150" y="90"/>
      </p:cViewPr>
      <p:guideLst>
        <p:guide pos="3840"/>
        <p:guide orient="horz" pos="2160"/>
      </p:guideLst>
    </p:cSldViewPr>
  </p:slideViewPr>
  <p:notesTextViewPr>
    <p:cViewPr>
      <p:scale>
        <a:sx n="1" d="1"/>
        <a:sy n="1" d="1"/>
      </p:scale>
      <p:origin x="0" y="0"/>
    </p:cViewPr>
  </p:notesTextViewPr>
  <p:notesViewPr>
    <p:cSldViewPr snapToGrid="0">
      <p:cViewPr varScale="1">
        <p:scale>
          <a:sx n="81" d="100"/>
          <a:sy n="81" d="100"/>
        </p:scale>
        <p:origin x="313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50.jpeg"/></Relationships>
</file>

<file path=ppt/diagrams/_rels/data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image" Target="../media/image51.jpg"/><Relationship Id="rId5" Type="http://schemas.openxmlformats.org/officeDocument/2006/relationships/image" Target="../media/image55.jpg"/><Relationship Id="rId4" Type="http://schemas.openxmlformats.org/officeDocument/2006/relationships/image" Target="../media/image54.png"/></Relationships>
</file>

<file path=ppt/diagrams/_rels/data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56.jpeg"/><Relationship Id="rId4" Type="http://schemas.openxmlformats.org/officeDocument/2006/relationships/image" Target="../media/image59.jpe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0249D-D50D-4CED-B6F0-B26269D8707D}" type="doc">
      <dgm:prSet loTypeId="urn:microsoft.com/office/officeart/2005/8/layout/hProcess3" loCatId="process" qsTypeId="urn:microsoft.com/office/officeart/2005/8/quickstyle/simple5" qsCatId="simple" csTypeId="urn:microsoft.com/office/officeart/2005/8/colors/accent5_2" csCatId="accent5" phldr="1"/>
      <dgm:spPr/>
    </dgm:pt>
    <dgm:pt modelId="{C91C959B-FB2D-4874-BE44-30BA2C2E63ED}">
      <dgm:prSet phldrT="[Text]" custT="1"/>
      <dgm:spPr/>
      <dgm:t>
        <a:bodyPr/>
        <a:lstStyle/>
        <a:p>
          <a:r>
            <a:rPr lang="en-US" sz="1300" b="1" dirty="0">
              <a:solidFill>
                <a:schemeClr val="tx2"/>
              </a:solidFill>
              <a:latin typeface="Lucida Sans" panose="020B0602040502020204" pitchFamily="34" charset="0"/>
              <a:cs typeface="Lucida Sans" panose="020B0602040502020204" pitchFamily="34" charset="0"/>
            </a:rPr>
            <a:t>Maximum</a:t>
          </a:r>
          <a:r>
            <a:rPr lang="en-US" sz="1300" b="0" dirty="0">
              <a:latin typeface="Lucida Sans" panose="020B0602040502020204" pitchFamily="34" charset="0"/>
              <a:cs typeface="Lucida Sans" panose="020B0602040502020204" pitchFamily="34" charset="0"/>
            </a:rPr>
            <a:t> </a:t>
          </a:r>
          <a:r>
            <a:rPr lang="en-US" sz="1300" b="1" dirty="0">
              <a:solidFill>
                <a:schemeClr val="tx2"/>
              </a:solidFill>
              <a:latin typeface="Lucida Sans" panose="020B0602040502020204" pitchFamily="34" charset="0"/>
              <a:cs typeface="Lucida Sans" panose="020B0602040502020204" pitchFamily="34" charset="0"/>
            </a:rPr>
            <a:t>Points</a:t>
          </a:r>
        </a:p>
      </dgm:t>
    </dgm:pt>
    <dgm:pt modelId="{702518D3-9495-4BA0-8FCC-9061001D109D}" type="parTrans" cxnId="{D5DF4914-591B-4F5C-95F5-1872CEBD739E}">
      <dgm:prSet/>
      <dgm:spPr/>
      <dgm:t>
        <a:bodyPr/>
        <a:lstStyle/>
        <a:p>
          <a:endParaRPr lang="en-US"/>
        </a:p>
      </dgm:t>
    </dgm:pt>
    <dgm:pt modelId="{E6566E67-227C-485C-A76B-4E1ABC3FE085}" type="sibTrans" cxnId="{D5DF4914-591B-4F5C-95F5-1872CEBD739E}">
      <dgm:prSet/>
      <dgm:spPr/>
      <dgm:t>
        <a:bodyPr/>
        <a:lstStyle/>
        <a:p>
          <a:endParaRPr lang="en-US"/>
        </a:p>
      </dgm:t>
    </dgm:pt>
    <dgm:pt modelId="{B76DB86A-93EB-45ED-9A8D-37E032D8DB8F}" type="pres">
      <dgm:prSet presAssocID="{B000249D-D50D-4CED-B6F0-B26269D8707D}" presName="Name0" presStyleCnt="0">
        <dgm:presLayoutVars>
          <dgm:dir/>
          <dgm:animLvl val="lvl"/>
          <dgm:resizeHandles val="exact"/>
        </dgm:presLayoutVars>
      </dgm:prSet>
      <dgm:spPr/>
    </dgm:pt>
    <dgm:pt modelId="{F1076777-0EB0-4A09-91D5-A214262D0BFD}" type="pres">
      <dgm:prSet presAssocID="{B000249D-D50D-4CED-B6F0-B26269D8707D}" presName="dummy" presStyleCnt="0"/>
      <dgm:spPr/>
    </dgm:pt>
    <dgm:pt modelId="{7706E08E-9351-454B-8B0C-A56E32638193}" type="pres">
      <dgm:prSet presAssocID="{B000249D-D50D-4CED-B6F0-B26269D8707D}" presName="linH" presStyleCnt="0"/>
      <dgm:spPr/>
    </dgm:pt>
    <dgm:pt modelId="{BCCC5A48-9E73-4DA8-A6DF-9FF43F30DCB4}" type="pres">
      <dgm:prSet presAssocID="{B000249D-D50D-4CED-B6F0-B26269D8707D}" presName="padding1" presStyleCnt="0"/>
      <dgm:spPr/>
    </dgm:pt>
    <dgm:pt modelId="{D0972D71-8D66-42FF-BCF1-95401DE72674}" type="pres">
      <dgm:prSet presAssocID="{C91C959B-FB2D-4874-BE44-30BA2C2E63ED}" presName="linV" presStyleCnt="0"/>
      <dgm:spPr/>
    </dgm:pt>
    <dgm:pt modelId="{4C6EC40D-B494-4CB5-9341-779769583B93}" type="pres">
      <dgm:prSet presAssocID="{C91C959B-FB2D-4874-BE44-30BA2C2E63ED}" presName="spVertical1" presStyleCnt="0"/>
      <dgm:spPr/>
    </dgm:pt>
    <dgm:pt modelId="{6BA6216C-C993-4AFA-A203-AEBB5C129E50}" type="pres">
      <dgm:prSet presAssocID="{C91C959B-FB2D-4874-BE44-30BA2C2E63ED}" presName="parTx" presStyleLbl="revTx" presStyleIdx="0" presStyleCnt="1" custScaleY="75807">
        <dgm:presLayoutVars>
          <dgm:chMax val="0"/>
          <dgm:chPref val="0"/>
          <dgm:bulletEnabled val="1"/>
        </dgm:presLayoutVars>
      </dgm:prSet>
      <dgm:spPr/>
      <dgm:t>
        <a:bodyPr/>
        <a:lstStyle/>
        <a:p>
          <a:endParaRPr lang="en-US"/>
        </a:p>
      </dgm:t>
    </dgm:pt>
    <dgm:pt modelId="{0C1F9F5E-1CFA-409D-9E06-B582B0B77C70}" type="pres">
      <dgm:prSet presAssocID="{C91C959B-FB2D-4874-BE44-30BA2C2E63ED}" presName="spVertical2" presStyleCnt="0"/>
      <dgm:spPr/>
    </dgm:pt>
    <dgm:pt modelId="{B0919165-73DE-4D26-A521-F9CC96AE6957}" type="pres">
      <dgm:prSet presAssocID="{C91C959B-FB2D-4874-BE44-30BA2C2E63ED}" presName="spVertical3" presStyleCnt="0"/>
      <dgm:spPr/>
    </dgm:pt>
    <dgm:pt modelId="{D80E2BAA-FB9C-4439-8771-49CB15178315}" type="pres">
      <dgm:prSet presAssocID="{B000249D-D50D-4CED-B6F0-B26269D8707D}" presName="padding2" presStyleCnt="0"/>
      <dgm:spPr/>
    </dgm:pt>
    <dgm:pt modelId="{4235D37A-39E4-4AFC-A559-DC3BE87037CC}" type="pres">
      <dgm:prSet presAssocID="{B000249D-D50D-4CED-B6F0-B26269D8707D}" presName="negArrow" presStyleCnt="0"/>
      <dgm:spPr/>
    </dgm:pt>
    <dgm:pt modelId="{AFD4918F-991A-4C79-908D-6F0D829A3153}" type="pres">
      <dgm:prSet presAssocID="{B000249D-D50D-4CED-B6F0-B26269D8707D}" presName="backgroundArrow" presStyleLbl="node1" presStyleIdx="0" presStyleCnt="1" custLinFactX="-51715" custLinFactY="-100000" custLinFactNeighborX="-100000" custLinFactNeighborY="-155684"/>
      <dgm:spPr/>
    </dgm:pt>
  </dgm:ptLst>
  <dgm:cxnLst>
    <dgm:cxn modelId="{D5DF4914-591B-4F5C-95F5-1872CEBD739E}" srcId="{B000249D-D50D-4CED-B6F0-B26269D8707D}" destId="{C91C959B-FB2D-4874-BE44-30BA2C2E63ED}" srcOrd="0" destOrd="0" parTransId="{702518D3-9495-4BA0-8FCC-9061001D109D}" sibTransId="{E6566E67-227C-485C-A76B-4E1ABC3FE085}"/>
    <dgm:cxn modelId="{220A2ECF-30B6-4280-A255-1D81F45EC6D9}" type="presOf" srcId="{B000249D-D50D-4CED-B6F0-B26269D8707D}" destId="{B76DB86A-93EB-45ED-9A8D-37E032D8DB8F}" srcOrd="0" destOrd="0" presId="urn:microsoft.com/office/officeart/2005/8/layout/hProcess3"/>
    <dgm:cxn modelId="{352A2863-38BC-4943-B179-00F5838CB58F}" type="presOf" srcId="{C91C959B-FB2D-4874-BE44-30BA2C2E63ED}" destId="{6BA6216C-C993-4AFA-A203-AEBB5C129E50}" srcOrd="0" destOrd="0" presId="urn:microsoft.com/office/officeart/2005/8/layout/hProcess3"/>
    <dgm:cxn modelId="{925DBE4F-34B6-4E27-8DCB-B701DB2758A0}" type="presParOf" srcId="{B76DB86A-93EB-45ED-9A8D-37E032D8DB8F}" destId="{F1076777-0EB0-4A09-91D5-A214262D0BFD}" srcOrd="0" destOrd="0" presId="urn:microsoft.com/office/officeart/2005/8/layout/hProcess3"/>
    <dgm:cxn modelId="{C8445CB5-F1DC-4B74-A700-54CE413E5B41}" type="presParOf" srcId="{B76DB86A-93EB-45ED-9A8D-37E032D8DB8F}" destId="{7706E08E-9351-454B-8B0C-A56E32638193}" srcOrd="1" destOrd="0" presId="urn:microsoft.com/office/officeart/2005/8/layout/hProcess3"/>
    <dgm:cxn modelId="{1B94C0A5-6691-4151-A019-7F4905CA5291}" type="presParOf" srcId="{7706E08E-9351-454B-8B0C-A56E32638193}" destId="{BCCC5A48-9E73-4DA8-A6DF-9FF43F30DCB4}" srcOrd="0" destOrd="0" presId="urn:microsoft.com/office/officeart/2005/8/layout/hProcess3"/>
    <dgm:cxn modelId="{C5D92240-46D4-473F-A428-FF239CBD75E1}" type="presParOf" srcId="{7706E08E-9351-454B-8B0C-A56E32638193}" destId="{D0972D71-8D66-42FF-BCF1-95401DE72674}" srcOrd="1" destOrd="0" presId="urn:microsoft.com/office/officeart/2005/8/layout/hProcess3"/>
    <dgm:cxn modelId="{C83B82F3-EA9D-4A9B-92A8-8471089C8444}" type="presParOf" srcId="{D0972D71-8D66-42FF-BCF1-95401DE72674}" destId="{4C6EC40D-B494-4CB5-9341-779769583B93}" srcOrd="0" destOrd="0" presId="urn:microsoft.com/office/officeart/2005/8/layout/hProcess3"/>
    <dgm:cxn modelId="{07BBDD7B-803E-43E2-8C78-4A5C4A779985}" type="presParOf" srcId="{D0972D71-8D66-42FF-BCF1-95401DE72674}" destId="{6BA6216C-C993-4AFA-A203-AEBB5C129E50}" srcOrd="1" destOrd="0" presId="urn:microsoft.com/office/officeart/2005/8/layout/hProcess3"/>
    <dgm:cxn modelId="{3433121E-3A0D-4570-85D2-47B0365E182A}" type="presParOf" srcId="{D0972D71-8D66-42FF-BCF1-95401DE72674}" destId="{0C1F9F5E-1CFA-409D-9E06-B582B0B77C70}" srcOrd="2" destOrd="0" presId="urn:microsoft.com/office/officeart/2005/8/layout/hProcess3"/>
    <dgm:cxn modelId="{26AB94F0-69FE-4EA4-A167-4C55C75959DD}" type="presParOf" srcId="{D0972D71-8D66-42FF-BCF1-95401DE72674}" destId="{B0919165-73DE-4D26-A521-F9CC96AE6957}" srcOrd="3" destOrd="0" presId="urn:microsoft.com/office/officeart/2005/8/layout/hProcess3"/>
    <dgm:cxn modelId="{AAD6904A-3777-4C43-8802-7E42EBE11773}" type="presParOf" srcId="{7706E08E-9351-454B-8B0C-A56E32638193}" destId="{D80E2BAA-FB9C-4439-8771-49CB15178315}" srcOrd="2" destOrd="0" presId="urn:microsoft.com/office/officeart/2005/8/layout/hProcess3"/>
    <dgm:cxn modelId="{A7C66B19-1019-4CAF-85E3-3CC505C56ED5}" type="presParOf" srcId="{7706E08E-9351-454B-8B0C-A56E32638193}" destId="{4235D37A-39E4-4AFC-A559-DC3BE87037CC}" srcOrd="3" destOrd="0" presId="urn:microsoft.com/office/officeart/2005/8/layout/hProcess3"/>
    <dgm:cxn modelId="{69006B6E-C0F5-4792-8252-058FA65507DD}" type="presParOf" srcId="{7706E08E-9351-454B-8B0C-A56E32638193}" destId="{AFD4918F-991A-4C79-908D-6F0D829A3153}"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91974-9F08-42C6-B4F2-02B9136A72C7}" type="doc">
      <dgm:prSet loTypeId="urn:microsoft.com/office/officeart/2005/8/layout/radial2" loCatId="relationship" qsTypeId="urn:microsoft.com/office/officeart/2005/8/quickstyle/simple5" qsCatId="simple" csTypeId="urn:microsoft.com/office/officeart/2005/8/colors/colorful1" csCatId="colorful" phldr="1"/>
      <dgm:spPr>
        <a:scene3d>
          <a:camera prst="perspectiveHeroicExtremeLeftFacing"/>
          <a:lightRig rig="threePt" dir="t"/>
        </a:scene3d>
      </dgm:spPr>
      <dgm:t>
        <a:bodyPr/>
        <a:lstStyle/>
        <a:p>
          <a:endParaRPr lang="en-US"/>
        </a:p>
      </dgm:t>
    </dgm:pt>
    <dgm:pt modelId="{BC6FFA61-6A5E-4A07-B0CD-657A6016A538}">
      <dgm:prSet phldrT="[Text]" custT="1"/>
      <dgm:spPr>
        <a:solidFill>
          <a:schemeClr val="accent1">
            <a:lumMod val="60000"/>
            <a:lumOff val="40000"/>
          </a:schemeClr>
        </a:solidFill>
        <a:ln>
          <a:noFill/>
        </a:ln>
        <a:effectLst>
          <a:outerShdw blurRad="44450" dist="27940" dir="5400000" algn="ctr">
            <a:srgbClr val="000000">
              <a:alpha val="32000"/>
            </a:srgbClr>
          </a:outerShdw>
        </a:effectLst>
        <a:sp3d>
          <a:bevelT w="165100" prst="coolSlant"/>
        </a:sp3d>
      </dgm:spPr>
      <dgm:t>
        <a:bodyPr anchor="ctr"/>
        <a:lstStyle/>
        <a:p>
          <a:pPr algn="ctr"/>
          <a:r>
            <a:rPr lang="en-US" sz="1400" b="1" dirty="0"/>
            <a:t>Verification</a:t>
          </a:r>
        </a:p>
      </dgm:t>
    </dgm:pt>
    <dgm:pt modelId="{BE5D8AB6-D1DC-4693-9520-9749A9B2666C}" type="parTrans" cxnId="{144421FE-CAF2-4745-BAE1-6B88FC778DDF}">
      <dgm:prSet/>
      <dgm:spPr>
        <a:sp3d>
          <a:bevelT w="165100" prst="coolSlant"/>
        </a:sp3d>
      </dgm:spPr>
      <dgm:t>
        <a:bodyPr/>
        <a:lstStyle/>
        <a:p>
          <a:pPr algn="ctr"/>
          <a:endParaRPr lang="en-US" sz="1400"/>
        </a:p>
      </dgm:t>
    </dgm:pt>
    <dgm:pt modelId="{716E4D6C-03E8-4365-AF21-1602BE3722FD}" type="sibTrans" cxnId="{144421FE-CAF2-4745-BAE1-6B88FC778DDF}">
      <dgm:prSet/>
      <dgm:spPr/>
      <dgm:t>
        <a:bodyPr/>
        <a:lstStyle/>
        <a:p>
          <a:pPr algn="ctr"/>
          <a:endParaRPr lang="en-US" sz="1400"/>
        </a:p>
      </dgm:t>
    </dgm:pt>
    <dgm:pt modelId="{E94ADD85-26B8-44AF-BE89-A44A734EC3B8}">
      <dgm:prSet phldrT="[Text]" custT="1"/>
      <dgm:spPr>
        <a:ln>
          <a:noFill/>
        </a:ln>
        <a:effectLst>
          <a:outerShdw blurRad="44450" dist="27940" dir="5400000" algn="ctr">
            <a:srgbClr val="000000">
              <a:alpha val="32000"/>
            </a:srgbClr>
          </a:outerShdw>
        </a:effectLst>
        <a:sp3d>
          <a:bevelT w="165100" prst="coolSlant"/>
        </a:sp3d>
      </dgm:spPr>
      <dgm:t>
        <a:bodyPr/>
        <a:lstStyle/>
        <a:p>
          <a:pPr algn="ctr"/>
          <a:r>
            <a:rPr lang="en-US" sz="1400" b="1" dirty="0"/>
            <a:t>Deter</a:t>
          </a:r>
        </a:p>
        <a:p>
          <a:pPr algn="ctr"/>
          <a:r>
            <a:rPr lang="en-US" sz="1400" b="1" dirty="0"/>
            <a:t>Prevent </a:t>
          </a:r>
        </a:p>
      </dgm:t>
    </dgm:pt>
    <dgm:pt modelId="{80CC2F95-912D-4EB2-A7A7-15A75A534300}" type="parTrans" cxnId="{35C3B619-E840-4AFF-B602-C4F3A3844CC0}">
      <dgm:prSet/>
      <dgm:spPr>
        <a:sp3d>
          <a:bevelT w="165100" prst="coolSlant"/>
        </a:sp3d>
      </dgm:spPr>
      <dgm:t>
        <a:bodyPr/>
        <a:lstStyle/>
        <a:p>
          <a:pPr algn="ctr"/>
          <a:endParaRPr lang="en-US" sz="1400"/>
        </a:p>
      </dgm:t>
    </dgm:pt>
    <dgm:pt modelId="{BD64D4FA-33E1-4A93-8ABA-E777D7BBB411}" type="sibTrans" cxnId="{35C3B619-E840-4AFF-B602-C4F3A3844CC0}">
      <dgm:prSet/>
      <dgm:spPr/>
      <dgm:t>
        <a:bodyPr/>
        <a:lstStyle/>
        <a:p>
          <a:pPr algn="ctr"/>
          <a:endParaRPr lang="en-US" sz="1400"/>
        </a:p>
      </dgm:t>
    </dgm:pt>
    <dgm:pt modelId="{52C59E2E-30E9-45A1-A2DB-B56219AA5D23}">
      <dgm:prSet phldrT="[Text]" custT="1"/>
      <dgm:spPr>
        <a:ln>
          <a:noFill/>
        </a:ln>
        <a:effectLst>
          <a:outerShdw blurRad="44450" dist="27940" dir="5400000" algn="ctr">
            <a:srgbClr val="000000">
              <a:alpha val="32000"/>
            </a:srgbClr>
          </a:outerShdw>
        </a:effectLst>
        <a:sp3d>
          <a:bevelT w="165100" prst="coolSlant"/>
        </a:sp3d>
      </dgm:spPr>
      <dgm:t>
        <a:bodyPr/>
        <a:lstStyle/>
        <a:p>
          <a:pPr algn="ctr"/>
          <a:r>
            <a:rPr lang="en-US" sz="1400" b="1" dirty="0"/>
            <a:t>Reduction </a:t>
          </a:r>
        </a:p>
        <a:p>
          <a:pPr algn="ctr"/>
          <a:r>
            <a:rPr lang="en-US" sz="1400" b="1" dirty="0"/>
            <a:t>of </a:t>
          </a:r>
        </a:p>
        <a:p>
          <a:pPr algn="ctr"/>
          <a:r>
            <a:rPr lang="en-US" sz="1400" b="1" dirty="0"/>
            <a:t>Error Risk</a:t>
          </a:r>
        </a:p>
      </dgm:t>
    </dgm:pt>
    <dgm:pt modelId="{8E439CEF-6BC2-43D4-A93F-DA8490341D46}" type="parTrans" cxnId="{D97B6FBA-E602-4236-BD00-95D5F8708F52}">
      <dgm:prSet/>
      <dgm:spPr>
        <a:sp3d>
          <a:bevelT w="165100" prst="coolSlant"/>
        </a:sp3d>
      </dgm:spPr>
      <dgm:t>
        <a:bodyPr/>
        <a:lstStyle/>
        <a:p>
          <a:pPr algn="ctr"/>
          <a:endParaRPr lang="en-US" sz="1400"/>
        </a:p>
      </dgm:t>
    </dgm:pt>
    <dgm:pt modelId="{F39575F8-5912-4830-B03F-ECBE8EE9EE03}" type="sibTrans" cxnId="{D97B6FBA-E602-4236-BD00-95D5F8708F52}">
      <dgm:prSet/>
      <dgm:spPr/>
      <dgm:t>
        <a:bodyPr/>
        <a:lstStyle/>
        <a:p>
          <a:pPr algn="ctr"/>
          <a:endParaRPr lang="en-US" sz="1400"/>
        </a:p>
      </dgm:t>
    </dgm:pt>
    <dgm:pt modelId="{6D62B7E6-A7B7-474F-B145-0ABFE7C798BD}">
      <dgm:prSet phldrT="[Text]" custT="1"/>
      <dgm:spPr>
        <a:ln>
          <a:noFill/>
        </a:ln>
        <a:effectLst>
          <a:outerShdw blurRad="44450" dist="27940" dir="5400000" algn="ctr">
            <a:srgbClr val="000000">
              <a:alpha val="32000"/>
            </a:srgbClr>
          </a:outerShdw>
        </a:effectLst>
        <a:sp3d>
          <a:bevelT w="165100" prst="coolSlant"/>
        </a:sp3d>
      </dgm:spPr>
      <dgm:t>
        <a:bodyPr/>
        <a:lstStyle/>
        <a:p>
          <a:pPr algn="ctr"/>
          <a:r>
            <a:rPr lang="en-US" sz="1400" b="1" dirty="0"/>
            <a:t>Increased Transparency</a:t>
          </a:r>
        </a:p>
      </dgm:t>
    </dgm:pt>
    <dgm:pt modelId="{7F511E78-494F-4CB3-BAFB-7289787ECC3D}" type="parTrans" cxnId="{6CF9C0DB-996D-40CB-A9CF-8BA6E74C1E3F}">
      <dgm:prSet/>
      <dgm:spPr>
        <a:sp3d>
          <a:bevelT w="165100" prst="coolSlant"/>
        </a:sp3d>
      </dgm:spPr>
      <dgm:t>
        <a:bodyPr/>
        <a:lstStyle/>
        <a:p>
          <a:pPr algn="ctr"/>
          <a:endParaRPr lang="en-US" sz="1400"/>
        </a:p>
      </dgm:t>
    </dgm:pt>
    <dgm:pt modelId="{8BF8ECB4-4667-4B36-A63D-886D2F45FE49}" type="sibTrans" cxnId="{6CF9C0DB-996D-40CB-A9CF-8BA6E74C1E3F}">
      <dgm:prSet/>
      <dgm:spPr/>
      <dgm:t>
        <a:bodyPr/>
        <a:lstStyle/>
        <a:p>
          <a:pPr algn="ctr"/>
          <a:endParaRPr lang="en-US" sz="1400"/>
        </a:p>
      </dgm:t>
    </dgm:pt>
    <dgm:pt modelId="{994AD159-4DB0-4F72-9DE3-283372A8784D}">
      <dgm:prSet custT="1"/>
      <dgm:spPr>
        <a:solidFill>
          <a:schemeClr val="accent4">
            <a:lumMod val="75000"/>
          </a:schemeClr>
        </a:solidFill>
        <a:ln>
          <a:noFill/>
        </a:ln>
        <a:effectLst>
          <a:outerShdw blurRad="44450" dist="27940" dir="5400000" algn="ctr">
            <a:srgbClr val="000000">
              <a:alpha val="32000"/>
            </a:srgbClr>
          </a:outerShdw>
        </a:effectLst>
        <a:sp3d>
          <a:bevelT w="165100" prst="coolSlant"/>
        </a:sp3d>
      </dgm:spPr>
      <dgm:t>
        <a:bodyPr/>
        <a:lstStyle/>
        <a:p>
          <a:r>
            <a:rPr lang="en-US" sz="1400" b="1" dirty="0"/>
            <a:t>Segregation </a:t>
          </a:r>
        </a:p>
        <a:p>
          <a:r>
            <a:rPr lang="en-US" sz="1400" b="1" dirty="0"/>
            <a:t>of </a:t>
          </a:r>
        </a:p>
        <a:p>
          <a:r>
            <a:rPr lang="en-US" sz="1400" b="1" dirty="0"/>
            <a:t>Duties</a:t>
          </a:r>
        </a:p>
      </dgm:t>
    </dgm:pt>
    <dgm:pt modelId="{72F40436-6F00-4BB2-B272-EC38499CA632}" type="sibTrans" cxnId="{F192E170-9D58-4570-B459-0C604AB5BA34}">
      <dgm:prSet/>
      <dgm:spPr/>
      <dgm:t>
        <a:bodyPr/>
        <a:lstStyle/>
        <a:p>
          <a:endParaRPr lang="en-US"/>
        </a:p>
      </dgm:t>
    </dgm:pt>
    <dgm:pt modelId="{49B8DDAD-D777-45BE-8A88-1CC240F9F32F}" type="parTrans" cxnId="{F192E170-9D58-4570-B459-0C604AB5BA34}">
      <dgm:prSet/>
      <dgm:spPr>
        <a:sp3d>
          <a:bevelT w="165100" prst="coolSlant"/>
        </a:sp3d>
      </dgm:spPr>
      <dgm:t>
        <a:bodyPr/>
        <a:lstStyle/>
        <a:p>
          <a:endParaRPr lang="en-US"/>
        </a:p>
      </dgm:t>
    </dgm:pt>
    <dgm:pt modelId="{E92C4A0D-28E6-43A3-A40E-F472315A4092}">
      <dgm:prSet phldrT="[Text]" custT="1"/>
      <dgm:spPr>
        <a:ln>
          <a:noFill/>
        </a:ln>
        <a:effectLst>
          <a:outerShdw blurRad="44450" dist="27940" dir="5400000" algn="ctr">
            <a:srgbClr val="000000">
              <a:alpha val="32000"/>
            </a:srgbClr>
          </a:outerShdw>
        </a:effectLst>
        <a:sp3d>
          <a:bevelT w="165100" prst="coolSlant"/>
        </a:sp3d>
      </dgm:spPr>
      <dgm:t>
        <a:bodyPr anchor="ctr"/>
        <a:lstStyle/>
        <a:p>
          <a:pPr algn="l"/>
          <a:r>
            <a:rPr lang="en-US" sz="1400" b="1" dirty="0"/>
            <a:t>Authorization</a:t>
          </a:r>
        </a:p>
      </dgm:t>
    </dgm:pt>
    <dgm:pt modelId="{9EE913D5-C907-4E27-B4CE-FDD43A9697E4}" type="parTrans" cxnId="{F4F9C0E8-A5DF-4686-B276-E5B0B857A030}">
      <dgm:prSet/>
      <dgm:spPr>
        <a:sp3d>
          <a:bevelT w="165100" prst="coolSlant"/>
        </a:sp3d>
      </dgm:spPr>
      <dgm:t>
        <a:bodyPr/>
        <a:lstStyle/>
        <a:p>
          <a:endParaRPr lang="en-US"/>
        </a:p>
      </dgm:t>
    </dgm:pt>
    <dgm:pt modelId="{5E0B9A80-4272-4F63-A5C7-DD3FD0D06325}" type="sibTrans" cxnId="{F4F9C0E8-A5DF-4686-B276-E5B0B857A030}">
      <dgm:prSet/>
      <dgm:spPr/>
      <dgm:t>
        <a:bodyPr/>
        <a:lstStyle/>
        <a:p>
          <a:endParaRPr lang="en-US"/>
        </a:p>
      </dgm:t>
    </dgm:pt>
    <dgm:pt modelId="{C5F92543-4843-4EC6-859E-824056726CF4}">
      <dgm:prSet phldrT="[Text]" custT="1"/>
      <dgm:spPr>
        <a:ln>
          <a:noFill/>
        </a:ln>
        <a:effectLst>
          <a:outerShdw blurRad="44450" dist="27940" dir="5400000" algn="ctr">
            <a:srgbClr val="000000">
              <a:alpha val="32000"/>
            </a:srgbClr>
          </a:outerShdw>
        </a:effectLst>
        <a:sp3d>
          <a:bevelT w="165100" prst="coolSlant"/>
        </a:sp3d>
      </dgm:spPr>
      <dgm:t>
        <a:bodyPr anchor="ctr"/>
        <a:lstStyle/>
        <a:p>
          <a:pPr algn="ctr"/>
          <a:r>
            <a:rPr lang="en-US" sz="1400" b="1" dirty="0"/>
            <a:t>Reconciliation</a:t>
          </a:r>
        </a:p>
      </dgm:t>
    </dgm:pt>
    <dgm:pt modelId="{D5ECC252-B728-4DEA-A23A-B521DE6B68F4}" type="parTrans" cxnId="{2D673516-B5B7-486A-B846-E8BF7FB2C156}">
      <dgm:prSet/>
      <dgm:spPr>
        <a:sp3d>
          <a:bevelT w="165100" prst="coolSlant"/>
        </a:sp3d>
      </dgm:spPr>
      <dgm:t>
        <a:bodyPr/>
        <a:lstStyle/>
        <a:p>
          <a:endParaRPr lang="en-US"/>
        </a:p>
      </dgm:t>
    </dgm:pt>
    <dgm:pt modelId="{387586A0-298E-4719-8CDD-FBA7F52BA833}" type="sibTrans" cxnId="{2D673516-B5B7-486A-B846-E8BF7FB2C156}">
      <dgm:prSet/>
      <dgm:spPr/>
      <dgm:t>
        <a:bodyPr/>
        <a:lstStyle/>
        <a:p>
          <a:endParaRPr lang="en-US"/>
        </a:p>
      </dgm:t>
    </dgm:pt>
    <dgm:pt modelId="{684EF661-B629-4B56-AE9D-79EF5E4ED15B}" type="pres">
      <dgm:prSet presAssocID="{C7791974-9F08-42C6-B4F2-02B9136A72C7}" presName="composite" presStyleCnt="0">
        <dgm:presLayoutVars>
          <dgm:chMax val="5"/>
          <dgm:dir/>
          <dgm:animLvl val="ctr"/>
          <dgm:resizeHandles val="exact"/>
        </dgm:presLayoutVars>
      </dgm:prSet>
      <dgm:spPr/>
      <dgm:t>
        <a:bodyPr/>
        <a:lstStyle/>
        <a:p>
          <a:endParaRPr lang="en-US"/>
        </a:p>
      </dgm:t>
    </dgm:pt>
    <dgm:pt modelId="{1D99CD39-D61B-4A05-850C-35340DBB58A0}" type="pres">
      <dgm:prSet presAssocID="{C7791974-9F08-42C6-B4F2-02B9136A72C7}" presName="cycle" presStyleCnt="0"/>
      <dgm:spPr>
        <a:sp3d>
          <a:bevelT w="165100" prst="coolSlant"/>
        </a:sp3d>
      </dgm:spPr>
    </dgm:pt>
    <dgm:pt modelId="{64E112D5-9D3D-49CD-B722-86F7F5EAFD42}" type="pres">
      <dgm:prSet presAssocID="{C7791974-9F08-42C6-B4F2-02B9136A72C7}" presName="centerShape" presStyleCnt="0"/>
      <dgm:spPr>
        <a:sp3d>
          <a:bevelT w="165100" prst="coolSlant"/>
        </a:sp3d>
      </dgm:spPr>
    </dgm:pt>
    <dgm:pt modelId="{78C904F2-4B91-47FC-B6C6-C8A95D0B1657}" type="pres">
      <dgm:prSet presAssocID="{C7791974-9F08-42C6-B4F2-02B9136A72C7}" presName="connSite" presStyleLbl="node1" presStyleIdx="0" presStyleCnt="8"/>
      <dgm:spPr>
        <a:sp3d>
          <a:bevelT w="165100" prst="coolSlant"/>
        </a:sp3d>
      </dgm:spPr>
    </dgm:pt>
    <dgm:pt modelId="{F37F57CD-7BCE-4F10-B16B-84BBAA7D3707}" type="pres">
      <dgm:prSet presAssocID="{C7791974-9F08-42C6-B4F2-02B9136A72C7}" presName="visible" presStyleLbl="node1" presStyleIdx="0" presStyleCnt="8" custScaleX="177218" custScaleY="177218" custLinFactNeighborX="-41796" custLinFactNeighborY="664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225425" dist="50800" dir="5220000" algn="ctr">
            <a:srgbClr val="000000">
              <a:alpha val="33000"/>
            </a:srgbClr>
          </a:outerShdw>
        </a:effectLst>
        <a:sp3d>
          <a:bevelT w="165100" prst="coolSlant"/>
        </a:sp3d>
      </dgm:spPr>
    </dgm:pt>
    <dgm:pt modelId="{965D893F-D3FC-448B-9416-15D61F5E83FF}" type="pres">
      <dgm:prSet presAssocID="{BE5D8AB6-D1DC-4693-9520-9749A9B2666C}" presName="Name25" presStyleLbl="parChTrans1D1" presStyleIdx="0" presStyleCnt="7"/>
      <dgm:spPr/>
      <dgm:t>
        <a:bodyPr/>
        <a:lstStyle/>
        <a:p>
          <a:endParaRPr lang="en-US"/>
        </a:p>
      </dgm:t>
    </dgm:pt>
    <dgm:pt modelId="{854D4DBF-33BB-4D30-AEF5-B621E2DA8296}" type="pres">
      <dgm:prSet presAssocID="{BC6FFA61-6A5E-4A07-B0CD-657A6016A538}" presName="node" presStyleCnt="0"/>
      <dgm:spPr>
        <a:sp3d>
          <a:bevelT w="165100" prst="coolSlant"/>
        </a:sp3d>
      </dgm:spPr>
    </dgm:pt>
    <dgm:pt modelId="{A308A8EA-76AA-4E7E-8AC1-C2DF0C751A4D}" type="pres">
      <dgm:prSet presAssocID="{BC6FFA61-6A5E-4A07-B0CD-657A6016A538}" presName="parentNode" presStyleLbl="node1" presStyleIdx="1" presStyleCnt="8" custScaleX="234792" custScaleY="190768" custLinFactX="100000" custLinFactY="90977" custLinFactNeighborX="114579" custLinFactNeighborY="100000">
        <dgm:presLayoutVars>
          <dgm:chMax val="1"/>
          <dgm:bulletEnabled val="1"/>
        </dgm:presLayoutVars>
      </dgm:prSet>
      <dgm:spPr/>
      <dgm:t>
        <a:bodyPr/>
        <a:lstStyle/>
        <a:p>
          <a:endParaRPr lang="en-US"/>
        </a:p>
      </dgm:t>
    </dgm:pt>
    <dgm:pt modelId="{FE9D3137-1233-4B40-A5E5-7ABC1CDAA8A1}" type="pres">
      <dgm:prSet presAssocID="{BC6FFA61-6A5E-4A07-B0CD-657A6016A538}" presName="childNode" presStyleLbl="revTx" presStyleIdx="0" presStyleCnt="0">
        <dgm:presLayoutVars>
          <dgm:bulletEnabled val="1"/>
        </dgm:presLayoutVars>
      </dgm:prSet>
      <dgm:spPr>
        <a:sp3d>
          <a:bevelT w="165100" prst="coolSlant"/>
        </a:sp3d>
      </dgm:spPr>
    </dgm:pt>
    <dgm:pt modelId="{4F772A40-14CE-4027-8AB9-EE5E45D63475}" type="pres">
      <dgm:prSet presAssocID="{9EE913D5-C907-4E27-B4CE-FDD43A9697E4}" presName="Name25" presStyleLbl="parChTrans1D1" presStyleIdx="1" presStyleCnt="7"/>
      <dgm:spPr/>
      <dgm:t>
        <a:bodyPr/>
        <a:lstStyle/>
        <a:p>
          <a:endParaRPr lang="en-US"/>
        </a:p>
      </dgm:t>
    </dgm:pt>
    <dgm:pt modelId="{276689B0-916A-4E88-9F3C-BE847CB817D6}" type="pres">
      <dgm:prSet presAssocID="{E92C4A0D-28E6-43A3-A40E-F472315A4092}" presName="node" presStyleCnt="0"/>
      <dgm:spPr>
        <a:sp3d>
          <a:bevelT w="165100" prst="coolSlant"/>
        </a:sp3d>
      </dgm:spPr>
    </dgm:pt>
    <dgm:pt modelId="{F90591AB-6732-480E-95E1-6D3E64DC34A1}" type="pres">
      <dgm:prSet presAssocID="{E92C4A0D-28E6-43A3-A40E-F472315A4092}" presName="parentNode" presStyleLbl="node1" presStyleIdx="2" presStyleCnt="8" custScaleX="265266" custScaleY="220117" custLinFactX="12824" custLinFactY="100000" custLinFactNeighborX="100000" custLinFactNeighborY="195492">
        <dgm:presLayoutVars>
          <dgm:chMax val="1"/>
          <dgm:bulletEnabled val="1"/>
        </dgm:presLayoutVars>
      </dgm:prSet>
      <dgm:spPr/>
      <dgm:t>
        <a:bodyPr/>
        <a:lstStyle/>
        <a:p>
          <a:endParaRPr lang="en-US"/>
        </a:p>
      </dgm:t>
    </dgm:pt>
    <dgm:pt modelId="{1A2FCEA2-F7E8-4C92-9B4D-9EA11DA75366}" type="pres">
      <dgm:prSet presAssocID="{E92C4A0D-28E6-43A3-A40E-F472315A4092}" presName="childNode" presStyleLbl="revTx" presStyleIdx="0" presStyleCnt="0">
        <dgm:presLayoutVars>
          <dgm:bulletEnabled val="1"/>
        </dgm:presLayoutVars>
      </dgm:prSet>
      <dgm:spPr>
        <a:sp3d>
          <a:bevelT w="165100" prst="coolSlant"/>
        </a:sp3d>
      </dgm:spPr>
    </dgm:pt>
    <dgm:pt modelId="{AE6EF724-00EC-4235-A1AF-8C0403956525}" type="pres">
      <dgm:prSet presAssocID="{D5ECC252-B728-4DEA-A23A-B521DE6B68F4}" presName="Name25" presStyleLbl="parChTrans1D1" presStyleIdx="2" presStyleCnt="7"/>
      <dgm:spPr/>
      <dgm:t>
        <a:bodyPr/>
        <a:lstStyle/>
        <a:p>
          <a:endParaRPr lang="en-US"/>
        </a:p>
      </dgm:t>
    </dgm:pt>
    <dgm:pt modelId="{10E4C2FC-5C96-449F-9F6D-8D6699DFD2E1}" type="pres">
      <dgm:prSet presAssocID="{C5F92543-4843-4EC6-859E-824056726CF4}" presName="node" presStyleCnt="0"/>
      <dgm:spPr>
        <a:sp3d>
          <a:bevelT w="165100" prst="coolSlant"/>
        </a:sp3d>
      </dgm:spPr>
    </dgm:pt>
    <dgm:pt modelId="{30F154DB-EBA6-4732-ADC5-DD95EEEB777A}" type="pres">
      <dgm:prSet presAssocID="{C5F92543-4843-4EC6-859E-824056726CF4}" presName="parentNode" presStyleLbl="node1" presStyleIdx="3" presStyleCnt="8" custScaleX="257968" custScaleY="190768" custLinFactY="186220" custLinFactNeighborX="53589" custLinFactNeighborY="200000">
        <dgm:presLayoutVars>
          <dgm:chMax val="1"/>
          <dgm:bulletEnabled val="1"/>
        </dgm:presLayoutVars>
      </dgm:prSet>
      <dgm:spPr/>
      <dgm:t>
        <a:bodyPr/>
        <a:lstStyle/>
        <a:p>
          <a:endParaRPr lang="en-US"/>
        </a:p>
      </dgm:t>
    </dgm:pt>
    <dgm:pt modelId="{02AFBA20-313F-4831-AEBA-437B5C0C4413}" type="pres">
      <dgm:prSet presAssocID="{C5F92543-4843-4EC6-859E-824056726CF4}" presName="childNode" presStyleLbl="revTx" presStyleIdx="0" presStyleCnt="0">
        <dgm:presLayoutVars>
          <dgm:bulletEnabled val="1"/>
        </dgm:presLayoutVars>
      </dgm:prSet>
      <dgm:spPr>
        <a:sp3d>
          <a:bevelT w="165100" prst="coolSlant"/>
        </a:sp3d>
      </dgm:spPr>
    </dgm:pt>
    <dgm:pt modelId="{EA71B6AE-0397-4788-AD1D-2F0EA89B91F3}" type="pres">
      <dgm:prSet presAssocID="{80CC2F95-912D-4EB2-A7A7-15A75A534300}" presName="Name25" presStyleLbl="parChTrans1D1" presStyleIdx="3" presStyleCnt="7"/>
      <dgm:spPr/>
      <dgm:t>
        <a:bodyPr/>
        <a:lstStyle/>
        <a:p>
          <a:endParaRPr lang="en-US"/>
        </a:p>
      </dgm:t>
    </dgm:pt>
    <dgm:pt modelId="{1BEF4770-FA0C-454F-8FD9-AA0A83AEE26D}" type="pres">
      <dgm:prSet presAssocID="{E94ADD85-26B8-44AF-BE89-A44A734EC3B8}" presName="node" presStyleCnt="0"/>
      <dgm:spPr>
        <a:sp3d>
          <a:bevelT w="165100" prst="coolSlant"/>
        </a:sp3d>
      </dgm:spPr>
    </dgm:pt>
    <dgm:pt modelId="{12011D89-52AA-4384-BBB8-FA50A68BAADC}" type="pres">
      <dgm:prSet presAssocID="{E94ADD85-26B8-44AF-BE89-A44A734EC3B8}" presName="parentNode" presStyleLbl="node1" presStyleIdx="4" presStyleCnt="8" custScaleX="205398" custScaleY="205398" custLinFactX="-200000" custLinFactY="137016" custLinFactNeighborX="-259783" custLinFactNeighborY="200000">
        <dgm:presLayoutVars>
          <dgm:chMax val="1"/>
          <dgm:bulletEnabled val="1"/>
        </dgm:presLayoutVars>
      </dgm:prSet>
      <dgm:spPr/>
      <dgm:t>
        <a:bodyPr/>
        <a:lstStyle/>
        <a:p>
          <a:endParaRPr lang="en-US"/>
        </a:p>
      </dgm:t>
    </dgm:pt>
    <dgm:pt modelId="{E85B5D11-C28B-4BC2-AF5C-1E8CA66DD3BE}" type="pres">
      <dgm:prSet presAssocID="{E94ADD85-26B8-44AF-BE89-A44A734EC3B8}" presName="childNode" presStyleLbl="revTx" presStyleIdx="0" presStyleCnt="0">
        <dgm:presLayoutVars>
          <dgm:bulletEnabled val="1"/>
        </dgm:presLayoutVars>
      </dgm:prSet>
      <dgm:spPr>
        <a:sp3d>
          <a:bevelT w="165100" prst="coolSlant"/>
        </a:sp3d>
      </dgm:spPr>
    </dgm:pt>
    <dgm:pt modelId="{9FCEB1A2-4C83-412D-978E-9584C79E5FEA}" type="pres">
      <dgm:prSet presAssocID="{8E439CEF-6BC2-43D4-A93F-DA8490341D46}" presName="Name25" presStyleLbl="parChTrans1D1" presStyleIdx="4" presStyleCnt="7"/>
      <dgm:spPr/>
      <dgm:t>
        <a:bodyPr/>
        <a:lstStyle/>
        <a:p>
          <a:endParaRPr lang="en-US"/>
        </a:p>
      </dgm:t>
    </dgm:pt>
    <dgm:pt modelId="{53B1A526-46D9-445E-9B6D-593A7A702C99}" type="pres">
      <dgm:prSet presAssocID="{52C59E2E-30E9-45A1-A2DB-B56219AA5D23}" presName="node" presStyleCnt="0"/>
      <dgm:spPr>
        <a:sp3d>
          <a:bevelT w="165100" prst="coolSlant"/>
        </a:sp3d>
      </dgm:spPr>
    </dgm:pt>
    <dgm:pt modelId="{B6456C15-63EC-4D76-8DC7-7EFACCBBBDA7}" type="pres">
      <dgm:prSet presAssocID="{52C59E2E-30E9-45A1-A2DB-B56219AA5D23}" presName="parentNode" presStyleLbl="node1" presStyleIdx="5" presStyleCnt="8" custScaleX="214359" custScaleY="214359" custLinFactX="-4155" custLinFactY="-200000" custLinFactNeighborX="-100000" custLinFactNeighborY="-264786">
        <dgm:presLayoutVars>
          <dgm:chMax val="1"/>
          <dgm:bulletEnabled val="1"/>
        </dgm:presLayoutVars>
      </dgm:prSet>
      <dgm:spPr/>
      <dgm:t>
        <a:bodyPr/>
        <a:lstStyle/>
        <a:p>
          <a:endParaRPr lang="en-US"/>
        </a:p>
      </dgm:t>
    </dgm:pt>
    <dgm:pt modelId="{EF949CD2-666F-4D28-AC75-01D1A4977082}" type="pres">
      <dgm:prSet presAssocID="{52C59E2E-30E9-45A1-A2DB-B56219AA5D23}" presName="childNode" presStyleLbl="revTx" presStyleIdx="0" presStyleCnt="0">
        <dgm:presLayoutVars>
          <dgm:bulletEnabled val="1"/>
        </dgm:presLayoutVars>
      </dgm:prSet>
      <dgm:spPr>
        <a:sp3d>
          <a:bevelT w="165100" prst="coolSlant"/>
        </a:sp3d>
      </dgm:spPr>
    </dgm:pt>
    <dgm:pt modelId="{E8957AF7-4DBB-402F-9567-1B89A93731C0}" type="pres">
      <dgm:prSet presAssocID="{7F511E78-494F-4CB3-BAFB-7289787ECC3D}" presName="Name25" presStyleLbl="parChTrans1D1" presStyleIdx="5" presStyleCnt="7"/>
      <dgm:spPr/>
      <dgm:t>
        <a:bodyPr/>
        <a:lstStyle/>
        <a:p>
          <a:endParaRPr lang="en-US"/>
        </a:p>
      </dgm:t>
    </dgm:pt>
    <dgm:pt modelId="{DC37F02C-309F-40D5-8CC4-262D28C001D4}" type="pres">
      <dgm:prSet presAssocID="{6D62B7E6-A7B7-474F-B145-0ABFE7C798BD}" presName="node" presStyleCnt="0"/>
      <dgm:spPr>
        <a:sp3d>
          <a:bevelT w="165100" prst="coolSlant"/>
        </a:sp3d>
      </dgm:spPr>
    </dgm:pt>
    <dgm:pt modelId="{966D1AAE-1CDB-448A-BDA9-A80B79598191}" type="pres">
      <dgm:prSet presAssocID="{6D62B7E6-A7B7-474F-B145-0ABFE7C798BD}" presName="parentNode" presStyleLbl="node1" presStyleIdx="6" presStyleCnt="8" custScaleX="261265" custScaleY="190768" custLinFactX="-100000" custLinFactY="-300000" custLinFactNeighborX="-193041" custLinFactNeighborY="-305505">
        <dgm:presLayoutVars>
          <dgm:chMax val="1"/>
          <dgm:bulletEnabled val="1"/>
        </dgm:presLayoutVars>
      </dgm:prSet>
      <dgm:spPr/>
      <dgm:t>
        <a:bodyPr/>
        <a:lstStyle/>
        <a:p>
          <a:endParaRPr lang="en-US"/>
        </a:p>
      </dgm:t>
    </dgm:pt>
    <dgm:pt modelId="{362241EC-05FD-4D46-9C93-510243C4487D}" type="pres">
      <dgm:prSet presAssocID="{6D62B7E6-A7B7-474F-B145-0ABFE7C798BD}" presName="childNode" presStyleLbl="revTx" presStyleIdx="0" presStyleCnt="0">
        <dgm:presLayoutVars>
          <dgm:bulletEnabled val="1"/>
        </dgm:presLayoutVars>
      </dgm:prSet>
      <dgm:spPr>
        <a:sp3d>
          <a:bevelT w="165100" prst="coolSlant"/>
        </a:sp3d>
      </dgm:spPr>
    </dgm:pt>
    <dgm:pt modelId="{7CDD3EF5-6B01-4ECA-8284-09B8C4AC8BA1}" type="pres">
      <dgm:prSet presAssocID="{49B8DDAD-D777-45BE-8A88-1CC240F9F32F}" presName="Name25" presStyleLbl="parChTrans1D1" presStyleIdx="6" presStyleCnt="7"/>
      <dgm:spPr/>
      <dgm:t>
        <a:bodyPr/>
        <a:lstStyle/>
        <a:p>
          <a:endParaRPr lang="en-US"/>
        </a:p>
      </dgm:t>
    </dgm:pt>
    <dgm:pt modelId="{1E1D1D30-310B-4EA6-BF4E-55327E418196}" type="pres">
      <dgm:prSet presAssocID="{994AD159-4DB0-4F72-9DE3-283372A8784D}" presName="node" presStyleCnt="0"/>
      <dgm:spPr>
        <a:sp3d>
          <a:bevelT w="165100" prst="coolSlant"/>
        </a:sp3d>
      </dgm:spPr>
    </dgm:pt>
    <dgm:pt modelId="{4DABBA69-E4F5-4070-ABE0-457AA90507B0}" type="pres">
      <dgm:prSet presAssocID="{994AD159-4DB0-4F72-9DE3-283372A8784D}" presName="parentNode" presStyleLbl="node1" presStyleIdx="7" presStyleCnt="8" custScaleX="234970" custScaleY="176094" custLinFactNeighborX="-47166" custLinFactNeighborY="-47998">
        <dgm:presLayoutVars>
          <dgm:chMax val="1"/>
          <dgm:bulletEnabled val="1"/>
        </dgm:presLayoutVars>
      </dgm:prSet>
      <dgm:spPr/>
      <dgm:t>
        <a:bodyPr/>
        <a:lstStyle/>
        <a:p>
          <a:endParaRPr lang="en-US"/>
        </a:p>
      </dgm:t>
    </dgm:pt>
    <dgm:pt modelId="{EBACC457-F62D-4A9F-8D09-389E67CCE007}" type="pres">
      <dgm:prSet presAssocID="{994AD159-4DB0-4F72-9DE3-283372A8784D}" presName="childNode" presStyleLbl="revTx" presStyleIdx="0" presStyleCnt="0">
        <dgm:presLayoutVars>
          <dgm:bulletEnabled val="1"/>
        </dgm:presLayoutVars>
      </dgm:prSet>
      <dgm:spPr>
        <a:sp3d>
          <a:bevelT w="165100" prst="coolSlant"/>
        </a:sp3d>
      </dgm:spPr>
    </dgm:pt>
  </dgm:ptLst>
  <dgm:cxnLst>
    <dgm:cxn modelId="{F9FC21D4-A1F2-4FE1-A22E-9B56CC0723EB}" type="presOf" srcId="{C7791974-9F08-42C6-B4F2-02B9136A72C7}" destId="{684EF661-B629-4B56-AE9D-79EF5E4ED15B}" srcOrd="0" destOrd="0" presId="urn:microsoft.com/office/officeart/2005/8/layout/radial2"/>
    <dgm:cxn modelId="{6CF9C0DB-996D-40CB-A9CF-8BA6E74C1E3F}" srcId="{C7791974-9F08-42C6-B4F2-02B9136A72C7}" destId="{6D62B7E6-A7B7-474F-B145-0ABFE7C798BD}" srcOrd="5" destOrd="0" parTransId="{7F511E78-494F-4CB3-BAFB-7289787ECC3D}" sibTransId="{8BF8ECB4-4667-4B36-A63D-886D2F45FE49}"/>
    <dgm:cxn modelId="{35C3B619-E840-4AFF-B602-C4F3A3844CC0}" srcId="{C7791974-9F08-42C6-B4F2-02B9136A72C7}" destId="{E94ADD85-26B8-44AF-BE89-A44A734EC3B8}" srcOrd="3" destOrd="0" parTransId="{80CC2F95-912D-4EB2-A7A7-15A75A534300}" sibTransId="{BD64D4FA-33E1-4A93-8ABA-E777D7BBB411}"/>
    <dgm:cxn modelId="{95275FE8-8061-440B-A60D-9634084CA149}" type="presOf" srcId="{D5ECC252-B728-4DEA-A23A-B521DE6B68F4}" destId="{AE6EF724-00EC-4235-A1AF-8C0403956525}" srcOrd="0" destOrd="0" presId="urn:microsoft.com/office/officeart/2005/8/layout/radial2"/>
    <dgm:cxn modelId="{4AB2B383-D21E-4DA6-B58A-188E901F94FA}" type="presOf" srcId="{49B8DDAD-D777-45BE-8A88-1CC240F9F32F}" destId="{7CDD3EF5-6B01-4ECA-8284-09B8C4AC8BA1}" srcOrd="0" destOrd="0" presId="urn:microsoft.com/office/officeart/2005/8/layout/radial2"/>
    <dgm:cxn modelId="{E9F52435-EE28-444E-8876-A1C571701E8A}" type="presOf" srcId="{6D62B7E6-A7B7-474F-B145-0ABFE7C798BD}" destId="{966D1AAE-1CDB-448A-BDA9-A80B79598191}" srcOrd="0" destOrd="0" presId="urn:microsoft.com/office/officeart/2005/8/layout/radial2"/>
    <dgm:cxn modelId="{4F4EE6DE-2155-4CC8-8658-F89D9B61C8F2}" type="presOf" srcId="{8E439CEF-6BC2-43D4-A93F-DA8490341D46}" destId="{9FCEB1A2-4C83-412D-978E-9584C79E5FEA}" srcOrd="0" destOrd="0" presId="urn:microsoft.com/office/officeart/2005/8/layout/radial2"/>
    <dgm:cxn modelId="{D97B6FBA-E602-4236-BD00-95D5F8708F52}" srcId="{C7791974-9F08-42C6-B4F2-02B9136A72C7}" destId="{52C59E2E-30E9-45A1-A2DB-B56219AA5D23}" srcOrd="4" destOrd="0" parTransId="{8E439CEF-6BC2-43D4-A93F-DA8490341D46}" sibTransId="{F39575F8-5912-4830-B03F-ECBE8EE9EE03}"/>
    <dgm:cxn modelId="{18B14F20-9660-4C72-A027-5CC3A9BE01EA}" type="presOf" srcId="{80CC2F95-912D-4EB2-A7A7-15A75A534300}" destId="{EA71B6AE-0397-4788-AD1D-2F0EA89B91F3}" srcOrd="0" destOrd="0" presId="urn:microsoft.com/office/officeart/2005/8/layout/radial2"/>
    <dgm:cxn modelId="{F4F9C0E8-A5DF-4686-B276-E5B0B857A030}" srcId="{C7791974-9F08-42C6-B4F2-02B9136A72C7}" destId="{E92C4A0D-28E6-43A3-A40E-F472315A4092}" srcOrd="1" destOrd="0" parTransId="{9EE913D5-C907-4E27-B4CE-FDD43A9697E4}" sibTransId="{5E0B9A80-4272-4F63-A5C7-DD3FD0D06325}"/>
    <dgm:cxn modelId="{0358043F-8735-4BC1-8AAB-66323F1AC077}" type="presOf" srcId="{E94ADD85-26B8-44AF-BE89-A44A734EC3B8}" destId="{12011D89-52AA-4384-BBB8-FA50A68BAADC}" srcOrd="0" destOrd="0" presId="urn:microsoft.com/office/officeart/2005/8/layout/radial2"/>
    <dgm:cxn modelId="{2D673516-B5B7-486A-B846-E8BF7FB2C156}" srcId="{C7791974-9F08-42C6-B4F2-02B9136A72C7}" destId="{C5F92543-4843-4EC6-859E-824056726CF4}" srcOrd="2" destOrd="0" parTransId="{D5ECC252-B728-4DEA-A23A-B521DE6B68F4}" sibTransId="{387586A0-298E-4719-8CDD-FBA7F52BA833}"/>
    <dgm:cxn modelId="{1B5D1EF0-1E7A-461D-BA4D-31230909AC85}" type="presOf" srcId="{E92C4A0D-28E6-43A3-A40E-F472315A4092}" destId="{F90591AB-6732-480E-95E1-6D3E64DC34A1}" srcOrd="0" destOrd="0" presId="urn:microsoft.com/office/officeart/2005/8/layout/radial2"/>
    <dgm:cxn modelId="{2B77BB51-D7B7-46CB-AB6F-EC517612ED84}" type="presOf" srcId="{7F511E78-494F-4CB3-BAFB-7289787ECC3D}" destId="{E8957AF7-4DBB-402F-9567-1B89A93731C0}" srcOrd="0" destOrd="0" presId="urn:microsoft.com/office/officeart/2005/8/layout/radial2"/>
    <dgm:cxn modelId="{61B3586A-B41D-4E34-AAB9-FB5EC812A7AE}" type="presOf" srcId="{994AD159-4DB0-4F72-9DE3-283372A8784D}" destId="{4DABBA69-E4F5-4070-ABE0-457AA90507B0}" srcOrd="0" destOrd="0" presId="urn:microsoft.com/office/officeart/2005/8/layout/radial2"/>
    <dgm:cxn modelId="{D5C496F9-4BCA-44C2-8463-12DE0A23CE3F}" type="presOf" srcId="{52C59E2E-30E9-45A1-A2DB-B56219AA5D23}" destId="{B6456C15-63EC-4D76-8DC7-7EFACCBBBDA7}" srcOrd="0" destOrd="0" presId="urn:microsoft.com/office/officeart/2005/8/layout/radial2"/>
    <dgm:cxn modelId="{144421FE-CAF2-4745-BAE1-6B88FC778DDF}" srcId="{C7791974-9F08-42C6-B4F2-02B9136A72C7}" destId="{BC6FFA61-6A5E-4A07-B0CD-657A6016A538}" srcOrd="0" destOrd="0" parTransId="{BE5D8AB6-D1DC-4693-9520-9749A9B2666C}" sibTransId="{716E4D6C-03E8-4365-AF21-1602BE3722FD}"/>
    <dgm:cxn modelId="{B545A35B-5DAA-43E1-9F20-B5963165B29C}" type="presOf" srcId="{C5F92543-4843-4EC6-859E-824056726CF4}" destId="{30F154DB-EBA6-4732-ADC5-DD95EEEB777A}" srcOrd="0" destOrd="0" presId="urn:microsoft.com/office/officeart/2005/8/layout/radial2"/>
    <dgm:cxn modelId="{9856556C-4309-4841-A69D-48BB7CF31145}" type="presOf" srcId="{9EE913D5-C907-4E27-B4CE-FDD43A9697E4}" destId="{4F772A40-14CE-4027-8AB9-EE5E45D63475}" srcOrd="0" destOrd="0" presId="urn:microsoft.com/office/officeart/2005/8/layout/radial2"/>
    <dgm:cxn modelId="{F192E170-9D58-4570-B459-0C604AB5BA34}" srcId="{C7791974-9F08-42C6-B4F2-02B9136A72C7}" destId="{994AD159-4DB0-4F72-9DE3-283372A8784D}" srcOrd="6" destOrd="0" parTransId="{49B8DDAD-D777-45BE-8A88-1CC240F9F32F}" sibTransId="{72F40436-6F00-4BB2-B272-EC38499CA632}"/>
    <dgm:cxn modelId="{5730A72E-DB47-4DB4-87AC-22B048CD8D08}" type="presOf" srcId="{BE5D8AB6-D1DC-4693-9520-9749A9B2666C}" destId="{965D893F-D3FC-448B-9416-15D61F5E83FF}" srcOrd="0" destOrd="0" presId="urn:microsoft.com/office/officeart/2005/8/layout/radial2"/>
    <dgm:cxn modelId="{E9B4A39E-DC7C-4290-A389-66FA7812EAD5}" type="presOf" srcId="{BC6FFA61-6A5E-4A07-B0CD-657A6016A538}" destId="{A308A8EA-76AA-4E7E-8AC1-C2DF0C751A4D}" srcOrd="0" destOrd="0" presId="urn:microsoft.com/office/officeart/2005/8/layout/radial2"/>
    <dgm:cxn modelId="{60FDEC21-52D3-421D-BCC4-C4A75DC897B6}" type="presParOf" srcId="{684EF661-B629-4B56-AE9D-79EF5E4ED15B}" destId="{1D99CD39-D61B-4A05-850C-35340DBB58A0}" srcOrd="0" destOrd="0" presId="urn:microsoft.com/office/officeart/2005/8/layout/radial2"/>
    <dgm:cxn modelId="{3C930FCC-EB8D-45F4-BE55-651C9100ECEB}" type="presParOf" srcId="{1D99CD39-D61B-4A05-850C-35340DBB58A0}" destId="{64E112D5-9D3D-49CD-B722-86F7F5EAFD42}" srcOrd="0" destOrd="0" presId="urn:microsoft.com/office/officeart/2005/8/layout/radial2"/>
    <dgm:cxn modelId="{73492483-5EDB-44FD-9030-FC14AE326C35}" type="presParOf" srcId="{64E112D5-9D3D-49CD-B722-86F7F5EAFD42}" destId="{78C904F2-4B91-47FC-B6C6-C8A95D0B1657}" srcOrd="0" destOrd="0" presId="urn:microsoft.com/office/officeart/2005/8/layout/radial2"/>
    <dgm:cxn modelId="{D6A2C330-31D1-4ADF-8AA8-71425B3835CB}" type="presParOf" srcId="{64E112D5-9D3D-49CD-B722-86F7F5EAFD42}" destId="{F37F57CD-7BCE-4F10-B16B-84BBAA7D3707}" srcOrd="1" destOrd="0" presId="urn:microsoft.com/office/officeart/2005/8/layout/radial2"/>
    <dgm:cxn modelId="{BB1BC655-D6FE-4DE4-AF0D-4DDF5993F449}" type="presParOf" srcId="{1D99CD39-D61B-4A05-850C-35340DBB58A0}" destId="{965D893F-D3FC-448B-9416-15D61F5E83FF}" srcOrd="1" destOrd="0" presId="urn:microsoft.com/office/officeart/2005/8/layout/radial2"/>
    <dgm:cxn modelId="{6EFB84CF-D20A-4854-B856-99307D8E231E}" type="presParOf" srcId="{1D99CD39-D61B-4A05-850C-35340DBB58A0}" destId="{854D4DBF-33BB-4D30-AEF5-B621E2DA8296}" srcOrd="2" destOrd="0" presId="urn:microsoft.com/office/officeart/2005/8/layout/radial2"/>
    <dgm:cxn modelId="{95660C88-E886-427C-95B1-184DDD619EC9}" type="presParOf" srcId="{854D4DBF-33BB-4D30-AEF5-B621E2DA8296}" destId="{A308A8EA-76AA-4E7E-8AC1-C2DF0C751A4D}" srcOrd="0" destOrd="0" presId="urn:microsoft.com/office/officeart/2005/8/layout/radial2"/>
    <dgm:cxn modelId="{8F48A29C-16CC-4714-99BF-A1D002C47D0D}" type="presParOf" srcId="{854D4DBF-33BB-4D30-AEF5-B621E2DA8296}" destId="{FE9D3137-1233-4B40-A5E5-7ABC1CDAA8A1}" srcOrd="1" destOrd="0" presId="urn:microsoft.com/office/officeart/2005/8/layout/radial2"/>
    <dgm:cxn modelId="{D2FA863D-0834-4452-BEA4-DBCC252BD22F}" type="presParOf" srcId="{1D99CD39-D61B-4A05-850C-35340DBB58A0}" destId="{4F772A40-14CE-4027-8AB9-EE5E45D63475}" srcOrd="3" destOrd="0" presId="urn:microsoft.com/office/officeart/2005/8/layout/radial2"/>
    <dgm:cxn modelId="{834BA3F4-6D6E-44EF-9096-BDDA5873F756}" type="presParOf" srcId="{1D99CD39-D61B-4A05-850C-35340DBB58A0}" destId="{276689B0-916A-4E88-9F3C-BE847CB817D6}" srcOrd="4" destOrd="0" presId="urn:microsoft.com/office/officeart/2005/8/layout/radial2"/>
    <dgm:cxn modelId="{8A761348-FA07-48E0-BAA8-26B7170582C2}" type="presParOf" srcId="{276689B0-916A-4E88-9F3C-BE847CB817D6}" destId="{F90591AB-6732-480E-95E1-6D3E64DC34A1}" srcOrd="0" destOrd="0" presId="urn:microsoft.com/office/officeart/2005/8/layout/radial2"/>
    <dgm:cxn modelId="{B7521562-9D6C-44FD-B331-33973733D576}" type="presParOf" srcId="{276689B0-916A-4E88-9F3C-BE847CB817D6}" destId="{1A2FCEA2-F7E8-4C92-9B4D-9EA11DA75366}" srcOrd="1" destOrd="0" presId="urn:microsoft.com/office/officeart/2005/8/layout/radial2"/>
    <dgm:cxn modelId="{5287400E-0B83-43F8-BF7B-7FF15D99A887}" type="presParOf" srcId="{1D99CD39-D61B-4A05-850C-35340DBB58A0}" destId="{AE6EF724-00EC-4235-A1AF-8C0403956525}" srcOrd="5" destOrd="0" presId="urn:microsoft.com/office/officeart/2005/8/layout/radial2"/>
    <dgm:cxn modelId="{406DEE11-B9AA-4EB6-B96C-BE3CFB50B533}" type="presParOf" srcId="{1D99CD39-D61B-4A05-850C-35340DBB58A0}" destId="{10E4C2FC-5C96-449F-9F6D-8D6699DFD2E1}" srcOrd="6" destOrd="0" presId="urn:microsoft.com/office/officeart/2005/8/layout/radial2"/>
    <dgm:cxn modelId="{7CFB0016-0BCF-4142-A0F0-E411BC5EF87E}" type="presParOf" srcId="{10E4C2FC-5C96-449F-9F6D-8D6699DFD2E1}" destId="{30F154DB-EBA6-4732-ADC5-DD95EEEB777A}" srcOrd="0" destOrd="0" presId="urn:microsoft.com/office/officeart/2005/8/layout/radial2"/>
    <dgm:cxn modelId="{E0AF81E8-BDA0-480C-9249-C9AFA548CCDF}" type="presParOf" srcId="{10E4C2FC-5C96-449F-9F6D-8D6699DFD2E1}" destId="{02AFBA20-313F-4831-AEBA-437B5C0C4413}" srcOrd="1" destOrd="0" presId="urn:microsoft.com/office/officeart/2005/8/layout/radial2"/>
    <dgm:cxn modelId="{AA8B8E2F-81CF-4BEB-A8FD-C76AE5159BE1}" type="presParOf" srcId="{1D99CD39-D61B-4A05-850C-35340DBB58A0}" destId="{EA71B6AE-0397-4788-AD1D-2F0EA89B91F3}" srcOrd="7" destOrd="0" presId="urn:microsoft.com/office/officeart/2005/8/layout/radial2"/>
    <dgm:cxn modelId="{595A869E-F236-4CE2-A7E1-0A8BCBC3EF5E}" type="presParOf" srcId="{1D99CD39-D61B-4A05-850C-35340DBB58A0}" destId="{1BEF4770-FA0C-454F-8FD9-AA0A83AEE26D}" srcOrd="8" destOrd="0" presId="urn:microsoft.com/office/officeart/2005/8/layout/radial2"/>
    <dgm:cxn modelId="{ABAE6741-D5D5-4772-AF8D-2BCADE8E82A1}" type="presParOf" srcId="{1BEF4770-FA0C-454F-8FD9-AA0A83AEE26D}" destId="{12011D89-52AA-4384-BBB8-FA50A68BAADC}" srcOrd="0" destOrd="0" presId="urn:microsoft.com/office/officeart/2005/8/layout/radial2"/>
    <dgm:cxn modelId="{5D747DB5-EFDA-46F8-B40C-17BD44239970}" type="presParOf" srcId="{1BEF4770-FA0C-454F-8FD9-AA0A83AEE26D}" destId="{E85B5D11-C28B-4BC2-AF5C-1E8CA66DD3BE}" srcOrd="1" destOrd="0" presId="urn:microsoft.com/office/officeart/2005/8/layout/radial2"/>
    <dgm:cxn modelId="{15886D73-3136-49E3-8FE2-17C19A2FE94F}" type="presParOf" srcId="{1D99CD39-D61B-4A05-850C-35340DBB58A0}" destId="{9FCEB1A2-4C83-412D-978E-9584C79E5FEA}" srcOrd="9" destOrd="0" presId="urn:microsoft.com/office/officeart/2005/8/layout/radial2"/>
    <dgm:cxn modelId="{926553FD-F1C6-445B-BAED-4118CB9AEECA}" type="presParOf" srcId="{1D99CD39-D61B-4A05-850C-35340DBB58A0}" destId="{53B1A526-46D9-445E-9B6D-593A7A702C99}" srcOrd="10" destOrd="0" presId="urn:microsoft.com/office/officeart/2005/8/layout/radial2"/>
    <dgm:cxn modelId="{0622626D-7317-4B89-8F2F-84E6D45BDE72}" type="presParOf" srcId="{53B1A526-46D9-445E-9B6D-593A7A702C99}" destId="{B6456C15-63EC-4D76-8DC7-7EFACCBBBDA7}" srcOrd="0" destOrd="0" presId="urn:microsoft.com/office/officeart/2005/8/layout/radial2"/>
    <dgm:cxn modelId="{709D2DFA-CFD2-4C0B-ACF2-2A2265C195B2}" type="presParOf" srcId="{53B1A526-46D9-445E-9B6D-593A7A702C99}" destId="{EF949CD2-666F-4D28-AC75-01D1A4977082}" srcOrd="1" destOrd="0" presId="urn:microsoft.com/office/officeart/2005/8/layout/radial2"/>
    <dgm:cxn modelId="{A7145686-9F70-4103-B774-9E2972C7BF9E}" type="presParOf" srcId="{1D99CD39-D61B-4A05-850C-35340DBB58A0}" destId="{E8957AF7-4DBB-402F-9567-1B89A93731C0}" srcOrd="11" destOrd="0" presId="urn:microsoft.com/office/officeart/2005/8/layout/radial2"/>
    <dgm:cxn modelId="{C9839443-A7D4-4B6F-B315-DA0D0C5EEE73}" type="presParOf" srcId="{1D99CD39-D61B-4A05-850C-35340DBB58A0}" destId="{DC37F02C-309F-40D5-8CC4-262D28C001D4}" srcOrd="12" destOrd="0" presId="urn:microsoft.com/office/officeart/2005/8/layout/radial2"/>
    <dgm:cxn modelId="{9C7B5995-372A-47D6-AA24-9316452B914A}" type="presParOf" srcId="{DC37F02C-309F-40D5-8CC4-262D28C001D4}" destId="{966D1AAE-1CDB-448A-BDA9-A80B79598191}" srcOrd="0" destOrd="0" presId="urn:microsoft.com/office/officeart/2005/8/layout/radial2"/>
    <dgm:cxn modelId="{704B2907-F7B8-49A8-A09A-4F7F6D339346}" type="presParOf" srcId="{DC37F02C-309F-40D5-8CC4-262D28C001D4}" destId="{362241EC-05FD-4D46-9C93-510243C4487D}" srcOrd="1" destOrd="0" presId="urn:microsoft.com/office/officeart/2005/8/layout/radial2"/>
    <dgm:cxn modelId="{2CEE7C0D-2C8D-4BB3-A44F-11EB19A39B7A}" type="presParOf" srcId="{1D99CD39-D61B-4A05-850C-35340DBB58A0}" destId="{7CDD3EF5-6B01-4ECA-8284-09B8C4AC8BA1}" srcOrd="13" destOrd="0" presId="urn:microsoft.com/office/officeart/2005/8/layout/radial2"/>
    <dgm:cxn modelId="{9ACB32A9-8929-41F5-8C25-BB05B238A47E}" type="presParOf" srcId="{1D99CD39-D61B-4A05-850C-35340DBB58A0}" destId="{1E1D1D30-310B-4EA6-BF4E-55327E418196}" srcOrd="14" destOrd="0" presId="urn:microsoft.com/office/officeart/2005/8/layout/radial2"/>
    <dgm:cxn modelId="{55518201-6FBD-4E4E-B339-E416B92C80C3}" type="presParOf" srcId="{1E1D1D30-310B-4EA6-BF4E-55327E418196}" destId="{4DABBA69-E4F5-4070-ABE0-457AA90507B0}" srcOrd="0" destOrd="0" presId="urn:microsoft.com/office/officeart/2005/8/layout/radial2"/>
    <dgm:cxn modelId="{FB65ED02-C865-4AFF-9627-F23F1F7619A3}" type="presParOf" srcId="{1E1D1D30-310B-4EA6-BF4E-55327E418196}" destId="{EBACC457-F62D-4A9F-8D09-389E67CCE00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B6771A-ADF0-4136-90C8-647319ED202B}" type="doc">
      <dgm:prSet loTypeId="urn:microsoft.com/office/officeart/2005/8/layout/pList2" loCatId="list" qsTypeId="urn:microsoft.com/office/officeart/2005/8/quickstyle/simple4" qsCatId="simple" csTypeId="urn:microsoft.com/office/officeart/2005/8/colors/colorful1" csCatId="colorful" phldr="1"/>
      <dgm:spPr/>
      <dgm:t>
        <a:bodyPr/>
        <a:lstStyle/>
        <a:p>
          <a:endParaRPr lang="en-US"/>
        </a:p>
      </dgm:t>
    </dgm:pt>
    <dgm:pt modelId="{51D5C57A-5A38-41DB-AB58-D338CA2CD21B}">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a:t>Operational Objectives</a:t>
          </a:r>
        </a:p>
      </dgm:t>
    </dgm:pt>
    <dgm:pt modelId="{9EA7BF3F-169A-4226-A4FE-ADB2CEA851A7}" type="parTrans" cxnId="{FB01148C-5297-4B8C-A01F-3D36244B30F9}">
      <dgm:prSet/>
      <dgm:spPr/>
      <dgm:t>
        <a:bodyPr/>
        <a:lstStyle/>
        <a:p>
          <a:endParaRPr lang="en-US"/>
        </a:p>
      </dgm:t>
    </dgm:pt>
    <dgm:pt modelId="{69185953-B98E-4F96-AC10-55C15B59081C}" type="sibTrans" cxnId="{FB01148C-5297-4B8C-A01F-3D36244B30F9}">
      <dgm:prSet/>
      <dgm:spPr/>
      <dgm:t>
        <a:bodyPr/>
        <a:lstStyle/>
        <a:p>
          <a:endParaRPr lang="en-US"/>
        </a:p>
      </dgm:t>
    </dgm:pt>
    <dgm:pt modelId="{DC2359BC-85DA-488F-8064-EF7ACC0D1EB7}">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Achievement of goals and mission(s)</a:t>
          </a:r>
        </a:p>
      </dgm:t>
    </dgm:pt>
    <dgm:pt modelId="{3234053C-387B-42A3-B946-076C326F50A6}" type="parTrans" cxnId="{0686CE95-21B1-4A03-9E89-C146508CBC27}">
      <dgm:prSet/>
      <dgm:spPr/>
      <dgm:t>
        <a:bodyPr/>
        <a:lstStyle/>
        <a:p>
          <a:endParaRPr lang="en-US"/>
        </a:p>
      </dgm:t>
    </dgm:pt>
    <dgm:pt modelId="{E15C31C0-B8F9-47FF-A262-E1C624274E47}" type="sibTrans" cxnId="{0686CE95-21B1-4A03-9E89-C146508CBC27}">
      <dgm:prSet/>
      <dgm:spPr/>
      <dgm:t>
        <a:bodyPr/>
        <a:lstStyle/>
        <a:p>
          <a:endParaRPr lang="en-US"/>
        </a:p>
      </dgm:t>
    </dgm:pt>
    <dgm:pt modelId="{C7389D32-7C84-4D61-A785-356A4FDC6817}">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Effectiveness and efficiency of operations</a:t>
          </a:r>
        </a:p>
      </dgm:t>
    </dgm:pt>
    <dgm:pt modelId="{A8FA6766-31F1-4354-BFEF-EDE7B1CF5580}" type="parTrans" cxnId="{EDE96A56-71CB-478C-8829-3284814021EA}">
      <dgm:prSet/>
      <dgm:spPr/>
      <dgm:t>
        <a:bodyPr/>
        <a:lstStyle/>
        <a:p>
          <a:endParaRPr lang="en-US"/>
        </a:p>
      </dgm:t>
    </dgm:pt>
    <dgm:pt modelId="{3E5807B1-1DCB-47F0-A117-ABB2CF18B1E4}" type="sibTrans" cxnId="{EDE96A56-71CB-478C-8829-3284814021EA}">
      <dgm:prSet/>
      <dgm:spPr/>
      <dgm:t>
        <a:bodyPr/>
        <a:lstStyle/>
        <a:p>
          <a:endParaRPr lang="en-US"/>
        </a:p>
      </dgm:t>
    </dgm:pt>
    <dgm:pt modelId="{902BC970-8458-4BE2-9985-7590C9CF7E5C}">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a:t>Financial Reporting Objectives</a:t>
          </a:r>
        </a:p>
      </dgm:t>
    </dgm:pt>
    <dgm:pt modelId="{15E11380-D572-4832-8638-81BCB35FD22C}" type="parTrans" cxnId="{CF3EB5C1-C7FC-400A-AA16-48715C3B4602}">
      <dgm:prSet/>
      <dgm:spPr/>
      <dgm:t>
        <a:bodyPr/>
        <a:lstStyle/>
        <a:p>
          <a:endParaRPr lang="en-US"/>
        </a:p>
      </dgm:t>
    </dgm:pt>
    <dgm:pt modelId="{C12AA4F1-D755-4E58-ACBB-66D7059BE2F9}" type="sibTrans" cxnId="{CF3EB5C1-C7FC-400A-AA16-48715C3B4602}">
      <dgm:prSet/>
      <dgm:spPr/>
      <dgm:t>
        <a:bodyPr/>
        <a:lstStyle/>
        <a:p>
          <a:endParaRPr lang="en-US"/>
        </a:p>
      </dgm:t>
    </dgm:pt>
    <dgm:pt modelId="{61DA900B-69D5-4FC6-8AF3-8651B8700015}">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Completeness and accuracy of accounting records</a:t>
          </a:r>
        </a:p>
      </dgm:t>
    </dgm:pt>
    <dgm:pt modelId="{DEE24198-99BB-476E-8B20-A5A1AFC1B5A0}" type="parTrans" cxnId="{1FEE70C7-F24B-46DF-AAEE-4315C9D86C53}">
      <dgm:prSet/>
      <dgm:spPr/>
      <dgm:t>
        <a:bodyPr/>
        <a:lstStyle/>
        <a:p>
          <a:endParaRPr lang="en-US"/>
        </a:p>
      </dgm:t>
    </dgm:pt>
    <dgm:pt modelId="{54144BA8-3A0B-4D33-8B34-23310D973F84}" type="sibTrans" cxnId="{1FEE70C7-F24B-46DF-AAEE-4315C9D86C53}">
      <dgm:prSet/>
      <dgm:spPr/>
      <dgm:t>
        <a:bodyPr/>
        <a:lstStyle/>
        <a:p>
          <a:endParaRPr lang="en-US"/>
        </a:p>
      </dgm:t>
    </dgm:pt>
    <dgm:pt modelId="{8DE91159-DE57-4CA2-AB29-86F5F20B7CE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Timely preparation and submittal of reliable data and reports</a:t>
          </a:r>
        </a:p>
      </dgm:t>
    </dgm:pt>
    <dgm:pt modelId="{245A2DAF-B3B3-4304-ABB2-28AB11F4D2FB}" type="parTrans" cxnId="{8D52B26B-2770-4FE6-8BB5-01CE29C30315}">
      <dgm:prSet/>
      <dgm:spPr/>
      <dgm:t>
        <a:bodyPr/>
        <a:lstStyle/>
        <a:p>
          <a:endParaRPr lang="en-US"/>
        </a:p>
      </dgm:t>
    </dgm:pt>
    <dgm:pt modelId="{5EBFB8E0-1B1D-45DD-8EA7-612FB8DD8971}" type="sibTrans" cxnId="{8D52B26B-2770-4FE6-8BB5-01CE29C30315}">
      <dgm:prSet/>
      <dgm:spPr/>
      <dgm:t>
        <a:bodyPr/>
        <a:lstStyle/>
        <a:p>
          <a:endParaRPr lang="en-US"/>
        </a:p>
      </dgm:t>
    </dgm:pt>
    <dgm:pt modelId="{6ED400FD-CD58-43F1-8AF9-5E1BAA3E4E32}">
      <dgm:prSet phldrT="[Text]" custT="1"/>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a:t>Compliance Objectives</a:t>
          </a:r>
        </a:p>
      </dgm:t>
    </dgm:pt>
    <dgm:pt modelId="{8DAB876F-4B70-4DA8-83B2-8465D988143A}" type="parTrans" cxnId="{E5AEA2C3-775D-467B-8485-2CB651A7B7B0}">
      <dgm:prSet/>
      <dgm:spPr/>
      <dgm:t>
        <a:bodyPr/>
        <a:lstStyle/>
        <a:p>
          <a:endParaRPr lang="en-US"/>
        </a:p>
      </dgm:t>
    </dgm:pt>
    <dgm:pt modelId="{7670D182-1306-479C-9972-9F7311D1F9E2}" type="sibTrans" cxnId="{E5AEA2C3-775D-467B-8485-2CB651A7B7B0}">
      <dgm:prSet/>
      <dgm:spPr/>
      <dgm:t>
        <a:bodyPr/>
        <a:lstStyle/>
        <a:p>
          <a:endParaRPr lang="en-US"/>
        </a:p>
      </dgm:t>
    </dgm:pt>
    <dgm:pt modelId="{12A9CED1-36A4-4371-9959-D15BF9C4E0E0}">
      <dgm:prSet phldrT="[Text]" custT="1"/>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Adherence to applicable laws, regulations, and statutes</a:t>
          </a:r>
        </a:p>
      </dgm:t>
    </dgm:pt>
    <dgm:pt modelId="{02F0C35F-711F-40F9-B290-4F00FE63C178}" type="parTrans" cxnId="{9FC7524D-39FE-4E72-AFF2-32FF3F3BF9A1}">
      <dgm:prSet/>
      <dgm:spPr/>
      <dgm:t>
        <a:bodyPr/>
        <a:lstStyle/>
        <a:p>
          <a:endParaRPr lang="en-US"/>
        </a:p>
      </dgm:t>
    </dgm:pt>
    <dgm:pt modelId="{590D4594-C0A0-4A3E-9E7C-EBEEDC0EAC73}" type="sibTrans" cxnId="{9FC7524D-39FE-4E72-AFF2-32FF3F3BF9A1}">
      <dgm:prSet/>
      <dgm:spPr/>
      <dgm:t>
        <a:bodyPr/>
        <a:lstStyle/>
        <a:p>
          <a:endParaRPr lang="en-US"/>
        </a:p>
      </dgm:t>
    </dgm:pt>
    <dgm:pt modelId="{AC2277AA-E5CC-4130-A7F3-9C44769A64B1}">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a:t>Transparency Objectives</a:t>
          </a:r>
        </a:p>
      </dgm:t>
    </dgm:pt>
    <dgm:pt modelId="{813ABBDF-8BD2-4DE2-A417-079D7F27BCA8}" type="parTrans" cxnId="{18EBDBEE-4807-47C6-ADDD-A461D0A73E21}">
      <dgm:prSet/>
      <dgm:spPr/>
      <dgm:t>
        <a:bodyPr/>
        <a:lstStyle/>
        <a:p>
          <a:endParaRPr lang="en-US"/>
        </a:p>
      </dgm:t>
    </dgm:pt>
    <dgm:pt modelId="{CD636C72-9A4F-4204-A40D-DD3A230003DD}" type="sibTrans" cxnId="{18EBDBEE-4807-47C6-ADDD-A461D0A73E21}">
      <dgm:prSet/>
      <dgm:spPr/>
      <dgm:t>
        <a:bodyPr/>
        <a:lstStyle/>
        <a:p>
          <a:endParaRPr lang="en-US"/>
        </a:p>
      </dgm:t>
    </dgm:pt>
    <dgm:pt modelId="{E73E367C-2EE0-44F1-B5B0-115CE47310F6}">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Accurate presentation of the district’s financial and academic status communicated to stakeholders</a:t>
          </a:r>
        </a:p>
      </dgm:t>
    </dgm:pt>
    <dgm:pt modelId="{54B14E99-DB09-471E-9B15-8E5EBDB1B283}" type="parTrans" cxnId="{F8707DCF-A9E2-4E55-90F6-5F5EA234F387}">
      <dgm:prSet/>
      <dgm:spPr/>
      <dgm:t>
        <a:bodyPr/>
        <a:lstStyle/>
        <a:p>
          <a:endParaRPr lang="en-US"/>
        </a:p>
      </dgm:t>
    </dgm:pt>
    <dgm:pt modelId="{E12B8A07-A12C-46F1-AA6C-29D2FA69BBDF}" type="sibTrans" cxnId="{F8707DCF-A9E2-4E55-90F6-5F5EA234F387}">
      <dgm:prSet/>
      <dgm:spPr/>
      <dgm:t>
        <a:bodyPr/>
        <a:lstStyle/>
        <a:p>
          <a:endParaRPr lang="en-US"/>
        </a:p>
      </dgm:t>
    </dgm:pt>
    <dgm:pt modelId="{4C5D6902-763B-401E-93DE-46E6C3EEF996}">
      <dgm:prSet phldrT="[Text]"/>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900" dirty="0"/>
            <a:t>Efficiency Objectives</a:t>
          </a:r>
        </a:p>
      </dgm:t>
    </dgm:pt>
    <dgm:pt modelId="{5179681F-4BE2-420C-86CF-BB4633687C9B}" type="parTrans" cxnId="{1E79DA08-237A-4DA9-B505-BE69BF3EBCBB}">
      <dgm:prSet/>
      <dgm:spPr/>
      <dgm:t>
        <a:bodyPr/>
        <a:lstStyle/>
        <a:p>
          <a:endParaRPr lang="en-US"/>
        </a:p>
      </dgm:t>
    </dgm:pt>
    <dgm:pt modelId="{D7FF45A5-7320-434B-B2DF-4B9DA59B8CFB}" type="sibTrans" cxnId="{1E79DA08-237A-4DA9-B505-BE69BF3EBCBB}">
      <dgm:prSet/>
      <dgm:spPr/>
      <dgm:t>
        <a:bodyPr/>
        <a:lstStyle/>
        <a:p>
          <a:endParaRPr lang="en-US"/>
        </a:p>
      </dgm:t>
    </dgm:pt>
    <dgm:pt modelId="{BF93868F-1CA8-48EA-B4A8-FE6BD361DA78}">
      <dgm:prSet phldrT="[Text]" custT="1"/>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Tasks are completed according to standards</a:t>
          </a:r>
        </a:p>
      </dgm:t>
    </dgm:pt>
    <dgm:pt modelId="{AD4C45C2-FF84-436F-AC66-FB78F5DFCF4D}" type="parTrans" cxnId="{00E310F8-8C1F-4A45-9B1B-E710CA3ADF77}">
      <dgm:prSet/>
      <dgm:spPr/>
      <dgm:t>
        <a:bodyPr/>
        <a:lstStyle/>
        <a:p>
          <a:endParaRPr lang="en-US"/>
        </a:p>
      </dgm:t>
    </dgm:pt>
    <dgm:pt modelId="{D09056D4-DDD2-4449-9001-58539AA76789}" type="sibTrans" cxnId="{00E310F8-8C1F-4A45-9B1B-E710CA3ADF77}">
      <dgm:prSet/>
      <dgm:spPr/>
      <dgm:t>
        <a:bodyPr/>
        <a:lstStyle/>
        <a:p>
          <a:endParaRPr lang="en-US"/>
        </a:p>
      </dgm:t>
    </dgm:pt>
    <dgm:pt modelId="{C043063C-831A-49D6-BECF-CCB778D9A27B}">
      <dgm:prSet phldrT="[Text]" custT="1"/>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Maintaining the district’s accreditation status</a:t>
          </a:r>
        </a:p>
      </dgm:t>
    </dgm:pt>
    <dgm:pt modelId="{20189C00-A927-45C3-A476-DAEAA8203243}" type="parTrans" cxnId="{A1E1A8F2-BB49-42E1-B088-398B82902EC9}">
      <dgm:prSet/>
      <dgm:spPr/>
      <dgm:t>
        <a:bodyPr/>
        <a:lstStyle/>
        <a:p>
          <a:endParaRPr lang="en-US"/>
        </a:p>
      </dgm:t>
    </dgm:pt>
    <dgm:pt modelId="{BEA0D134-00FE-49D5-95A2-0AD1C77CD673}" type="sibTrans" cxnId="{A1E1A8F2-BB49-42E1-B088-398B82902EC9}">
      <dgm:prSet/>
      <dgm:spPr/>
      <dgm:t>
        <a:bodyPr/>
        <a:lstStyle/>
        <a:p>
          <a:endParaRPr lang="en-US"/>
        </a:p>
      </dgm:t>
    </dgm:pt>
    <dgm:pt modelId="{DD44AC64-B940-4DB2-AA85-2562E9C653CE}">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Processes take place without disruption</a:t>
          </a:r>
        </a:p>
      </dgm:t>
    </dgm:pt>
    <dgm:pt modelId="{35031ACF-596B-4C27-A378-2DDF7DCD6151}" type="parTrans" cxnId="{4C03758E-93F6-480C-89F2-7F5C8B49AC35}">
      <dgm:prSet/>
      <dgm:spPr/>
      <dgm:t>
        <a:bodyPr/>
        <a:lstStyle/>
        <a:p>
          <a:endParaRPr lang="en-US"/>
        </a:p>
      </dgm:t>
    </dgm:pt>
    <dgm:pt modelId="{3CCCCC41-0ABB-45DC-ABDA-5786311AB4AE}" type="sibTrans" cxnId="{4C03758E-93F6-480C-89F2-7F5C8B49AC35}">
      <dgm:prSet/>
      <dgm:spPr/>
      <dgm:t>
        <a:bodyPr/>
        <a:lstStyle/>
        <a:p>
          <a:endParaRPr lang="en-US"/>
        </a:p>
      </dgm:t>
    </dgm:pt>
    <dgm:pt modelId="{3484E5FD-889F-42B2-86DA-4D978C6C0CB9}">
      <dgm:prSet phldrT="[Text]" custT="1"/>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Receiving a passing rating on FIRST</a:t>
          </a:r>
        </a:p>
      </dgm:t>
    </dgm:pt>
    <dgm:pt modelId="{5ACA0CBE-3575-44CF-92E7-91E24D301F5A}" type="parTrans" cxnId="{250C2B10-C29B-4FBB-9DC4-C36110576197}">
      <dgm:prSet/>
      <dgm:spPr/>
      <dgm:t>
        <a:bodyPr/>
        <a:lstStyle/>
        <a:p>
          <a:endParaRPr lang="en-US"/>
        </a:p>
      </dgm:t>
    </dgm:pt>
    <dgm:pt modelId="{2BAFE611-95A3-446C-B7AC-6869ED4FEAA2}" type="sibTrans" cxnId="{250C2B10-C29B-4FBB-9DC4-C36110576197}">
      <dgm:prSet/>
      <dgm:spPr/>
      <dgm:t>
        <a:bodyPr/>
        <a:lstStyle/>
        <a:p>
          <a:endParaRPr lang="en-US"/>
        </a:p>
      </dgm:t>
    </dgm:pt>
    <dgm:pt modelId="{465BC1E4-F238-4F0C-B29B-CBC0A5BC8E85}">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600" dirty="0"/>
        </a:p>
      </dgm:t>
    </dgm:pt>
    <dgm:pt modelId="{85C64EB2-7192-4573-ADC3-578889AA1E9F}" type="parTrans" cxnId="{483237F4-78E6-46CE-82EB-54A075804EA1}">
      <dgm:prSet/>
      <dgm:spPr/>
      <dgm:t>
        <a:bodyPr/>
        <a:lstStyle/>
        <a:p>
          <a:endParaRPr lang="en-US"/>
        </a:p>
      </dgm:t>
    </dgm:pt>
    <dgm:pt modelId="{76201E49-0257-4754-B162-571AB3FDF6AC}" type="sibTrans" cxnId="{483237F4-78E6-46CE-82EB-54A075804EA1}">
      <dgm:prSet/>
      <dgm:spPr/>
      <dgm:t>
        <a:bodyPr/>
        <a:lstStyle/>
        <a:p>
          <a:endParaRPr lang="en-US"/>
        </a:p>
      </dgm:t>
    </dgm:pt>
    <dgm:pt modelId="{723CF12C-1782-4733-8819-FC1C662B4FE4}">
      <dgm:prSet phldrT="[Text]" custT="1"/>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Internal controls are constantly monitored, improved, and ineffective controls are eliminated</a:t>
          </a:r>
        </a:p>
      </dgm:t>
    </dgm:pt>
    <dgm:pt modelId="{1BEA537F-9F9F-4352-810E-7CAC821682FD}" type="parTrans" cxnId="{7B9A47A6-746D-46BB-9E79-4D37193F64A4}">
      <dgm:prSet/>
      <dgm:spPr/>
      <dgm:t>
        <a:bodyPr/>
        <a:lstStyle/>
        <a:p>
          <a:endParaRPr lang="en-US"/>
        </a:p>
      </dgm:t>
    </dgm:pt>
    <dgm:pt modelId="{C78C78E3-8C16-47D2-8EA7-9D9DD1F4E5C6}" type="sibTrans" cxnId="{7B9A47A6-746D-46BB-9E79-4D37193F64A4}">
      <dgm:prSet/>
      <dgm:spPr/>
      <dgm:t>
        <a:bodyPr/>
        <a:lstStyle/>
        <a:p>
          <a:endParaRPr lang="en-US"/>
        </a:p>
      </dgm:t>
    </dgm:pt>
    <dgm:pt modelId="{B5873E69-BD3A-41BB-97C4-26983C575D91}" type="pres">
      <dgm:prSet presAssocID="{36B6771A-ADF0-4136-90C8-647319ED202B}" presName="Name0" presStyleCnt="0">
        <dgm:presLayoutVars>
          <dgm:dir/>
          <dgm:resizeHandles val="exact"/>
        </dgm:presLayoutVars>
      </dgm:prSet>
      <dgm:spPr/>
      <dgm:t>
        <a:bodyPr/>
        <a:lstStyle/>
        <a:p>
          <a:endParaRPr lang="en-US"/>
        </a:p>
      </dgm:t>
    </dgm:pt>
    <dgm:pt modelId="{4AD0A94F-4F83-480F-84B7-061BD3E08EFC}" type="pres">
      <dgm:prSet presAssocID="{36B6771A-ADF0-4136-90C8-647319ED202B}" presName="bkgdShp" presStyleLbl="alignAccFollowNode1" presStyleIdx="0" presStyleCnt="1"/>
      <dgm:spPr/>
    </dgm:pt>
    <dgm:pt modelId="{725DE512-6A6D-43B3-9E35-75E46DD774C8}" type="pres">
      <dgm:prSet presAssocID="{36B6771A-ADF0-4136-90C8-647319ED202B}" presName="linComp" presStyleCnt="0"/>
      <dgm:spPr/>
    </dgm:pt>
    <dgm:pt modelId="{5FC0E95C-ACC0-4F1E-9DA4-C13570A657CC}" type="pres">
      <dgm:prSet presAssocID="{51D5C57A-5A38-41DB-AB58-D338CA2CD21B}" presName="compNode" presStyleCnt="0"/>
      <dgm:spPr/>
    </dgm:pt>
    <dgm:pt modelId="{A03EDEF6-4F2F-439E-BFBF-BBA22A621259}" type="pres">
      <dgm:prSet presAssocID="{51D5C57A-5A38-41DB-AB58-D338CA2CD21B}" presName="node" presStyleLbl="node1" presStyleIdx="0" presStyleCnt="5" custScaleY="104251">
        <dgm:presLayoutVars>
          <dgm:bulletEnabled val="1"/>
        </dgm:presLayoutVars>
      </dgm:prSet>
      <dgm:spPr/>
      <dgm:t>
        <a:bodyPr/>
        <a:lstStyle/>
        <a:p>
          <a:endParaRPr lang="en-US"/>
        </a:p>
      </dgm:t>
    </dgm:pt>
    <dgm:pt modelId="{198C1B14-F6D2-4101-A799-1A9A72E998C5}" type="pres">
      <dgm:prSet presAssocID="{51D5C57A-5A38-41DB-AB58-D338CA2CD21B}" presName="invisiNode" presStyleLbl="node1" presStyleIdx="0" presStyleCnt="5"/>
      <dgm:spPr/>
    </dgm:pt>
    <dgm:pt modelId="{53CB3EC4-60BC-4310-8E94-DDEBFFB87A14}" type="pres">
      <dgm:prSet presAssocID="{51D5C57A-5A38-41DB-AB58-D338CA2CD21B}"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B6C1F77-20E7-434B-8E72-5695066D814D}" type="pres">
      <dgm:prSet presAssocID="{69185953-B98E-4F96-AC10-55C15B59081C}" presName="sibTrans" presStyleLbl="sibTrans2D1" presStyleIdx="0" presStyleCnt="0"/>
      <dgm:spPr/>
      <dgm:t>
        <a:bodyPr/>
        <a:lstStyle/>
        <a:p>
          <a:endParaRPr lang="en-US"/>
        </a:p>
      </dgm:t>
    </dgm:pt>
    <dgm:pt modelId="{07A6EC1B-1868-4D7C-8CF3-1F8227DCF29A}" type="pres">
      <dgm:prSet presAssocID="{902BC970-8458-4BE2-9985-7590C9CF7E5C}" presName="compNode" presStyleCnt="0"/>
      <dgm:spPr/>
    </dgm:pt>
    <dgm:pt modelId="{E2BC4F51-41D8-43F4-91CC-EE4C00E9A05B}" type="pres">
      <dgm:prSet presAssocID="{902BC970-8458-4BE2-9985-7590C9CF7E5C}" presName="node" presStyleLbl="node1" presStyleIdx="1" presStyleCnt="5" custScaleY="104251">
        <dgm:presLayoutVars>
          <dgm:bulletEnabled val="1"/>
        </dgm:presLayoutVars>
      </dgm:prSet>
      <dgm:spPr/>
      <dgm:t>
        <a:bodyPr/>
        <a:lstStyle/>
        <a:p>
          <a:endParaRPr lang="en-US"/>
        </a:p>
      </dgm:t>
    </dgm:pt>
    <dgm:pt modelId="{A883981F-AEF2-498D-AC78-2F68A54CA194}" type="pres">
      <dgm:prSet presAssocID="{902BC970-8458-4BE2-9985-7590C9CF7E5C}" presName="invisiNode" presStyleLbl="node1" presStyleIdx="1" presStyleCnt="5"/>
      <dgm:spPr/>
    </dgm:pt>
    <dgm:pt modelId="{FE03D825-4365-44CF-A931-FB981287DE3E}" type="pres">
      <dgm:prSet presAssocID="{902BC970-8458-4BE2-9985-7590C9CF7E5C}" presName="imagNode" presStyleLbl="fgImgPlace1" presStyleIdx="1" presStyleCnt="5"/>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26" t="-7089" r="-226" b="-7089"/>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7EC35A8-903C-4F34-BFF8-AD5B1A568271}" type="pres">
      <dgm:prSet presAssocID="{C12AA4F1-D755-4E58-ACBB-66D7059BE2F9}" presName="sibTrans" presStyleLbl="sibTrans2D1" presStyleIdx="0" presStyleCnt="0"/>
      <dgm:spPr/>
      <dgm:t>
        <a:bodyPr/>
        <a:lstStyle/>
        <a:p>
          <a:endParaRPr lang="en-US"/>
        </a:p>
      </dgm:t>
    </dgm:pt>
    <dgm:pt modelId="{DA78DEAE-1790-477E-86FC-71F890808D3E}" type="pres">
      <dgm:prSet presAssocID="{6ED400FD-CD58-43F1-8AF9-5E1BAA3E4E32}" presName="compNode" presStyleCnt="0"/>
      <dgm:spPr/>
    </dgm:pt>
    <dgm:pt modelId="{2D285C93-72E2-466C-8CE6-0CA1C089CBA0}" type="pres">
      <dgm:prSet presAssocID="{6ED400FD-CD58-43F1-8AF9-5E1BAA3E4E32}" presName="node" presStyleLbl="node1" presStyleIdx="2" presStyleCnt="5" custScaleY="104251">
        <dgm:presLayoutVars>
          <dgm:bulletEnabled val="1"/>
        </dgm:presLayoutVars>
      </dgm:prSet>
      <dgm:spPr/>
      <dgm:t>
        <a:bodyPr/>
        <a:lstStyle/>
        <a:p>
          <a:endParaRPr lang="en-US"/>
        </a:p>
      </dgm:t>
    </dgm:pt>
    <dgm:pt modelId="{91CCAAC3-4AF3-4511-9F68-1E299FB63B83}" type="pres">
      <dgm:prSet presAssocID="{6ED400FD-CD58-43F1-8AF9-5E1BAA3E4E32}" presName="invisiNode" presStyleLbl="node1" presStyleIdx="2" presStyleCnt="5"/>
      <dgm:spPr/>
    </dgm:pt>
    <dgm:pt modelId="{C39A53B3-8D16-4D40-992B-72E9D19866A8}" type="pres">
      <dgm:prSet presAssocID="{6ED400FD-CD58-43F1-8AF9-5E1BAA3E4E32}" presName="imagNode" presStyleLbl="fgImgPlace1" presStyleIdx="2" presStyleCnt="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26" t="-7089" r="-226" b="-7089"/>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E5ECC99-5A00-48A2-B83F-25227ACE6307}" type="pres">
      <dgm:prSet presAssocID="{7670D182-1306-479C-9972-9F7311D1F9E2}" presName="sibTrans" presStyleLbl="sibTrans2D1" presStyleIdx="0" presStyleCnt="0"/>
      <dgm:spPr/>
      <dgm:t>
        <a:bodyPr/>
        <a:lstStyle/>
        <a:p>
          <a:endParaRPr lang="en-US"/>
        </a:p>
      </dgm:t>
    </dgm:pt>
    <dgm:pt modelId="{4620748A-A309-48E4-8825-2ED281A10B36}" type="pres">
      <dgm:prSet presAssocID="{4C5D6902-763B-401E-93DE-46E6C3EEF996}" presName="compNode" presStyleCnt="0"/>
      <dgm:spPr/>
    </dgm:pt>
    <dgm:pt modelId="{B27B273E-6609-44E6-A8F3-CF1BFED06925}" type="pres">
      <dgm:prSet presAssocID="{4C5D6902-763B-401E-93DE-46E6C3EEF996}" presName="node" presStyleLbl="node1" presStyleIdx="3" presStyleCnt="5" custScaleY="104251" custLinFactNeighborX="2914" custLinFactNeighborY="862">
        <dgm:presLayoutVars>
          <dgm:bulletEnabled val="1"/>
        </dgm:presLayoutVars>
      </dgm:prSet>
      <dgm:spPr/>
      <dgm:t>
        <a:bodyPr/>
        <a:lstStyle/>
        <a:p>
          <a:endParaRPr lang="en-US"/>
        </a:p>
      </dgm:t>
    </dgm:pt>
    <dgm:pt modelId="{4433EA18-77A8-43E5-A2CD-23368A026E37}" type="pres">
      <dgm:prSet presAssocID="{4C5D6902-763B-401E-93DE-46E6C3EEF996}" presName="invisiNode" presStyleLbl="node1" presStyleIdx="3" presStyleCnt="5"/>
      <dgm:spPr/>
    </dgm:pt>
    <dgm:pt modelId="{9F344611-C984-4C33-B96C-EB2A74125653}" type="pres">
      <dgm:prSet presAssocID="{4C5D6902-763B-401E-93DE-46E6C3EEF996}" presName="imagNode" presStyleLbl="fgImgPlace1" presStyleIdx="3" presStyleCnt="5" custLinFactNeighborX="1902" custLinFactNeighborY="505"/>
      <dgm:spPr>
        <a:blipFill rotWithShape="1">
          <a:blip xmlns:r="http://schemas.openxmlformats.org/officeDocument/2006/relationships" r:embed="rId4"/>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7F53405-757D-4E35-A871-7622F69FD734}" type="pres">
      <dgm:prSet presAssocID="{D7FF45A5-7320-434B-B2DF-4B9DA59B8CFB}" presName="sibTrans" presStyleLbl="sibTrans2D1" presStyleIdx="0" presStyleCnt="0"/>
      <dgm:spPr/>
      <dgm:t>
        <a:bodyPr/>
        <a:lstStyle/>
        <a:p>
          <a:endParaRPr lang="en-US"/>
        </a:p>
      </dgm:t>
    </dgm:pt>
    <dgm:pt modelId="{683F6FCD-FCAC-41EE-A484-A4FBF1B5D9C0}" type="pres">
      <dgm:prSet presAssocID="{AC2277AA-E5CC-4130-A7F3-9C44769A64B1}" presName="compNode" presStyleCnt="0"/>
      <dgm:spPr/>
    </dgm:pt>
    <dgm:pt modelId="{1AB0928D-276E-4400-A2DE-5F3854FD46F2}" type="pres">
      <dgm:prSet presAssocID="{AC2277AA-E5CC-4130-A7F3-9C44769A64B1}" presName="node" presStyleLbl="node1" presStyleIdx="4" presStyleCnt="5" custScaleY="104251" custLinFactNeighborX="6659">
        <dgm:presLayoutVars>
          <dgm:bulletEnabled val="1"/>
        </dgm:presLayoutVars>
      </dgm:prSet>
      <dgm:spPr/>
      <dgm:t>
        <a:bodyPr/>
        <a:lstStyle/>
        <a:p>
          <a:endParaRPr lang="en-US"/>
        </a:p>
      </dgm:t>
    </dgm:pt>
    <dgm:pt modelId="{0F97825F-83A8-40D7-BA83-76932C806FF1}" type="pres">
      <dgm:prSet presAssocID="{AC2277AA-E5CC-4130-A7F3-9C44769A64B1}" presName="invisiNode" presStyleLbl="node1" presStyleIdx="4" presStyleCnt="5"/>
      <dgm:spPr/>
    </dgm:pt>
    <dgm:pt modelId="{8A65F3B8-6F41-449E-8EF1-28899013DF9D}" type="pres">
      <dgm:prSet presAssocID="{AC2277AA-E5CC-4130-A7F3-9C44769A64B1}" presName="imagNode" presStyleLbl="fgImgPlace1" presStyleIdx="4" presStyleCnt="5" custLinFactNeighborX="6659" custLinFactNeighborY="-505"/>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26" t="357" r="-226" b="357"/>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9FC7524D-39FE-4E72-AFF2-32FF3F3BF9A1}" srcId="{6ED400FD-CD58-43F1-8AF9-5E1BAA3E4E32}" destId="{12A9CED1-36A4-4371-9959-D15BF9C4E0E0}" srcOrd="0" destOrd="0" parTransId="{02F0C35F-711F-40F9-B290-4F00FE63C178}" sibTransId="{590D4594-C0A0-4A3E-9E7C-EBEEDC0EAC73}"/>
    <dgm:cxn modelId="{250C2B10-C29B-4FBB-9DC4-C36110576197}" srcId="{6ED400FD-CD58-43F1-8AF9-5E1BAA3E4E32}" destId="{3484E5FD-889F-42B2-86DA-4D978C6C0CB9}" srcOrd="1" destOrd="0" parTransId="{5ACA0CBE-3575-44CF-92E7-91E24D301F5A}" sibTransId="{2BAFE611-95A3-446C-B7AC-6869ED4FEAA2}"/>
    <dgm:cxn modelId="{C94A7E00-EED4-457F-ADD6-B6230659881C}" type="presOf" srcId="{61DA900B-69D5-4FC6-8AF3-8651B8700015}" destId="{E2BC4F51-41D8-43F4-91CC-EE4C00E9A05B}" srcOrd="0" destOrd="1" presId="urn:microsoft.com/office/officeart/2005/8/layout/pList2"/>
    <dgm:cxn modelId="{EBF9A61D-1FFF-47F9-92DC-0E809FAC26E7}" type="presOf" srcId="{723CF12C-1782-4733-8819-FC1C662B4FE4}" destId="{B27B273E-6609-44E6-A8F3-CF1BFED06925}" srcOrd="0" destOrd="2" presId="urn:microsoft.com/office/officeart/2005/8/layout/pList2"/>
    <dgm:cxn modelId="{7F8234F4-5FB9-4085-9EE5-93B9247C4112}" type="presOf" srcId="{E73E367C-2EE0-44F1-B5B0-115CE47310F6}" destId="{1AB0928D-276E-4400-A2DE-5F3854FD46F2}" srcOrd="0" destOrd="1" presId="urn:microsoft.com/office/officeart/2005/8/layout/pList2"/>
    <dgm:cxn modelId="{CF3EB5C1-C7FC-400A-AA16-48715C3B4602}" srcId="{36B6771A-ADF0-4136-90C8-647319ED202B}" destId="{902BC970-8458-4BE2-9985-7590C9CF7E5C}" srcOrd="1" destOrd="0" parTransId="{15E11380-D572-4832-8638-81BCB35FD22C}" sibTransId="{C12AA4F1-D755-4E58-ACBB-66D7059BE2F9}"/>
    <dgm:cxn modelId="{EDE96A56-71CB-478C-8829-3284814021EA}" srcId="{51D5C57A-5A38-41DB-AB58-D338CA2CD21B}" destId="{C7389D32-7C84-4D61-A785-356A4FDC6817}" srcOrd="1" destOrd="0" parTransId="{A8FA6766-31F1-4354-BFEF-EDE7B1CF5580}" sibTransId="{3E5807B1-1DCB-47F0-A117-ABB2CF18B1E4}"/>
    <dgm:cxn modelId="{0B5333EE-3A76-48C2-B33A-586E4F9EE871}" type="presOf" srcId="{DD44AC64-B940-4DB2-AA85-2562E9C653CE}" destId="{A03EDEF6-4F2F-439E-BFBF-BBA22A621259}" srcOrd="0" destOrd="3" presId="urn:microsoft.com/office/officeart/2005/8/layout/pList2"/>
    <dgm:cxn modelId="{4A85F41E-43FF-4DF4-9D3F-DDD40ED80070}" type="presOf" srcId="{36B6771A-ADF0-4136-90C8-647319ED202B}" destId="{B5873E69-BD3A-41BB-97C4-26983C575D91}" srcOrd="0" destOrd="0" presId="urn:microsoft.com/office/officeart/2005/8/layout/pList2"/>
    <dgm:cxn modelId="{E5AEA2C3-775D-467B-8485-2CB651A7B7B0}" srcId="{36B6771A-ADF0-4136-90C8-647319ED202B}" destId="{6ED400FD-CD58-43F1-8AF9-5E1BAA3E4E32}" srcOrd="2" destOrd="0" parTransId="{8DAB876F-4B70-4DA8-83B2-8465D988143A}" sibTransId="{7670D182-1306-479C-9972-9F7311D1F9E2}"/>
    <dgm:cxn modelId="{D4B14DC0-0740-4F28-B65E-EEB2B5148A8B}" type="presOf" srcId="{C7389D32-7C84-4D61-A785-356A4FDC6817}" destId="{A03EDEF6-4F2F-439E-BFBF-BBA22A621259}" srcOrd="0" destOrd="2" presId="urn:microsoft.com/office/officeart/2005/8/layout/pList2"/>
    <dgm:cxn modelId="{1FEE70C7-F24B-46DF-AAEE-4315C9D86C53}" srcId="{902BC970-8458-4BE2-9985-7590C9CF7E5C}" destId="{61DA900B-69D5-4FC6-8AF3-8651B8700015}" srcOrd="0" destOrd="0" parTransId="{DEE24198-99BB-476E-8B20-A5A1AFC1B5A0}" sibTransId="{54144BA8-3A0B-4D33-8B34-23310D973F84}"/>
    <dgm:cxn modelId="{18EBDBEE-4807-47C6-ADDD-A461D0A73E21}" srcId="{36B6771A-ADF0-4136-90C8-647319ED202B}" destId="{AC2277AA-E5CC-4130-A7F3-9C44769A64B1}" srcOrd="4" destOrd="0" parTransId="{813ABBDF-8BD2-4DE2-A417-079D7F27BCA8}" sibTransId="{CD636C72-9A4F-4204-A40D-DD3A230003DD}"/>
    <dgm:cxn modelId="{1C3060C1-66AA-49E1-85E6-715EF7C92D76}" type="presOf" srcId="{DC2359BC-85DA-488F-8064-EF7ACC0D1EB7}" destId="{A03EDEF6-4F2F-439E-BFBF-BBA22A621259}" srcOrd="0" destOrd="1" presId="urn:microsoft.com/office/officeart/2005/8/layout/pList2"/>
    <dgm:cxn modelId="{54C770E5-D2FB-4E7C-B978-D9868BE8B404}" type="presOf" srcId="{C043063C-831A-49D6-BECF-CCB778D9A27B}" destId="{2D285C93-72E2-466C-8CE6-0CA1C089CBA0}" srcOrd="0" destOrd="3" presId="urn:microsoft.com/office/officeart/2005/8/layout/pList2"/>
    <dgm:cxn modelId="{6E020948-14EC-44D1-94B5-DF0BF7C2A5C1}" type="presOf" srcId="{C12AA4F1-D755-4E58-ACBB-66D7059BE2F9}" destId="{27EC35A8-903C-4F34-BFF8-AD5B1A568271}" srcOrd="0" destOrd="0" presId="urn:microsoft.com/office/officeart/2005/8/layout/pList2"/>
    <dgm:cxn modelId="{F8707DCF-A9E2-4E55-90F6-5F5EA234F387}" srcId="{AC2277AA-E5CC-4130-A7F3-9C44769A64B1}" destId="{E73E367C-2EE0-44F1-B5B0-115CE47310F6}" srcOrd="0" destOrd="0" parTransId="{54B14E99-DB09-471E-9B15-8E5EBDB1B283}" sibTransId="{E12B8A07-A12C-46F1-AA6C-29D2FA69BBDF}"/>
    <dgm:cxn modelId="{B2F558AD-6A90-4037-8232-DB6E72C183F0}" type="presOf" srcId="{69185953-B98E-4F96-AC10-55C15B59081C}" destId="{7B6C1F77-20E7-434B-8E72-5695066D814D}" srcOrd="0" destOrd="0" presId="urn:microsoft.com/office/officeart/2005/8/layout/pList2"/>
    <dgm:cxn modelId="{56E816BB-D712-47BB-A603-DEE0DD7F881E}" type="presOf" srcId="{7670D182-1306-479C-9972-9F7311D1F9E2}" destId="{BE5ECC99-5A00-48A2-B83F-25227ACE6307}" srcOrd="0" destOrd="0" presId="urn:microsoft.com/office/officeart/2005/8/layout/pList2"/>
    <dgm:cxn modelId="{AFF4959F-7C19-4102-899F-FE4475979183}" type="presOf" srcId="{6ED400FD-CD58-43F1-8AF9-5E1BAA3E4E32}" destId="{2D285C93-72E2-466C-8CE6-0CA1C089CBA0}" srcOrd="0" destOrd="0" presId="urn:microsoft.com/office/officeart/2005/8/layout/pList2"/>
    <dgm:cxn modelId="{E190547A-133F-4A66-BCB5-082AE145D046}" type="presOf" srcId="{3484E5FD-889F-42B2-86DA-4D978C6C0CB9}" destId="{2D285C93-72E2-466C-8CE6-0CA1C089CBA0}" srcOrd="0" destOrd="2" presId="urn:microsoft.com/office/officeart/2005/8/layout/pList2"/>
    <dgm:cxn modelId="{2FD3CD1F-90E9-487B-A3A8-6BC98C11BAD0}" type="presOf" srcId="{D7FF45A5-7320-434B-B2DF-4B9DA59B8CFB}" destId="{17F53405-757D-4E35-A871-7622F69FD734}" srcOrd="0" destOrd="0" presId="urn:microsoft.com/office/officeart/2005/8/layout/pList2"/>
    <dgm:cxn modelId="{44872E73-7D8B-4F5E-B770-0A35E604FAB2}" type="presOf" srcId="{12A9CED1-36A4-4371-9959-D15BF9C4E0E0}" destId="{2D285C93-72E2-466C-8CE6-0CA1C089CBA0}" srcOrd="0" destOrd="1" presId="urn:microsoft.com/office/officeart/2005/8/layout/pList2"/>
    <dgm:cxn modelId="{8D52B26B-2770-4FE6-8BB5-01CE29C30315}" srcId="{902BC970-8458-4BE2-9985-7590C9CF7E5C}" destId="{8DE91159-DE57-4CA2-AB29-86F5F20B7CE3}" srcOrd="1" destOrd="0" parTransId="{245A2DAF-B3B3-4304-ABB2-28AB11F4D2FB}" sibTransId="{5EBFB8E0-1B1D-45DD-8EA7-612FB8DD8971}"/>
    <dgm:cxn modelId="{E3FAE502-5F83-41C5-BD58-9F742165EDC3}" type="presOf" srcId="{465BC1E4-F238-4F0C-B29B-CBC0A5BC8E85}" destId="{A03EDEF6-4F2F-439E-BFBF-BBA22A621259}" srcOrd="0" destOrd="4" presId="urn:microsoft.com/office/officeart/2005/8/layout/pList2"/>
    <dgm:cxn modelId="{A1E1A8F2-BB49-42E1-B088-398B82902EC9}" srcId="{6ED400FD-CD58-43F1-8AF9-5E1BAA3E4E32}" destId="{C043063C-831A-49D6-BECF-CCB778D9A27B}" srcOrd="2" destOrd="0" parTransId="{20189C00-A927-45C3-A476-DAEAA8203243}" sibTransId="{BEA0D134-00FE-49D5-95A2-0AD1C77CD673}"/>
    <dgm:cxn modelId="{D2D93223-B1FE-470B-90B1-50A20BAD3ECC}" type="presOf" srcId="{902BC970-8458-4BE2-9985-7590C9CF7E5C}" destId="{E2BC4F51-41D8-43F4-91CC-EE4C00E9A05B}" srcOrd="0" destOrd="0" presId="urn:microsoft.com/office/officeart/2005/8/layout/pList2"/>
    <dgm:cxn modelId="{483237F4-78E6-46CE-82EB-54A075804EA1}" srcId="{51D5C57A-5A38-41DB-AB58-D338CA2CD21B}" destId="{465BC1E4-F238-4F0C-B29B-CBC0A5BC8E85}" srcOrd="3" destOrd="0" parTransId="{85C64EB2-7192-4573-ADC3-578889AA1E9F}" sibTransId="{76201E49-0257-4754-B162-571AB3FDF6AC}"/>
    <dgm:cxn modelId="{1E79DA08-237A-4DA9-B505-BE69BF3EBCBB}" srcId="{36B6771A-ADF0-4136-90C8-647319ED202B}" destId="{4C5D6902-763B-401E-93DE-46E6C3EEF996}" srcOrd="3" destOrd="0" parTransId="{5179681F-4BE2-420C-86CF-BB4633687C9B}" sibTransId="{D7FF45A5-7320-434B-B2DF-4B9DA59B8CFB}"/>
    <dgm:cxn modelId="{BCC00518-DB20-41BA-A443-375FF75B7AF7}" type="presOf" srcId="{AC2277AA-E5CC-4130-A7F3-9C44769A64B1}" destId="{1AB0928D-276E-4400-A2DE-5F3854FD46F2}" srcOrd="0" destOrd="0" presId="urn:microsoft.com/office/officeart/2005/8/layout/pList2"/>
    <dgm:cxn modelId="{7B9A47A6-746D-46BB-9E79-4D37193F64A4}" srcId="{4C5D6902-763B-401E-93DE-46E6C3EEF996}" destId="{723CF12C-1782-4733-8819-FC1C662B4FE4}" srcOrd="1" destOrd="0" parTransId="{1BEA537F-9F9F-4352-810E-7CAC821682FD}" sibTransId="{C78C78E3-8C16-47D2-8EA7-9D9DD1F4E5C6}"/>
    <dgm:cxn modelId="{0686CE95-21B1-4A03-9E89-C146508CBC27}" srcId="{51D5C57A-5A38-41DB-AB58-D338CA2CD21B}" destId="{DC2359BC-85DA-488F-8064-EF7ACC0D1EB7}" srcOrd="0" destOrd="0" parTransId="{3234053C-387B-42A3-B946-076C326F50A6}" sibTransId="{E15C31C0-B8F9-47FF-A262-E1C624274E47}"/>
    <dgm:cxn modelId="{FB01148C-5297-4B8C-A01F-3D36244B30F9}" srcId="{36B6771A-ADF0-4136-90C8-647319ED202B}" destId="{51D5C57A-5A38-41DB-AB58-D338CA2CD21B}" srcOrd="0" destOrd="0" parTransId="{9EA7BF3F-169A-4226-A4FE-ADB2CEA851A7}" sibTransId="{69185953-B98E-4F96-AC10-55C15B59081C}"/>
    <dgm:cxn modelId="{AB6B04D4-3C96-40F3-9DE2-66F5C993D969}" type="presOf" srcId="{8DE91159-DE57-4CA2-AB29-86F5F20B7CE3}" destId="{E2BC4F51-41D8-43F4-91CC-EE4C00E9A05B}" srcOrd="0" destOrd="2" presId="urn:microsoft.com/office/officeart/2005/8/layout/pList2"/>
    <dgm:cxn modelId="{00E310F8-8C1F-4A45-9B1B-E710CA3ADF77}" srcId="{4C5D6902-763B-401E-93DE-46E6C3EEF996}" destId="{BF93868F-1CA8-48EA-B4A8-FE6BD361DA78}" srcOrd="0" destOrd="0" parTransId="{AD4C45C2-FF84-436F-AC66-FB78F5DFCF4D}" sibTransId="{D09056D4-DDD2-4449-9001-58539AA76789}"/>
    <dgm:cxn modelId="{1A53D449-F609-4C87-A05B-1171C43A3970}" type="presOf" srcId="{4C5D6902-763B-401E-93DE-46E6C3EEF996}" destId="{B27B273E-6609-44E6-A8F3-CF1BFED06925}" srcOrd="0" destOrd="0" presId="urn:microsoft.com/office/officeart/2005/8/layout/pList2"/>
    <dgm:cxn modelId="{4C03758E-93F6-480C-89F2-7F5C8B49AC35}" srcId="{51D5C57A-5A38-41DB-AB58-D338CA2CD21B}" destId="{DD44AC64-B940-4DB2-AA85-2562E9C653CE}" srcOrd="2" destOrd="0" parTransId="{35031ACF-596B-4C27-A378-2DDF7DCD6151}" sibTransId="{3CCCCC41-0ABB-45DC-ABDA-5786311AB4AE}"/>
    <dgm:cxn modelId="{E5F66CC6-0187-4678-A648-0831D9AFAD54}" type="presOf" srcId="{BF93868F-1CA8-48EA-B4A8-FE6BD361DA78}" destId="{B27B273E-6609-44E6-A8F3-CF1BFED06925}" srcOrd="0" destOrd="1" presId="urn:microsoft.com/office/officeart/2005/8/layout/pList2"/>
    <dgm:cxn modelId="{C80F5648-6C90-4F86-AB48-BB6DB7FDACA5}" type="presOf" srcId="{51D5C57A-5A38-41DB-AB58-D338CA2CD21B}" destId="{A03EDEF6-4F2F-439E-BFBF-BBA22A621259}" srcOrd="0" destOrd="0" presId="urn:microsoft.com/office/officeart/2005/8/layout/pList2"/>
    <dgm:cxn modelId="{20147695-4985-4872-901A-214541943D34}" type="presParOf" srcId="{B5873E69-BD3A-41BB-97C4-26983C575D91}" destId="{4AD0A94F-4F83-480F-84B7-061BD3E08EFC}" srcOrd="0" destOrd="0" presId="urn:microsoft.com/office/officeart/2005/8/layout/pList2"/>
    <dgm:cxn modelId="{E38E7D21-7904-4F33-9793-BCC4F00D15D0}" type="presParOf" srcId="{B5873E69-BD3A-41BB-97C4-26983C575D91}" destId="{725DE512-6A6D-43B3-9E35-75E46DD774C8}" srcOrd="1" destOrd="0" presId="urn:microsoft.com/office/officeart/2005/8/layout/pList2"/>
    <dgm:cxn modelId="{28FE48E4-FB54-483F-9612-C7631F65D5A9}" type="presParOf" srcId="{725DE512-6A6D-43B3-9E35-75E46DD774C8}" destId="{5FC0E95C-ACC0-4F1E-9DA4-C13570A657CC}" srcOrd="0" destOrd="0" presId="urn:microsoft.com/office/officeart/2005/8/layout/pList2"/>
    <dgm:cxn modelId="{58ECDBD9-FBAA-4EB2-9CDF-DD092036B9BA}" type="presParOf" srcId="{5FC0E95C-ACC0-4F1E-9DA4-C13570A657CC}" destId="{A03EDEF6-4F2F-439E-BFBF-BBA22A621259}" srcOrd="0" destOrd="0" presId="urn:microsoft.com/office/officeart/2005/8/layout/pList2"/>
    <dgm:cxn modelId="{4CBE3741-7FF0-4F81-BDBB-4B7553BA217F}" type="presParOf" srcId="{5FC0E95C-ACC0-4F1E-9DA4-C13570A657CC}" destId="{198C1B14-F6D2-4101-A799-1A9A72E998C5}" srcOrd="1" destOrd="0" presId="urn:microsoft.com/office/officeart/2005/8/layout/pList2"/>
    <dgm:cxn modelId="{FD0277A0-E5D2-42BF-A11D-1DF50023D096}" type="presParOf" srcId="{5FC0E95C-ACC0-4F1E-9DA4-C13570A657CC}" destId="{53CB3EC4-60BC-4310-8E94-DDEBFFB87A14}" srcOrd="2" destOrd="0" presId="urn:microsoft.com/office/officeart/2005/8/layout/pList2"/>
    <dgm:cxn modelId="{33C08808-216F-4EA7-8556-83A232EF8AE7}" type="presParOf" srcId="{725DE512-6A6D-43B3-9E35-75E46DD774C8}" destId="{7B6C1F77-20E7-434B-8E72-5695066D814D}" srcOrd="1" destOrd="0" presId="urn:microsoft.com/office/officeart/2005/8/layout/pList2"/>
    <dgm:cxn modelId="{8A2E4C17-21E8-4EEE-AC3C-E3D6A74DDF02}" type="presParOf" srcId="{725DE512-6A6D-43B3-9E35-75E46DD774C8}" destId="{07A6EC1B-1868-4D7C-8CF3-1F8227DCF29A}" srcOrd="2" destOrd="0" presId="urn:microsoft.com/office/officeart/2005/8/layout/pList2"/>
    <dgm:cxn modelId="{5845F621-101F-40FC-A6BF-5483F8C491A7}" type="presParOf" srcId="{07A6EC1B-1868-4D7C-8CF3-1F8227DCF29A}" destId="{E2BC4F51-41D8-43F4-91CC-EE4C00E9A05B}" srcOrd="0" destOrd="0" presId="urn:microsoft.com/office/officeart/2005/8/layout/pList2"/>
    <dgm:cxn modelId="{B24C1B72-28D7-41D1-B6AC-A2B3118483B5}" type="presParOf" srcId="{07A6EC1B-1868-4D7C-8CF3-1F8227DCF29A}" destId="{A883981F-AEF2-498D-AC78-2F68A54CA194}" srcOrd="1" destOrd="0" presId="urn:microsoft.com/office/officeart/2005/8/layout/pList2"/>
    <dgm:cxn modelId="{A185FE68-1296-47CF-B74B-476FFF8C9FE9}" type="presParOf" srcId="{07A6EC1B-1868-4D7C-8CF3-1F8227DCF29A}" destId="{FE03D825-4365-44CF-A931-FB981287DE3E}" srcOrd="2" destOrd="0" presId="urn:microsoft.com/office/officeart/2005/8/layout/pList2"/>
    <dgm:cxn modelId="{C8E880B6-7C5C-40CD-83D4-FC5C09209DF1}" type="presParOf" srcId="{725DE512-6A6D-43B3-9E35-75E46DD774C8}" destId="{27EC35A8-903C-4F34-BFF8-AD5B1A568271}" srcOrd="3" destOrd="0" presId="urn:microsoft.com/office/officeart/2005/8/layout/pList2"/>
    <dgm:cxn modelId="{288D24EB-27AD-4C56-B74F-76EF111BC53E}" type="presParOf" srcId="{725DE512-6A6D-43B3-9E35-75E46DD774C8}" destId="{DA78DEAE-1790-477E-86FC-71F890808D3E}" srcOrd="4" destOrd="0" presId="urn:microsoft.com/office/officeart/2005/8/layout/pList2"/>
    <dgm:cxn modelId="{B4119962-E05B-4E77-84FD-E896A314002E}" type="presParOf" srcId="{DA78DEAE-1790-477E-86FC-71F890808D3E}" destId="{2D285C93-72E2-466C-8CE6-0CA1C089CBA0}" srcOrd="0" destOrd="0" presId="urn:microsoft.com/office/officeart/2005/8/layout/pList2"/>
    <dgm:cxn modelId="{EA76718F-9BB8-496E-9973-4936DBF7C8C2}" type="presParOf" srcId="{DA78DEAE-1790-477E-86FC-71F890808D3E}" destId="{91CCAAC3-4AF3-4511-9F68-1E299FB63B83}" srcOrd="1" destOrd="0" presId="urn:microsoft.com/office/officeart/2005/8/layout/pList2"/>
    <dgm:cxn modelId="{739B5635-68FE-4F8F-AFF5-BC954B760482}" type="presParOf" srcId="{DA78DEAE-1790-477E-86FC-71F890808D3E}" destId="{C39A53B3-8D16-4D40-992B-72E9D19866A8}" srcOrd="2" destOrd="0" presId="urn:microsoft.com/office/officeart/2005/8/layout/pList2"/>
    <dgm:cxn modelId="{908CB916-5CD7-489B-B55B-5293990B1C02}" type="presParOf" srcId="{725DE512-6A6D-43B3-9E35-75E46DD774C8}" destId="{BE5ECC99-5A00-48A2-B83F-25227ACE6307}" srcOrd="5" destOrd="0" presId="urn:microsoft.com/office/officeart/2005/8/layout/pList2"/>
    <dgm:cxn modelId="{DA98F1B8-E222-4ADC-A637-1A6AE0515091}" type="presParOf" srcId="{725DE512-6A6D-43B3-9E35-75E46DD774C8}" destId="{4620748A-A309-48E4-8825-2ED281A10B36}" srcOrd="6" destOrd="0" presId="urn:microsoft.com/office/officeart/2005/8/layout/pList2"/>
    <dgm:cxn modelId="{77B721C2-8956-4D73-BEB2-1D70098B62C0}" type="presParOf" srcId="{4620748A-A309-48E4-8825-2ED281A10B36}" destId="{B27B273E-6609-44E6-A8F3-CF1BFED06925}" srcOrd="0" destOrd="0" presId="urn:microsoft.com/office/officeart/2005/8/layout/pList2"/>
    <dgm:cxn modelId="{2118DCE3-C34A-4337-BC29-4C00B987E155}" type="presParOf" srcId="{4620748A-A309-48E4-8825-2ED281A10B36}" destId="{4433EA18-77A8-43E5-A2CD-23368A026E37}" srcOrd="1" destOrd="0" presId="urn:microsoft.com/office/officeart/2005/8/layout/pList2"/>
    <dgm:cxn modelId="{E1CBE818-67C5-481C-BC80-03E81C621633}" type="presParOf" srcId="{4620748A-A309-48E4-8825-2ED281A10B36}" destId="{9F344611-C984-4C33-B96C-EB2A74125653}" srcOrd="2" destOrd="0" presId="urn:microsoft.com/office/officeart/2005/8/layout/pList2"/>
    <dgm:cxn modelId="{9A8BDDF8-1746-4F31-9E86-B29BEEFB9CA7}" type="presParOf" srcId="{725DE512-6A6D-43B3-9E35-75E46DD774C8}" destId="{17F53405-757D-4E35-A871-7622F69FD734}" srcOrd="7" destOrd="0" presId="urn:microsoft.com/office/officeart/2005/8/layout/pList2"/>
    <dgm:cxn modelId="{E69B8493-D543-4CB6-97CF-8F09109A354C}" type="presParOf" srcId="{725DE512-6A6D-43B3-9E35-75E46DD774C8}" destId="{683F6FCD-FCAC-41EE-A484-A4FBF1B5D9C0}" srcOrd="8" destOrd="0" presId="urn:microsoft.com/office/officeart/2005/8/layout/pList2"/>
    <dgm:cxn modelId="{84AA7ADD-4051-4F0B-8A1F-541F1365B8D1}" type="presParOf" srcId="{683F6FCD-FCAC-41EE-A484-A4FBF1B5D9C0}" destId="{1AB0928D-276E-4400-A2DE-5F3854FD46F2}" srcOrd="0" destOrd="0" presId="urn:microsoft.com/office/officeart/2005/8/layout/pList2"/>
    <dgm:cxn modelId="{DBAF6ADB-5361-4154-BCBF-090FCB1D77D0}" type="presParOf" srcId="{683F6FCD-FCAC-41EE-A484-A4FBF1B5D9C0}" destId="{0F97825F-83A8-40D7-BA83-76932C806FF1}" srcOrd="1" destOrd="0" presId="urn:microsoft.com/office/officeart/2005/8/layout/pList2"/>
    <dgm:cxn modelId="{522B32B4-18DC-44F3-B227-681783341F81}" type="presParOf" srcId="{683F6FCD-FCAC-41EE-A484-A4FBF1B5D9C0}" destId="{8A65F3B8-6F41-449E-8EF1-28899013DF9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 loCatId="officeonline" qsTypeId="urn:microsoft.com/office/officeart/2005/8/quickstyle/simple4" qsCatId="simple" csTypeId="urn:microsoft.com/office/officeart/2005/8/colors/accent0_2" csCatId="mainScheme" phldr="1"/>
      <dgm:spPr/>
      <dgm:t>
        <a:bodyPr/>
        <a:lstStyle/>
        <a:p>
          <a:endParaRPr lang="en-US"/>
        </a:p>
      </dgm:t>
    </dgm:pt>
    <dgm:pt modelId="{007470A2-B5D7-4887-B4FD-B6021A4D4CF7}">
      <dgm:prSet phldrT="[Text]" custT="1">
        <dgm:style>
          <a:lnRef idx="1">
            <a:schemeClr val="accent2"/>
          </a:lnRef>
          <a:fillRef idx="2">
            <a:schemeClr val="accent2"/>
          </a:fillRef>
          <a:effectRef idx="1">
            <a:schemeClr val="accent2"/>
          </a:effectRef>
          <a:fontRef idx="minor">
            <a:schemeClr val="dk1"/>
          </a:fontRef>
        </dgm:style>
      </dgm:prSet>
      <dgm:spPr>
        <a:xfrm>
          <a:off x="2838648" y="1919894"/>
          <a:ext cx="1998436" cy="1998257"/>
        </a:xfrm>
      </dgm:spPr>
      <dgm:t>
        <a:bodyPr/>
        <a:lstStyle/>
        <a:p>
          <a:r>
            <a:rPr lang="en-US" sz="3200" dirty="0">
              <a:solidFill>
                <a:schemeClr val="accent1"/>
              </a:solidFill>
              <a:latin typeface="+mn-lt"/>
              <a:ea typeface="+mn-ea"/>
              <a:cs typeface="+mn-cs"/>
            </a:rPr>
            <a:t>Internal Control Process </a:t>
          </a:r>
        </a:p>
      </dgm:t>
    </dgm:pt>
    <dgm:pt modelId="{C7FB72E2-A81D-4936-94C5-846F95D01B10}" type="parTrans" cxnId="{A971AD42-BB12-4E5C-BD90-DB7621320F5D}">
      <dgm:prSet/>
      <dgm:spPr/>
      <dgm:t>
        <a:bodyPr/>
        <a:lstStyle/>
        <a:p>
          <a:endParaRPr lang="en-US"/>
        </a:p>
      </dgm:t>
    </dgm:pt>
    <dgm:pt modelId="{36A13DC7-7A59-4D72-A36F-54543C02182F}" type="sibTrans" cxnId="{A971AD42-BB12-4E5C-BD90-DB7621320F5D}">
      <dgm:prSet/>
      <dgm:spPr/>
      <dgm:t>
        <a:bodyPr/>
        <a:lstStyle/>
        <a:p>
          <a:endParaRPr lang="en-US"/>
        </a:p>
      </dgm:t>
    </dgm:pt>
    <dgm:pt modelId="{D2FE3027-CD5C-42F2-91EB-86FAC3E4BE0B}">
      <dgm:prSet phldrT="[Text]" custT="1"/>
      <dgm:spPr>
        <a:xfrm>
          <a:off x="787991" y="657572"/>
          <a:ext cx="1433405" cy="1036336"/>
        </a:xfrm>
      </dgm:spPr>
      <dgm:t>
        <a:bodyPr/>
        <a:lstStyle/>
        <a:p>
          <a:r>
            <a:rPr lang="en-US" sz="3200" b="1" dirty="0">
              <a:solidFill>
                <a:schemeClr val="accent1">
                  <a:lumMod val="60000"/>
                  <a:lumOff val="40000"/>
                </a:schemeClr>
              </a:solidFill>
              <a:latin typeface="+mn-lt"/>
              <a:ea typeface="+mn-ea"/>
              <a:cs typeface="+mn-cs"/>
            </a:rPr>
            <a:t>Plan</a:t>
          </a:r>
        </a:p>
      </dgm:t>
    </dgm:pt>
    <dgm:pt modelId="{D970ABB7-5E37-4C46-AB28-EAAE4C62AF1F}" type="parTrans" cxnId="{2F708DD1-31DA-40F2-8F61-60D64D9DED0E}">
      <dgm:prSet/>
      <dgm:spPr/>
      <dgm:t>
        <a:bodyPr/>
        <a:lstStyle/>
        <a:p>
          <a:endParaRPr lang="en-US"/>
        </a:p>
      </dgm:t>
    </dgm:pt>
    <dgm:pt modelId="{3BD032F4-74D8-4DF5-A3F7-BE4B5F10D5BF}" type="sibTrans" cxnId="{2F708DD1-31DA-40F2-8F61-60D64D9DED0E}">
      <dgm:prSet/>
      <dgm:spPr/>
      <dgm:t>
        <a:bodyPr/>
        <a:lstStyle/>
        <a:p>
          <a:endParaRPr lang="en-US"/>
        </a:p>
      </dgm:t>
    </dgm:pt>
    <dgm:pt modelId="{960DD3F4-08B5-4717-B21F-9D7ADE4F9398}">
      <dgm:prSet phldrT="[Text]" custT="1"/>
      <dgm:spPr>
        <a:xfrm>
          <a:off x="0" y="1659669"/>
          <a:ext cx="1433405" cy="1036336"/>
        </a:xfrm>
      </dgm:spPr>
      <dgm:t>
        <a:bodyPr/>
        <a:lstStyle/>
        <a:p>
          <a:r>
            <a:rPr lang="en-US" sz="3200" b="1" dirty="0">
              <a:solidFill>
                <a:schemeClr val="accent1">
                  <a:lumMod val="60000"/>
                  <a:lumOff val="40000"/>
                </a:schemeClr>
              </a:solidFill>
              <a:latin typeface="+mn-lt"/>
              <a:ea typeface="+mn-ea"/>
              <a:cs typeface="+mn-cs"/>
            </a:rPr>
            <a:t>Check</a:t>
          </a:r>
        </a:p>
      </dgm:t>
    </dgm:pt>
    <dgm:pt modelId="{839A0E79-83CF-4D81-910F-C4D38D5DC2A9}" type="parTrans" cxnId="{F0B079DC-9100-43CB-83F4-47AC9676D6D6}">
      <dgm:prSet/>
      <dgm:spPr/>
      <dgm:t>
        <a:bodyPr/>
        <a:lstStyle/>
        <a:p>
          <a:endParaRPr lang="en-US"/>
        </a:p>
      </dgm:t>
    </dgm:pt>
    <dgm:pt modelId="{D3D2787D-6A77-4635-9E00-A1E2766D7996}" type="sibTrans" cxnId="{F0B079DC-9100-43CB-83F4-47AC9676D6D6}">
      <dgm:prSet/>
      <dgm:spPr/>
      <dgm:t>
        <a:bodyPr/>
        <a:lstStyle/>
        <a:p>
          <a:endParaRPr lang="en-US"/>
        </a:p>
      </dgm:t>
    </dgm:pt>
    <dgm:pt modelId="{C0C01B88-9CE1-468B-9CBF-591339763F40}">
      <dgm:prSet phldrT="[Text]" custT="1"/>
      <dgm:spPr>
        <a:xfrm>
          <a:off x="0" y="3124236"/>
          <a:ext cx="1433405" cy="1036336"/>
        </a:xfrm>
      </dgm:spPr>
      <dgm:t>
        <a:bodyPr/>
        <a:lstStyle/>
        <a:p>
          <a:r>
            <a:rPr lang="en-US" sz="3200" b="1" dirty="0">
              <a:solidFill>
                <a:schemeClr val="accent1">
                  <a:lumMod val="60000"/>
                  <a:lumOff val="40000"/>
                </a:schemeClr>
              </a:solidFill>
              <a:latin typeface="+mn-lt"/>
              <a:ea typeface="+mn-ea"/>
              <a:cs typeface="+mn-cs"/>
            </a:rPr>
            <a:t>Act</a:t>
          </a:r>
        </a:p>
      </dgm:t>
    </dgm:pt>
    <dgm:pt modelId="{DFE94F7E-D535-430A-8BB1-49AC9838F4B9}" type="parTrans" cxnId="{8D5FD78A-BE31-4FDE-A461-DA8AB34B38C6}">
      <dgm:prSet/>
      <dgm:spPr/>
      <dgm:t>
        <a:bodyPr/>
        <a:lstStyle/>
        <a:p>
          <a:endParaRPr lang="en-US"/>
        </a:p>
      </dgm:t>
    </dgm:pt>
    <dgm:pt modelId="{E322421D-E49C-4213-8E54-92B0A3C2AA0D}" type="sibTrans" cxnId="{8D5FD78A-BE31-4FDE-A461-DA8AB34B38C6}">
      <dgm:prSet/>
      <dgm:spPr/>
      <dgm:t>
        <a:bodyPr/>
        <a:lstStyle/>
        <a:p>
          <a:endParaRPr lang="en-US"/>
        </a:p>
      </dgm:t>
    </dgm:pt>
    <dgm:pt modelId="{2047DE55-99B8-4790-89E2-F50A652A554B}">
      <dgm:prSet phldrT="[Text]" custT="1"/>
      <dgm:spPr>
        <a:xfrm>
          <a:off x="787991" y="4160573"/>
          <a:ext cx="1433405" cy="1036336"/>
        </a:xfrm>
      </dgm:spPr>
      <dgm:t>
        <a:bodyPr/>
        <a:lstStyle/>
        <a:p>
          <a:r>
            <a:rPr lang="en-US" sz="3200" b="1" dirty="0">
              <a:solidFill>
                <a:schemeClr val="accent1">
                  <a:lumMod val="60000"/>
                  <a:lumOff val="40000"/>
                </a:schemeClr>
              </a:solidFill>
              <a:latin typeface="+mn-lt"/>
              <a:ea typeface="+mn-ea"/>
              <a:cs typeface="+mn-cs"/>
            </a:rPr>
            <a:t>Analyze</a:t>
          </a:r>
          <a:r>
            <a:rPr lang="en-US" sz="3200" dirty="0">
              <a:latin typeface="+mn-lt"/>
              <a:ea typeface="+mn-ea"/>
              <a:cs typeface="+mn-cs"/>
            </a:rPr>
            <a:t> </a:t>
          </a:r>
        </a:p>
      </dgm:t>
    </dgm:pt>
    <dgm:pt modelId="{C8D3E9CF-05DC-4FB6-BC89-86896EE18DEA}" type="parTrans" cxnId="{721A35C3-DBEA-42F4-A54D-DFAAD999BF91}">
      <dgm:prSet/>
      <dgm:spPr/>
      <dgm:t>
        <a:bodyPr/>
        <a:lstStyle/>
        <a:p>
          <a:endParaRPr lang="en-US"/>
        </a:p>
      </dgm:t>
    </dgm:pt>
    <dgm:pt modelId="{048493D6-4426-4618-8C32-1CBA84A9753C}" type="sibTrans" cxnId="{721A35C3-DBEA-42F4-A54D-DFAAD999BF91}">
      <dgm:prSet/>
      <dgm:spPr/>
      <dgm:t>
        <a:bodyPr/>
        <a:lstStyle/>
        <a:p>
          <a:endParaRPr lang="en-US"/>
        </a:p>
      </dgm:t>
    </dgm:pt>
    <dgm:pt modelId="{BCBA671E-8B0E-47E3-B726-8B2B073B000E}" type="pres">
      <dgm:prSet presAssocID="{E16905CA-DEF8-4D11-8E8E-35415FE5B980}" presName="Name0" presStyleCnt="0">
        <dgm:presLayoutVars>
          <dgm:chMax val="1"/>
          <dgm:chPref val="1"/>
          <dgm:dir val="rev"/>
          <dgm:resizeHandles/>
        </dgm:presLayoutVars>
      </dgm:prSet>
      <dgm:spPr/>
      <dgm:t>
        <a:bodyPr/>
        <a:lstStyle/>
        <a:p>
          <a:endParaRPr lang="en-US"/>
        </a:p>
      </dgm:t>
    </dgm:pt>
    <dgm:pt modelId="{05E59EE6-24A2-4651-996A-9AFB7B9FFC8F}" type="pres">
      <dgm:prSet presAssocID="{007470A2-B5D7-4887-B4FD-B6021A4D4CF7}" presName="Parent" presStyleLbl="node1" presStyleIdx="0" presStyleCnt="2">
        <dgm:presLayoutVars>
          <dgm:chMax val="4"/>
          <dgm:chPref val="3"/>
        </dgm:presLayoutVars>
      </dgm:prSet>
      <dgm:spPr>
        <a:prstGeom prst="ellipse">
          <a:avLst/>
        </a:prstGeom>
      </dgm:spPr>
      <dgm:t>
        <a:bodyPr/>
        <a:lstStyle/>
        <a:p>
          <a:endParaRPr lang="en-US"/>
        </a:p>
      </dgm:t>
    </dgm:pt>
    <dgm:pt modelId="{1EA0B330-A62A-423B-9436-56354426AF14}" type="pres">
      <dgm:prSet presAssocID="{D2FE3027-CD5C-42F2-91EB-86FAC3E4BE0B}" presName="Accent" presStyleLbl="node1" presStyleIdx="1" presStyleCnt="2" custScaleY="116574"/>
      <dgm:spPr>
        <a:xfrm rot="10800000">
          <a:off x="1839429" y="808686"/>
          <a:ext cx="4027970" cy="4198761"/>
        </a:xfrm>
        <a:prstGeom prst="blockArc">
          <a:avLst>
            <a:gd name="adj1" fmla="val 16509444"/>
            <a:gd name="adj2" fmla="val 5088054"/>
            <a:gd name="adj3" fmla="val 5240"/>
          </a:avLst>
        </a:prstGeom>
      </dgm:spPr>
    </dgm:pt>
    <dgm:pt modelId="{A641F8A4-CF11-4116-B4E6-8425449904ED}" type="pres">
      <dgm:prSet presAssocID="{D2FE3027-CD5C-42F2-91EB-86FAC3E4BE0B}" presName="Image1" presStyleLbl="fgImgPlace1" presStyleIdx="0" presStyleCnt="4"/>
      <dgm:spPr>
        <a:xfrm>
          <a:off x="2302954" y="643876"/>
          <a:ext cx="1070800" cy="1070576"/>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holding pencil and sketching" title="Sample Picture"/>
        </a:ext>
      </dgm:extLst>
    </dgm:pt>
    <dgm:pt modelId="{4E1806DE-992B-4280-BAAA-DE6487DCDC77}" type="pres">
      <dgm:prSet presAssocID="{D2FE3027-CD5C-42F2-91EB-86FAC3E4BE0B}" presName="Child1" presStyleLbl="revTx" presStyleIdx="0" presStyleCnt="4">
        <dgm:presLayoutVars>
          <dgm:chMax val="0"/>
          <dgm:chPref val="0"/>
          <dgm:bulletEnabled val="1"/>
        </dgm:presLayoutVars>
      </dgm:prSet>
      <dgm:spPr>
        <a:prstGeom prst="rect">
          <a:avLst/>
        </a:prstGeom>
      </dgm:spPr>
      <dgm:t>
        <a:bodyPr/>
        <a:lstStyle/>
        <a:p>
          <a:endParaRPr lang="en-US"/>
        </a:p>
      </dgm:t>
    </dgm:pt>
    <dgm:pt modelId="{9429B47F-46AD-4053-B6EC-4D08117EF235}" type="pres">
      <dgm:prSet presAssocID="{960DD3F4-08B5-4717-B21F-9D7ADE4F9398}" presName="Image2" presStyleCnt="0"/>
      <dgm:spPr/>
    </dgm:pt>
    <dgm:pt modelId="{7ACA9D6E-B4F2-44F7-ADFA-C71D9AD1611D}" type="pres">
      <dgm:prSet presAssocID="{960DD3F4-08B5-4717-B21F-9D7ADE4F9398}" presName="Image" presStyleLbl="fgImgPlace1" presStyleIdx="1" presStyleCnt="4"/>
      <dgm:spPr>
        <a:xfrm>
          <a:off x="1512028" y="1640951"/>
          <a:ext cx="1070800" cy="1070576"/>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s holding magnifier and pen" title="Sample Picture"/>
        </a:ext>
      </dgm:extLst>
    </dgm:pt>
    <dgm:pt modelId="{63748CBD-72AB-475B-93BB-2E1E19EB7CDF}" type="pres">
      <dgm:prSet presAssocID="{960DD3F4-08B5-4717-B21F-9D7ADE4F9398}" presName="Child2" presStyleLbl="revTx" presStyleIdx="1" presStyleCnt="4">
        <dgm:presLayoutVars>
          <dgm:chMax val="0"/>
          <dgm:chPref val="0"/>
          <dgm:bulletEnabled val="1"/>
        </dgm:presLayoutVars>
      </dgm:prSet>
      <dgm:spPr>
        <a:prstGeom prst="rect">
          <a:avLst/>
        </a:prstGeom>
      </dgm:spPr>
      <dgm:t>
        <a:bodyPr/>
        <a:lstStyle/>
        <a:p>
          <a:endParaRPr lang="en-US"/>
        </a:p>
      </dgm:t>
    </dgm:pt>
    <dgm:pt modelId="{EA3FBB46-60CA-4DCD-B01B-F2EAC10C3D89}" type="pres">
      <dgm:prSet presAssocID="{C0C01B88-9CE1-468B-9CBF-591339763F40}" presName="Image3" presStyleCnt="0"/>
      <dgm:spPr/>
    </dgm:pt>
    <dgm:pt modelId="{07F3DE25-1642-45C2-B4F6-1F381AF4B3C9}" type="pres">
      <dgm:prSet presAssocID="{C0C01B88-9CE1-468B-9CBF-591339763F40}" presName="Image" presStyleLbl="fgImgPlace1" presStyleIdx="2" presStyleCnt="4"/>
      <dgm:spPr>
        <a:xfrm>
          <a:off x="1516136" y="3106888"/>
          <a:ext cx="1070800" cy="1070576"/>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plugging cables into computer" title="Sample Picture"/>
        </a:ext>
      </dgm:extLst>
    </dgm:pt>
    <dgm:pt modelId="{24DAAE03-8AA3-4374-B236-819FD4BAD3C8}" type="pres">
      <dgm:prSet presAssocID="{C0C01B88-9CE1-468B-9CBF-591339763F40}" presName="Child3" presStyleLbl="revTx" presStyleIdx="2" presStyleCnt="4">
        <dgm:presLayoutVars>
          <dgm:chMax val="0"/>
          <dgm:chPref val="0"/>
          <dgm:bulletEnabled val="1"/>
        </dgm:presLayoutVars>
      </dgm:prSet>
      <dgm:spPr>
        <a:prstGeom prst="rect">
          <a:avLst/>
        </a:prstGeom>
      </dgm:spPr>
      <dgm:t>
        <a:bodyPr/>
        <a:lstStyle/>
        <a:p>
          <a:endParaRPr lang="en-US"/>
        </a:p>
      </dgm:t>
    </dgm:pt>
    <dgm:pt modelId="{372EC7E2-032F-493E-9422-3E6BBF84C804}" type="pres">
      <dgm:prSet presAssocID="{2047DE55-99B8-4790-89E2-F50A652A554B}" presName="Image4" presStyleCnt="0"/>
      <dgm:spPr/>
    </dgm:pt>
    <dgm:pt modelId="{37E17C6F-ED68-448D-88C1-BFA2E9B6DD18}" type="pres">
      <dgm:prSet presAssocID="{2047DE55-99B8-4790-89E2-F50A652A554B}" presName="Image" presStyleLbl="fgImgPlace1" presStyleIdx="3" presStyleCnt="4"/>
      <dgm:spPr>
        <a:xfrm>
          <a:off x="2302954" y="4138659"/>
          <a:ext cx="1070800" cy="1070576"/>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holding pen and pointing to data in column chart" title="Sample Picture"/>
        </a:ext>
      </dgm:extLst>
    </dgm:pt>
    <dgm:pt modelId="{9658C117-7785-4D2C-B987-9EA97BF9F6B2}" type="pres">
      <dgm:prSet presAssocID="{2047DE55-99B8-4790-89E2-F50A652A554B}" presName="Child4" presStyleLbl="revTx" presStyleIdx="3" presStyleCnt="4" custScaleX="131533" custLinFactNeighborX="-12776" custLinFactNeighborY="842">
        <dgm:presLayoutVars>
          <dgm:chMax val="0"/>
          <dgm:chPref val="0"/>
          <dgm:bulletEnabled val="1"/>
        </dgm:presLayoutVars>
      </dgm:prSet>
      <dgm:spPr>
        <a:prstGeom prst="rect">
          <a:avLst/>
        </a:prstGeom>
      </dgm:spPr>
      <dgm:t>
        <a:bodyPr/>
        <a:lstStyle/>
        <a:p>
          <a:endParaRPr lang="en-US"/>
        </a:p>
      </dgm:t>
    </dgm:pt>
  </dgm:ptLst>
  <dgm:cxnLst>
    <dgm:cxn modelId="{A971AD42-BB12-4E5C-BD90-DB7621320F5D}" srcId="{E16905CA-DEF8-4D11-8E8E-35415FE5B980}" destId="{007470A2-B5D7-4887-B4FD-B6021A4D4CF7}" srcOrd="0" destOrd="0" parTransId="{C7FB72E2-A81D-4936-94C5-846F95D01B10}" sibTransId="{36A13DC7-7A59-4D72-A36F-54543C02182F}"/>
    <dgm:cxn modelId="{D0496091-82C2-4DBF-8ADF-059E2F34EEE0}" type="presOf" srcId="{2047DE55-99B8-4790-89E2-F50A652A554B}" destId="{9658C117-7785-4D2C-B987-9EA97BF9F6B2}" srcOrd="0" destOrd="0" presId="urn:microsoft.com/office/officeart/2011/layout/RadialPictureList"/>
    <dgm:cxn modelId="{23037FFB-2E6F-4F7B-A483-3284A127EA86}" type="presOf" srcId="{007470A2-B5D7-4887-B4FD-B6021A4D4CF7}" destId="{05E59EE6-24A2-4651-996A-9AFB7B9FFC8F}" srcOrd="0" destOrd="0" presId="urn:microsoft.com/office/officeart/2011/layout/RadialPictureList"/>
    <dgm:cxn modelId="{721A35C3-DBEA-42F4-A54D-DFAAD999BF91}" srcId="{007470A2-B5D7-4887-B4FD-B6021A4D4CF7}" destId="{2047DE55-99B8-4790-89E2-F50A652A554B}" srcOrd="3" destOrd="0" parTransId="{C8D3E9CF-05DC-4FB6-BC89-86896EE18DEA}" sibTransId="{048493D6-4426-4618-8C32-1CBA84A9753C}"/>
    <dgm:cxn modelId="{F0B079DC-9100-43CB-83F4-47AC9676D6D6}" srcId="{007470A2-B5D7-4887-B4FD-B6021A4D4CF7}" destId="{960DD3F4-08B5-4717-B21F-9D7ADE4F9398}" srcOrd="1" destOrd="0" parTransId="{839A0E79-83CF-4D81-910F-C4D38D5DC2A9}" sibTransId="{D3D2787D-6A77-4635-9E00-A1E2766D7996}"/>
    <dgm:cxn modelId="{E9534D25-9AE8-44F5-B45E-C03BFC255410}" type="presOf" srcId="{960DD3F4-08B5-4717-B21F-9D7ADE4F9398}" destId="{63748CBD-72AB-475B-93BB-2E1E19EB7CDF}" srcOrd="0" destOrd="0" presId="urn:microsoft.com/office/officeart/2011/layout/RadialPictureList"/>
    <dgm:cxn modelId="{C1902F0E-4199-47C5-B8CF-C6E5395E9F27}" type="presOf" srcId="{E16905CA-DEF8-4D11-8E8E-35415FE5B980}" destId="{BCBA671E-8B0E-47E3-B726-8B2B073B000E}" srcOrd="0" destOrd="0" presId="urn:microsoft.com/office/officeart/2011/layout/RadialPictureList"/>
    <dgm:cxn modelId="{2F708DD1-31DA-40F2-8F61-60D64D9DED0E}" srcId="{007470A2-B5D7-4887-B4FD-B6021A4D4CF7}" destId="{D2FE3027-CD5C-42F2-91EB-86FAC3E4BE0B}" srcOrd="0" destOrd="0" parTransId="{D970ABB7-5E37-4C46-AB28-EAAE4C62AF1F}" sibTransId="{3BD032F4-74D8-4DF5-A3F7-BE4B5F10D5BF}"/>
    <dgm:cxn modelId="{FA97903C-CB2C-4FE6-9260-8888062F8B33}" type="presOf" srcId="{D2FE3027-CD5C-42F2-91EB-86FAC3E4BE0B}" destId="{4E1806DE-992B-4280-BAAA-DE6487DCDC77}" srcOrd="0" destOrd="0" presId="urn:microsoft.com/office/officeart/2011/layout/RadialPictureList"/>
    <dgm:cxn modelId="{3A640239-746C-4DA6-A375-EB4319FBBE43}" type="presOf" srcId="{C0C01B88-9CE1-468B-9CBF-591339763F40}" destId="{24DAAE03-8AA3-4374-B236-819FD4BAD3C8}" srcOrd="0" destOrd="0" presId="urn:microsoft.com/office/officeart/2011/layout/RadialPictureList"/>
    <dgm:cxn modelId="{8D5FD78A-BE31-4FDE-A461-DA8AB34B38C6}" srcId="{007470A2-B5D7-4887-B4FD-B6021A4D4CF7}" destId="{C0C01B88-9CE1-468B-9CBF-591339763F40}" srcOrd="2" destOrd="0" parTransId="{DFE94F7E-D535-430A-8BB1-49AC9838F4B9}" sibTransId="{E322421D-E49C-4213-8E54-92B0A3C2AA0D}"/>
    <dgm:cxn modelId="{DBA366B2-1235-4CED-82EA-C2EC3E0A13DB}" type="presParOf" srcId="{BCBA671E-8B0E-47E3-B726-8B2B073B000E}" destId="{05E59EE6-24A2-4651-996A-9AFB7B9FFC8F}" srcOrd="0" destOrd="0" presId="urn:microsoft.com/office/officeart/2011/layout/RadialPictureList"/>
    <dgm:cxn modelId="{6E8AAEDE-C654-4957-B056-3A5ACCD03AF7}" type="presParOf" srcId="{BCBA671E-8B0E-47E3-B726-8B2B073B000E}" destId="{1EA0B330-A62A-423B-9436-56354426AF14}" srcOrd="1" destOrd="0" presId="urn:microsoft.com/office/officeart/2011/layout/RadialPictureList"/>
    <dgm:cxn modelId="{6597578C-9A7D-490A-A046-CDE250AA2B11}" type="presParOf" srcId="{BCBA671E-8B0E-47E3-B726-8B2B073B000E}" destId="{A641F8A4-CF11-4116-B4E6-8425449904ED}" srcOrd="2" destOrd="0" presId="urn:microsoft.com/office/officeart/2011/layout/RadialPictureList"/>
    <dgm:cxn modelId="{961F385B-01F2-443A-8D53-2FE7EF444869}" type="presParOf" srcId="{BCBA671E-8B0E-47E3-B726-8B2B073B000E}" destId="{4E1806DE-992B-4280-BAAA-DE6487DCDC77}" srcOrd="3" destOrd="0" presId="urn:microsoft.com/office/officeart/2011/layout/RadialPictureList"/>
    <dgm:cxn modelId="{93C4CD5D-7FED-4990-A79D-05E063D3654B}" type="presParOf" srcId="{BCBA671E-8B0E-47E3-B726-8B2B073B000E}" destId="{9429B47F-46AD-4053-B6EC-4D08117EF235}" srcOrd="4" destOrd="0" presId="urn:microsoft.com/office/officeart/2011/layout/RadialPictureList"/>
    <dgm:cxn modelId="{9658E003-D1DA-4DD3-B42E-C59468928049}" type="presParOf" srcId="{9429B47F-46AD-4053-B6EC-4D08117EF235}" destId="{7ACA9D6E-B4F2-44F7-ADFA-C71D9AD1611D}" srcOrd="0" destOrd="0" presId="urn:microsoft.com/office/officeart/2011/layout/RadialPictureList"/>
    <dgm:cxn modelId="{F5F0E242-49BA-4486-A0CE-CBCE0ACEB3BC}" type="presParOf" srcId="{BCBA671E-8B0E-47E3-B726-8B2B073B000E}" destId="{63748CBD-72AB-475B-93BB-2E1E19EB7CDF}" srcOrd="5" destOrd="0" presId="urn:microsoft.com/office/officeart/2011/layout/RadialPictureList"/>
    <dgm:cxn modelId="{CB62AED7-17CF-4B24-A90B-E8F03D45C2C8}" type="presParOf" srcId="{BCBA671E-8B0E-47E3-B726-8B2B073B000E}" destId="{EA3FBB46-60CA-4DCD-B01B-F2EAC10C3D89}" srcOrd="6" destOrd="0" presId="urn:microsoft.com/office/officeart/2011/layout/RadialPictureList"/>
    <dgm:cxn modelId="{E122093B-0342-4851-AAD8-9F1F341FE253}" type="presParOf" srcId="{EA3FBB46-60CA-4DCD-B01B-F2EAC10C3D89}" destId="{07F3DE25-1642-45C2-B4F6-1F381AF4B3C9}" srcOrd="0" destOrd="0" presId="urn:microsoft.com/office/officeart/2011/layout/RadialPictureList"/>
    <dgm:cxn modelId="{DB937341-27DE-47BB-AC33-34886E077375}" type="presParOf" srcId="{BCBA671E-8B0E-47E3-B726-8B2B073B000E}" destId="{24DAAE03-8AA3-4374-B236-819FD4BAD3C8}" srcOrd="7" destOrd="0" presId="urn:microsoft.com/office/officeart/2011/layout/RadialPictureList"/>
    <dgm:cxn modelId="{3B43E9D6-17B8-4973-94BF-22DC62BD9EE6}" type="presParOf" srcId="{BCBA671E-8B0E-47E3-B726-8B2B073B000E}" destId="{372EC7E2-032F-493E-9422-3E6BBF84C804}" srcOrd="8" destOrd="0" presId="urn:microsoft.com/office/officeart/2011/layout/RadialPictureList"/>
    <dgm:cxn modelId="{AA19632D-CF11-435A-80A7-4C38BDE124BB}" type="presParOf" srcId="{372EC7E2-032F-493E-9422-3E6BBF84C804}" destId="{37E17C6F-ED68-448D-88C1-BFA2E9B6DD18}" srcOrd="0" destOrd="0" presId="urn:microsoft.com/office/officeart/2011/layout/RadialPictureList"/>
    <dgm:cxn modelId="{7DE4E6D4-320B-4192-9D4A-672EDABCD435}" type="presParOf" srcId="{BCBA671E-8B0E-47E3-B726-8B2B073B000E}" destId="{9658C117-7785-4D2C-B987-9EA97BF9F6B2}" srcOrd="9" destOrd="0" presId="urn:microsoft.com/office/officeart/2011/layout/RadialPictureList"/>
  </dgm:cxnLst>
  <dgm:bg>
    <a:noFill/>
    <a:effectLst>
      <a:outerShdw blurRad="50800" dist="50800" dir="5400000" algn="ctr" rotWithShape="0">
        <a:srgbClr val="000000">
          <a:alpha val="0"/>
        </a:srgbClr>
      </a:outerShdw>
    </a:effect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DBA91F1-7E8C-41C9-A838-D658A98417D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A97DD9A-212E-426A-9594-7FEEEC4E1E2E}">
      <dgm:prSet phldrT="[Text]"/>
      <dgm:spPr/>
      <dgm:t>
        <a:bodyPr/>
        <a:lstStyle/>
        <a:p>
          <a:r>
            <a:rPr lang="en-US" b="1" dirty="0"/>
            <a:t>RISKS TO THE DISTRICT ARE DECREASED</a:t>
          </a:r>
        </a:p>
      </dgm:t>
    </dgm:pt>
    <dgm:pt modelId="{CFB8B198-74C4-4710-BA7C-5F16A52BB9D3}" type="parTrans" cxnId="{6EE1A5DD-79E9-4FC2-BFBE-DA7B4C71D980}">
      <dgm:prSet/>
      <dgm:spPr/>
      <dgm:t>
        <a:bodyPr/>
        <a:lstStyle/>
        <a:p>
          <a:endParaRPr lang="en-US"/>
        </a:p>
      </dgm:t>
    </dgm:pt>
    <dgm:pt modelId="{A822033B-D112-4812-B9AC-0AEDBC4B3389}" type="sibTrans" cxnId="{6EE1A5DD-79E9-4FC2-BFBE-DA7B4C71D980}">
      <dgm:prSet/>
      <dgm:spPr/>
      <dgm:t>
        <a:bodyPr/>
        <a:lstStyle/>
        <a:p>
          <a:endParaRPr lang="en-US"/>
        </a:p>
      </dgm:t>
    </dgm:pt>
    <dgm:pt modelId="{B7F093E9-7C2E-44B4-8B3B-6CBE0FE3E35E}">
      <dgm:prSet phldrT="[Text]"/>
      <dgm:spPr/>
      <dgm:t>
        <a:bodyPr/>
        <a:lstStyle/>
        <a:p>
          <a:r>
            <a:rPr lang="en-US" b="1" dirty="0"/>
            <a:t>HIGHER STANDARDS ACHIEVED</a:t>
          </a:r>
        </a:p>
      </dgm:t>
    </dgm:pt>
    <dgm:pt modelId="{975EB889-7FE2-4B31-A57C-D6644EDC0C5B}" type="parTrans" cxnId="{05382DB0-93E0-41A2-9F05-DBE0C57CD836}">
      <dgm:prSet/>
      <dgm:spPr/>
      <dgm:t>
        <a:bodyPr/>
        <a:lstStyle/>
        <a:p>
          <a:endParaRPr lang="en-US"/>
        </a:p>
      </dgm:t>
    </dgm:pt>
    <dgm:pt modelId="{A2D02C68-2709-4715-A187-1730828C882F}" type="sibTrans" cxnId="{05382DB0-93E0-41A2-9F05-DBE0C57CD836}">
      <dgm:prSet/>
      <dgm:spPr/>
      <dgm:t>
        <a:bodyPr/>
        <a:lstStyle/>
        <a:p>
          <a:endParaRPr lang="en-US"/>
        </a:p>
      </dgm:t>
    </dgm:pt>
    <dgm:pt modelId="{9767D06C-E342-4313-B844-7CBE4BE72372}">
      <dgm:prSet phldrT="[Text]"/>
      <dgm:spPr/>
      <dgm:t>
        <a:bodyPr/>
        <a:lstStyle/>
        <a:p>
          <a:r>
            <a:rPr lang="en-US" b="1" cap="all" baseline="0" dirty="0"/>
            <a:t>Compliance with Laws and Regulations</a:t>
          </a:r>
        </a:p>
      </dgm:t>
    </dgm:pt>
    <dgm:pt modelId="{07642ABB-36AA-4345-A138-3BA34143FF70}" type="parTrans" cxnId="{1F9E31E8-2B2E-4F8E-AA9B-B5366FE84796}">
      <dgm:prSet/>
      <dgm:spPr/>
      <dgm:t>
        <a:bodyPr/>
        <a:lstStyle/>
        <a:p>
          <a:endParaRPr lang="en-US"/>
        </a:p>
      </dgm:t>
    </dgm:pt>
    <dgm:pt modelId="{5B3210CA-F7F6-43EC-9250-21702872AB7F}" type="sibTrans" cxnId="{1F9E31E8-2B2E-4F8E-AA9B-B5366FE84796}">
      <dgm:prSet/>
      <dgm:spPr/>
      <dgm:t>
        <a:bodyPr/>
        <a:lstStyle/>
        <a:p>
          <a:endParaRPr lang="en-US"/>
        </a:p>
      </dgm:t>
    </dgm:pt>
    <dgm:pt modelId="{45D65E2E-57FB-46B9-A23E-155578272902}">
      <dgm:prSet phldrT="[Text]"/>
      <dgm:spPr/>
      <dgm:t>
        <a:bodyPr/>
        <a:lstStyle/>
        <a:p>
          <a:r>
            <a:rPr lang="en-US"/>
            <a:t>District assets are safeguarded</a:t>
          </a:r>
          <a:endParaRPr lang="en-US" dirty="0"/>
        </a:p>
      </dgm:t>
    </dgm:pt>
    <dgm:pt modelId="{D504A610-38C8-4BDE-BB8B-E71AB9A63BD2}" type="parTrans" cxnId="{FE68F8E0-776A-49A3-8850-D44015EFEFE4}">
      <dgm:prSet/>
      <dgm:spPr/>
      <dgm:t>
        <a:bodyPr/>
        <a:lstStyle/>
        <a:p>
          <a:endParaRPr lang="en-US"/>
        </a:p>
      </dgm:t>
    </dgm:pt>
    <dgm:pt modelId="{C35F0E74-D801-4FFD-B331-4EF428DDF3B5}" type="sibTrans" cxnId="{FE68F8E0-776A-49A3-8850-D44015EFEFE4}">
      <dgm:prSet/>
      <dgm:spPr/>
      <dgm:t>
        <a:bodyPr/>
        <a:lstStyle/>
        <a:p>
          <a:endParaRPr lang="en-US"/>
        </a:p>
      </dgm:t>
    </dgm:pt>
    <dgm:pt modelId="{3D6FB82D-8702-4FD5-B446-B15492C8E8D3}">
      <dgm:prSet phldrT="[Text]"/>
      <dgm:spPr/>
      <dgm:t>
        <a:bodyPr/>
        <a:lstStyle/>
        <a:p>
          <a:r>
            <a:rPr lang="en-US"/>
            <a:t>Sound business decisions are made and communicated to stakeholders</a:t>
          </a:r>
          <a:endParaRPr lang="en-US" dirty="0"/>
        </a:p>
      </dgm:t>
    </dgm:pt>
    <dgm:pt modelId="{01064A5F-A089-4040-BEA5-E691D4390BDE}" type="parTrans" cxnId="{8C4DF61B-AB41-4B3C-AC5A-E6632D6E5366}">
      <dgm:prSet/>
      <dgm:spPr/>
      <dgm:t>
        <a:bodyPr/>
        <a:lstStyle/>
        <a:p>
          <a:endParaRPr lang="en-US"/>
        </a:p>
      </dgm:t>
    </dgm:pt>
    <dgm:pt modelId="{C0A9B8D0-1A45-4904-98C0-4C9491006681}" type="sibTrans" cxnId="{8C4DF61B-AB41-4B3C-AC5A-E6632D6E5366}">
      <dgm:prSet/>
      <dgm:spPr/>
      <dgm:t>
        <a:bodyPr/>
        <a:lstStyle/>
        <a:p>
          <a:endParaRPr lang="en-US"/>
        </a:p>
      </dgm:t>
    </dgm:pt>
    <dgm:pt modelId="{1F256EDC-5F96-4744-B15C-2D1943C70739}">
      <dgm:prSet phldrT="[Text]"/>
      <dgm:spPr/>
      <dgm:t>
        <a:bodyPr/>
        <a:lstStyle/>
        <a:p>
          <a:r>
            <a:rPr lang="en-US" dirty="0"/>
            <a:t>Positive public image is maintained and stakeholder trust in the district increases</a:t>
          </a:r>
        </a:p>
      </dgm:t>
    </dgm:pt>
    <dgm:pt modelId="{2BDBFB8C-BDE9-486A-8DD1-A7FCA6AED5F0}" type="parTrans" cxnId="{81E937BE-E59C-4053-B608-515948E2BA0B}">
      <dgm:prSet/>
      <dgm:spPr/>
      <dgm:t>
        <a:bodyPr/>
        <a:lstStyle/>
        <a:p>
          <a:endParaRPr lang="en-US"/>
        </a:p>
      </dgm:t>
    </dgm:pt>
    <dgm:pt modelId="{360B594D-5CE0-47CD-8F68-0B32F75E34FC}" type="sibTrans" cxnId="{81E937BE-E59C-4053-B608-515948E2BA0B}">
      <dgm:prSet/>
      <dgm:spPr/>
      <dgm:t>
        <a:bodyPr/>
        <a:lstStyle/>
        <a:p>
          <a:endParaRPr lang="en-US"/>
        </a:p>
      </dgm:t>
    </dgm:pt>
    <dgm:pt modelId="{4AD13E16-C8EF-4219-ADEC-3EFA367F63FB}">
      <dgm:prSet phldrT="[Text]"/>
      <dgm:spPr/>
      <dgm:t>
        <a:bodyPr/>
        <a:lstStyle/>
        <a:p>
          <a:r>
            <a:rPr lang="en-US" dirty="0"/>
            <a:t>Your district maintains its accreditation status</a:t>
          </a:r>
        </a:p>
      </dgm:t>
    </dgm:pt>
    <dgm:pt modelId="{C2D82D0B-71BA-449B-9321-1F02F63BBED8}" type="parTrans" cxnId="{359D3EBF-2FA2-42B9-BDAA-062B1B914EC4}">
      <dgm:prSet/>
      <dgm:spPr/>
      <dgm:t>
        <a:bodyPr/>
        <a:lstStyle/>
        <a:p>
          <a:endParaRPr lang="en-US"/>
        </a:p>
      </dgm:t>
    </dgm:pt>
    <dgm:pt modelId="{7C9354BF-915D-40A9-977F-DCD4C79AE9A4}" type="sibTrans" cxnId="{359D3EBF-2FA2-42B9-BDAA-062B1B914EC4}">
      <dgm:prSet/>
      <dgm:spPr/>
      <dgm:t>
        <a:bodyPr/>
        <a:lstStyle/>
        <a:p>
          <a:endParaRPr lang="en-US"/>
        </a:p>
      </dgm:t>
    </dgm:pt>
    <dgm:pt modelId="{50628159-7E16-4E4F-89D9-C3789232A542}">
      <dgm:prSet/>
      <dgm:spPr/>
      <dgm:t>
        <a:bodyPr/>
        <a:lstStyle/>
        <a:p>
          <a:r>
            <a:rPr lang="en-US" b="1" cap="all" baseline="0" dirty="0"/>
            <a:t>Improved Communication and Procedures</a:t>
          </a:r>
        </a:p>
      </dgm:t>
    </dgm:pt>
    <dgm:pt modelId="{73529A31-E53D-4191-86EC-9B3582C9BC8F}" type="parTrans" cxnId="{7DD901CA-3172-4CD6-8650-A66F1B2F2E00}">
      <dgm:prSet/>
      <dgm:spPr/>
      <dgm:t>
        <a:bodyPr/>
        <a:lstStyle/>
        <a:p>
          <a:endParaRPr lang="en-US"/>
        </a:p>
      </dgm:t>
    </dgm:pt>
    <dgm:pt modelId="{A84EE79F-40CF-4F49-A603-27FE0CA492FB}" type="sibTrans" cxnId="{7DD901CA-3172-4CD6-8650-A66F1B2F2E00}">
      <dgm:prSet/>
      <dgm:spPr/>
      <dgm:t>
        <a:bodyPr/>
        <a:lstStyle/>
        <a:p>
          <a:endParaRPr lang="en-US"/>
        </a:p>
      </dgm:t>
    </dgm:pt>
    <dgm:pt modelId="{15AF2886-EF14-4DCA-AB0D-E92AAC11104D}">
      <dgm:prSet/>
      <dgm:spPr/>
      <dgm:t>
        <a:bodyPr/>
        <a:lstStyle/>
        <a:p>
          <a:r>
            <a:rPr lang="en-US"/>
            <a:t>Maximization of  resources and reduction of waste</a:t>
          </a:r>
          <a:endParaRPr lang="en-US" dirty="0"/>
        </a:p>
      </dgm:t>
    </dgm:pt>
    <dgm:pt modelId="{82054E4F-0877-4675-9C06-103712D4EBFA}" type="parTrans" cxnId="{2EBFCC04-B3C0-4269-BD29-C723F6BA8FD6}">
      <dgm:prSet/>
      <dgm:spPr/>
      <dgm:t>
        <a:bodyPr/>
        <a:lstStyle/>
        <a:p>
          <a:endParaRPr lang="en-US"/>
        </a:p>
      </dgm:t>
    </dgm:pt>
    <dgm:pt modelId="{678DC123-0A14-45AD-B141-55C15482A359}" type="sibTrans" cxnId="{2EBFCC04-B3C0-4269-BD29-C723F6BA8FD6}">
      <dgm:prSet/>
      <dgm:spPr/>
      <dgm:t>
        <a:bodyPr/>
        <a:lstStyle/>
        <a:p>
          <a:endParaRPr lang="en-US"/>
        </a:p>
      </dgm:t>
    </dgm:pt>
    <dgm:pt modelId="{1BF38B6D-E1BD-49A9-A780-AD6D37A0368B}">
      <dgm:prSet/>
      <dgm:spPr/>
      <dgm:t>
        <a:bodyPr/>
        <a:lstStyle/>
        <a:p>
          <a:r>
            <a:rPr lang="en-US"/>
            <a:t>Processes and procedures operate as intended</a:t>
          </a:r>
          <a:endParaRPr lang="en-US" dirty="0"/>
        </a:p>
      </dgm:t>
    </dgm:pt>
    <dgm:pt modelId="{FE899BDB-4B9B-4C0E-A417-37FB936C1B04}" type="parTrans" cxnId="{810AF8A8-8CAB-4F7E-9C28-4C600BC56EE0}">
      <dgm:prSet/>
      <dgm:spPr/>
      <dgm:t>
        <a:bodyPr/>
        <a:lstStyle/>
        <a:p>
          <a:endParaRPr lang="en-US"/>
        </a:p>
      </dgm:t>
    </dgm:pt>
    <dgm:pt modelId="{362325BA-056E-493A-BB83-4B181904AB15}" type="sibTrans" cxnId="{810AF8A8-8CAB-4F7E-9C28-4C600BC56EE0}">
      <dgm:prSet/>
      <dgm:spPr/>
      <dgm:t>
        <a:bodyPr/>
        <a:lstStyle/>
        <a:p>
          <a:endParaRPr lang="en-US"/>
        </a:p>
      </dgm:t>
    </dgm:pt>
    <dgm:pt modelId="{1835C5F3-3BDB-4BD7-9FF1-0EAD87C296FA}">
      <dgm:prSet phldrT="[Text]"/>
      <dgm:spPr/>
      <dgm:t>
        <a:bodyPr/>
        <a:lstStyle/>
        <a:p>
          <a:r>
            <a:rPr lang="en-US"/>
            <a:t>Reliability and integrity of financial information is improved (Data quality)</a:t>
          </a:r>
          <a:endParaRPr lang="en-US" dirty="0"/>
        </a:p>
      </dgm:t>
    </dgm:pt>
    <dgm:pt modelId="{CE59581F-B1D4-4E09-B5AB-D6B3D25B904E}" type="parTrans" cxnId="{289AE99A-13A9-4A08-8951-775CED024A00}">
      <dgm:prSet/>
      <dgm:spPr/>
      <dgm:t>
        <a:bodyPr/>
        <a:lstStyle/>
        <a:p>
          <a:endParaRPr lang="en-US"/>
        </a:p>
      </dgm:t>
    </dgm:pt>
    <dgm:pt modelId="{26FAEBAC-1BFB-4AA1-A230-5524CD6A0640}" type="sibTrans" cxnId="{289AE99A-13A9-4A08-8951-775CED024A00}">
      <dgm:prSet/>
      <dgm:spPr/>
      <dgm:t>
        <a:bodyPr/>
        <a:lstStyle/>
        <a:p>
          <a:endParaRPr lang="en-US"/>
        </a:p>
      </dgm:t>
    </dgm:pt>
    <dgm:pt modelId="{16C33A52-8CC3-4D6B-9D21-3BDF5B2E4F27}">
      <dgm:prSet phldrT="[Text]"/>
      <dgm:spPr/>
      <dgm:t>
        <a:bodyPr/>
        <a:lstStyle/>
        <a:p>
          <a:r>
            <a:rPr lang="en-US" dirty="0"/>
            <a:t>Risk of fraud reduced</a:t>
          </a:r>
        </a:p>
      </dgm:t>
    </dgm:pt>
    <dgm:pt modelId="{1B7B885A-3144-4760-A36B-EB434BED5B18}" type="parTrans" cxnId="{9FF0E253-C2F3-4FB1-8912-25C2F575587A}">
      <dgm:prSet/>
      <dgm:spPr/>
      <dgm:t>
        <a:bodyPr/>
        <a:lstStyle/>
        <a:p>
          <a:endParaRPr lang="en-US"/>
        </a:p>
      </dgm:t>
    </dgm:pt>
    <dgm:pt modelId="{DC7F29D4-D7FC-4AB9-8373-4FB8B7AB7856}" type="sibTrans" cxnId="{9FF0E253-C2F3-4FB1-8912-25C2F575587A}">
      <dgm:prSet/>
      <dgm:spPr/>
      <dgm:t>
        <a:bodyPr/>
        <a:lstStyle/>
        <a:p>
          <a:endParaRPr lang="en-US"/>
        </a:p>
      </dgm:t>
    </dgm:pt>
    <dgm:pt modelId="{1095E8BF-512E-49A1-8EA7-E9F4B6634013}">
      <dgm:prSet phldrT="[Text]"/>
      <dgm:spPr/>
      <dgm:t>
        <a:bodyPr/>
        <a:lstStyle/>
        <a:p>
          <a:r>
            <a:rPr lang="en-US"/>
            <a:t>Noncompliance issues are reduced or eliminated </a:t>
          </a:r>
          <a:endParaRPr lang="en-US" dirty="0"/>
        </a:p>
      </dgm:t>
    </dgm:pt>
    <dgm:pt modelId="{B1983229-CC2F-4B0B-A8FE-53B180679888}" type="parTrans" cxnId="{E985FE69-99A5-4815-AFB3-6FEA58EB1C11}">
      <dgm:prSet/>
      <dgm:spPr/>
      <dgm:t>
        <a:bodyPr/>
        <a:lstStyle/>
        <a:p>
          <a:endParaRPr lang="en-US"/>
        </a:p>
      </dgm:t>
    </dgm:pt>
    <dgm:pt modelId="{5E5B05E0-5CA3-4F9C-AF40-9D3E64B4A192}" type="sibTrans" cxnId="{E985FE69-99A5-4815-AFB3-6FEA58EB1C11}">
      <dgm:prSet/>
      <dgm:spPr/>
      <dgm:t>
        <a:bodyPr/>
        <a:lstStyle/>
        <a:p>
          <a:endParaRPr lang="en-US"/>
        </a:p>
      </dgm:t>
    </dgm:pt>
    <dgm:pt modelId="{C10AF9EA-543D-4557-8F0A-C58DF706B1A5}">
      <dgm:prSet phldrT="[Text]"/>
      <dgm:spPr/>
      <dgm:t>
        <a:bodyPr/>
        <a:lstStyle/>
        <a:p>
          <a:r>
            <a:rPr lang="en-US"/>
            <a:t>Goals, objectives, and benchmarks are met</a:t>
          </a:r>
          <a:endParaRPr lang="en-US" dirty="0"/>
        </a:p>
      </dgm:t>
    </dgm:pt>
    <dgm:pt modelId="{4C4756A5-32CA-41EB-A2FF-F5C4DFCA3502}" type="parTrans" cxnId="{329D934A-BAD6-41B3-82A7-CE2196B0A83B}">
      <dgm:prSet/>
      <dgm:spPr/>
      <dgm:t>
        <a:bodyPr/>
        <a:lstStyle/>
        <a:p>
          <a:endParaRPr lang="en-US"/>
        </a:p>
      </dgm:t>
    </dgm:pt>
    <dgm:pt modelId="{09061501-6FE2-4557-BA24-9959FCC20DD4}" type="sibTrans" cxnId="{329D934A-BAD6-41B3-82A7-CE2196B0A83B}">
      <dgm:prSet/>
      <dgm:spPr/>
      <dgm:t>
        <a:bodyPr/>
        <a:lstStyle/>
        <a:p>
          <a:endParaRPr lang="en-US"/>
        </a:p>
      </dgm:t>
    </dgm:pt>
    <dgm:pt modelId="{BF2881D7-900F-4C8E-9F09-9C05371A57B2}" type="pres">
      <dgm:prSet presAssocID="{1DBA91F1-7E8C-41C9-A838-D658A98417D5}" presName="linear" presStyleCnt="0">
        <dgm:presLayoutVars>
          <dgm:dir/>
          <dgm:animLvl val="lvl"/>
          <dgm:resizeHandles val="exact"/>
        </dgm:presLayoutVars>
      </dgm:prSet>
      <dgm:spPr/>
      <dgm:t>
        <a:bodyPr/>
        <a:lstStyle/>
        <a:p>
          <a:endParaRPr lang="en-US"/>
        </a:p>
      </dgm:t>
    </dgm:pt>
    <dgm:pt modelId="{9FB0A25D-1E70-42A1-9576-9E02D777FD4E}" type="pres">
      <dgm:prSet presAssocID="{9A97DD9A-212E-426A-9594-7FEEEC4E1E2E}" presName="parentLin" presStyleCnt="0"/>
      <dgm:spPr/>
    </dgm:pt>
    <dgm:pt modelId="{BE73E007-796D-4489-903F-12724FB5CC09}" type="pres">
      <dgm:prSet presAssocID="{9A97DD9A-212E-426A-9594-7FEEEC4E1E2E}" presName="parentLeftMargin" presStyleLbl="node1" presStyleIdx="0" presStyleCnt="4"/>
      <dgm:spPr/>
      <dgm:t>
        <a:bodyPr/>
        <a:lstStyle/>
        <a:p>
          <a:endParaRPr lang="en-US"/>
        </a:p>
      </dgm:t>
    </dgm:pt>
    <dgm:pt modelId="{31FF8910-63AB-4043-A89B-AB8E707B7A48}" type="pres">
      <dgm:prSet presAssocID="{9A97DD9A-212E-426A-9594-7FEEEC4E1E2E}" presName="parentText" presStyleLbl="node1" presStyleIdx="0" presStyleCnt="4">
        <dgm:presLayoutVars>
          <dgm:chMax val="0"/>
          <dgm:bulletEnabled val="1"/>
        </dgm:presLayoutVars>
      </dgm:prSet>
      <dgm:spPr/>
      <dgm:t>
        <a:bodyPr/>
        <a:lstStyle/>
        <a:p>
          <a:endParaRPr lang="en-US"/>
        </a:p>
      </dgm:t>
    </dgm:pt>
    <dgm:pt modelId="{7EB05BDB-5555-4796-8535-314A88387643}" type="pres">
      <dgm:prSet presAssocID="{9A97DD9A-212E-426A-9594-7FEEEC4E1E2E}" presName="negativeSpace" presStyleCnt="0"/>
      <dgm:spPr/>
    </dgm:pt>
    <dgm:pt modelId="{A3E10D09-1C38-4A24-82EE-5A6C623231D5}" type="pres">
      <dgm:prSet presAssocID="{9A97DD9A-212E-426A-9594-7FEEEC4E1E2E}" presName="childText" presStyleLbl="conFgAcc1" presStyleIdx="0" presStyleCnt="4">
        <dgm:presLayoutVars>
          <dgm:bulletEnabled val="1"/>
        </dgm:presLayoutVars>
      </dgm:prSet>
      <dgm:spPr/>
      <dgm:t>
        <a:bodyPr/>
        <a:lstStyle/>
        <a:p>
          <a:endParaRPr lang="en-US"/>
        </a:p>
      </dgm:t>
    </dgm:pt>
    <dgm:pt modelId="{4ADA33E3-F576-4BEE-8839-FD6C876D98B5}" type="pres">
      <dgm:prSet presAssocID="{A822033B-D112-4812-B9AC-0AEDBC4B3389}" presName="spaceBetweenRectangles" presStyleCnt="0"/>
      <dgm:spPr/>
    </dgm:pt>
    <dgm:pt modelId="{90673E8C-1446-4013-AA38-FC1EE3BD6C54}" type="pres">
      <dgm:prSet presAssocID="{B7F093E9-7C2E-44B4-8B3B-6CBE0FE3E35E}" presName="parentLin" presStyleCnt="0"/>
      <dgm:spPr/>
    </dgm:pt>
    <dgm:pt modelId="{1012288B-580C-4D8E-A1DB-5619E6992D98}" type="pres">
      <dgm:prSet presAssocID="{B7F093E9-7C2E-44B4-8B3B-6CBE0FE3E35E}" presName="parentLeftMargin" presStyleLbl="node1" presStyleIdx="0" presStyleCnt="4"/>
      <dgm:spPr/>
      <dgm:t>
        <a:bodyPr/>
        <a:lstStyle/>
        <a:p>
          <a:endParaRPr lang="en-US"/>
        </a:p>
      </dgm:t>
    </dgm:pt>
    <dgm:pt modelId="{E828DDC4-0756-415A-B957-94B602877A4A}" type="pres">
      <dgm:prSet presAssocID="{B7F093E9-7C2E-44B4-8B3B-6CBE0FE3E35E}" presName="parentText" presStyleLbl="node1" presStyleIdx="1" presStyleCnt="4">
        <dgm:presLayoutVars>
          <dgm:chMax val="0"/>
          <dgm:bulletEnabled val="1"/>
        </dgm:presLayoutVars>
      </dgm:prSet>
      <dgm:spPr/>
      <dgm:t>
        <a:bodyPr/>
        <a:lstStyle/>
        <a:p>
          <a:endParaRPr lang="en-US"/>
        </a:p>
      </dgm:t>
    </dgm:pt>
    <dgm:pt modelId="{60EE3688-F309-4931-8F7F-576379D488AD}" type="pres">
      <dgm:prSet presAssocID="{B7F093E9-7C2E-44B4-8B3B-6CBE0FE3E35E}" presName="negativeSpace" presStyleCnt="0"/>
      <dgm:spPr/>
    </dgm:pt>
    <dgm:pt modelId="{3ABBBA71-EF6A-41E4-B9DB-7884A5F441C0}" type="pres">
      <dgm:prSet presAssocID="{B7F093E9-7C2E-44B4-8B3B-6CBE0FE3E35E}" presName="childText" presStyleLbl="conFgAcc1" presStyleIdx="1" presStyleCnt="4">
        <dgm:presLayoutVars>
          <dgm:bulletEnabled val="1"/>
        </dgm:presLayoutVars>
      </dgm:prSet>
      <dgm:spPr/>
      <dgm:t>
        <a:bodyPr/>
        <a:lstStyle/>
        <a:p>
          <a:endParaRPr lang="en-US"/>
        </a:p>
      </dgm:t>
    </dgm:pt>
    <dgm:pt modelId="{EAABDE5D-D995-413D-932A-DBC14797A88A}" type="pres">
      <dgm:prSet presAssocID="{A2D02C68-2709-4715-A187-1730828C882F}" presName="spaceBetweenRectangles" presStyleCnt="0"/>
      <dgm:spPr/>
    </dgm:pt>
    <dgm:pt modelId="{2B213EDA-1352-4685-938D-F449494E5371}" type="pres">
      <dgm:prSet presAssocID="{9767D06C-E342-4313-B844-7CBE4BE72372}" presName="parentLin" presStyleCnt="0"/>
      <dgm:spPr/>
    </dgm:pt>
    <dgm:pt modelId="{A2108333-CFBA-4258-B92F-D7C0B72566DB}" type="pres">
      <dgm:prSet presAssocID="{9767D06C-E342-4313-B844-7CBE4BE72372}" presName="parentLeftMargin" presStyleLbl="node1" presStyleIdx="1" presStyleCnt="4"/>
      <dgm:spPr/>
      <dgm:t>
        <a:bodyPr/>
        <a:lstStyle/>
        <a:p>
          <a:endParaRPr lang="en-US"/>
        </a:p>
      </dgm:t>
    </dgm:pt>
    <dgm:pt modelId="{86A43697-948B-4853-B9AD-64B1F9243917}" type="pres">
      <dgm:prSet presAssocID="{9767D06C-E342-4313-B844-7CBE4BE72372}" presName="parentText" presStyleLbl="node1" presStyleIdx="2" presStyleCnt="4">
        <dgm:presLayoutVars>
          <dgm:chMax val="0"/>
          <dgm:bulletEnabled val="1"/>
        </dgm:presLayoutVars>
      </dgm:prSet>
      <dgm:spPr/>
      <dgm:t>
        <a:bodyPr/>
        <a:lstStyle/>
        <a:p>
          <a:endParaRPr lang="en-US"/>
        </a:p>
      </dgm:t>
    </dgm:pt>
    <dgm:pt modelId="{13918582-54C1-47CF-9745-315ABFF27B9E}" type="pres">
      <dgm:prSet presAssocID="{9767D06C-E342-4313-B844-7CBE4BE72372}" presName="negativeSpace" presStyleCnt="0"/>
      <dgm:spPr/>
    </dgm:pt>
    <dgm:pt modelId="{85F6E77F-A9DB-46BF-B56B-A5918C2B269D}" type="pres">
      <dgm:prSet presAssocID="{9767D06C-E342-4313-B844-7CBE4BE72372}" presName="childText" presStyleLbl="conFgAcc1" presStyleIdx="2" presStyleCnt="4">
        <dgm:presLayoutVars>
          <dgm:bulletEnabled val="1"/>
        </dgm:presLayoutVars>
      </dgm:prSet>
      <dgm:spPr/>
      <dgm:t>
        <a:bodyPr/>
        <a:lstStyle/>
        <a:p>
          <a:endParaRPr lang="en-US"/>
        </a:p>
      </dgm:t>
    </dgm:pt>
    <dgm:pt modelId="{5E75AD66-7059-4E95-B882-BC88B06D2622}" type="pres">
      <dgm:prSet presAssocID="{5B3210CA-F7F6-43EC-9250-21702872AB7F}" presName="spaceBetweenRectangles" presStyleCnt="0"/>
      <dgm:spPr/>
    </dgm:pt>
    <dgm:pt modelId="{12812E72-863C-401B-BE5E-42D319455E47}" type="pres">
      <dgm:prSet presAssocID="{50628159-7E16-4E4F-89D9-C3789232A542}" presName="parentLin" presStyleCnt="0"/>
      <dgm:spPr/>
    </dgm:pt>
    <dgm:pt modelId="{45E42600-BA77-4D89-8FBB-1385F83146FD}" type="pres">
      <dgm:prSet presAssocID="{50628159-7E16-4E4F-89D9-C3789232A542}" presName="parentLeftMargin" presStyleLbl="node1" presStyleIdx="2" presStyleCnt="4"/>
      <dgm:spPr/>
      <dgm:t>
        <a:bodyPr/>
        <a:lstStyle/>
        <a:p>
          <a:endParaRPr lang="en-US"/>
        </a:p>
      </dgm:t>
    </dgm:pt>
    <dgm:pt modelId="{C651E57F-1238-40BC-9AAD-C80A672491F7}" type="pres">
      <dgm:prSet presAssocID="{50628159-7E16-4E4F-89D9-C3789232A542}" presName="parentText" presStyleLbl="node1" presStyleIdx="3" presStyleCnt="4">
        <dgm:presLayoutVars>
          <dgm:chMax val="0"/>
          <dgm:bulletEnabled val="1"/>
        </dgm:presLayoutVars>
      </dgm:prSet>
      <dgm:spPr/>
      <dgm:t>
        <a:bodyPr/>
        <a:lstStyle/>
        <a:p>
          <a:endParaRPr lang="en-US"/>
        </a:p>
      </dgm:t>
    </dgm:pt>
    <dgm:pt modelId="{1E0EA66C-F4AD-4CE3-B48D-D5C6668F9287}" type="pres">
      <dgm:prSet presAssocID="{50628159-7E16-4E4F-89D9-C3789232A542}" presName="negativeSpace" presStyleCnt="0"/>
      <dgm:spPr/>
    </dgm:pt>
    <dgm:pt modelId="{8CD84C56-BD32-41A9-A499-20ABB60B809C}" type="pres">
      <dgm:prSet presAssocID="{50628159-7E16-4E4F-89D9-C3789232A542}" presName="childText" presStyleLbl="conFgAcc1" presStyleIdx="3" presStyleCnt="4">
        <dgm:presLayoutVars>
          <dgm:bulletEnabled val="1"/>
        </dgm:presLayoutVars>
      </dgm:prSet>
      <dgm:spPr/>
      <dgm:t>
        <a:bodyPr/>
        <a:lstStyle/>
        <a:p>
          <a:endParaRPr lang="en-US"/>
        </a:p>
      </dgm:t>
    </dgm:pt>
  </dgm:ptLst>
  <dgm:cxnLst>
    <dgm:cxn modelId="{287127D1-ED15-466C-B1C0-05D636952072}" type="presOf" srcId="{1095E8BF-512E-49A1-8EA7-E9F4B6634013}" destId="{85F6E77F-A9DB-46BF-B56B-A5918C2B269D}" srcOrd="0" destOrd="1" presId="urn:microsoft.com/office/officeart/2005/8/layout/list1"/>
    <dgm:cxn modelId="{7862CAB2-2C39-4682-825C-672D5B5C770D}" type="presOf" srcId="{C10AF9EA-543D-4557-8F0A-C58DF706B1A5}" destId="{3ABBBA71-EF6A-41E4-B9DB-7884A5F441C0}" srcOrd="0" destOrd="0" presId="urn:microsoft.com/office/officeart/2005/8/layout/list1"/>
    <dgm:cxn modelId="{77931395-103A-48C9-AF69-0338BB3AE1B5}" type="presOf" srcId="{1F256EDC-5F96-4744-B15C-2D1943C70739}" destId="{3ABBBA71-EF6A-41E4-B9DB-7884A5F441C0}" srcOrd="0" destOrd="2" presId="urn:microsoft.com/office/officeart/2005/8/layout/list1"/>
    <dgm:cxn modelId="{9FF0E253-C2F3-4FB1-8912-25C2F575587A}" srcId="{9A97DD9A-212E-426A-9594-7FEEEC4E1E2E}" destId="{16C33A52-8CC3-4D6B-9D21-3BDF5B2E4F27}" srcOrd="1" destOrd="0" parTransId="{1B7B885A-3144-4760-A36B-EB434BED5B18}" sibTransId="{DC7F29D4-D7FC-4AB9-8373-4FB8B7AB7856}"/>
    <dgm:cxn modelId="{5D514D4B-55D5-4C4F-A9B6-CCAB027DFAFB}" type="presOf" srcId="{50628159-7E16-4E4F-89D9-C3789232A542}" destId="{45E42600-BA77-4D89-8FBB-1385F83146FD}" srcOrd="0" destOrd="0" presId="urn:microsoft.com/office/officeart/2005/8/layout/list1"/>
    <dgm:cxn modelId="{0F818F37-5726-4F4F-A9C6-7D7469EFDBE6}" type="presOf" srcId="{9A97DD9A-212E-426A-9594-7FEEEC4E1E2E}" destId="{31FF8910-63AB-4043-A89B-AB8E707B7A48}" srcOrd="1" destOrd="0" presId="urn:microsoft.com/office/officeart/2005/8/layout/list1"/>
    <dgm:cxn modelId="{AD189D30-2E11-447F-AB62-49653103ED2D}" type="presOf" srcId="{50628159-7E16-4E4F-89D9-C3789232A542}" destId="{C651E57F-1238-40BC-9AAD-C80A672491F7}" srcOrd="1" destOrd="0" presId="urn:microsoft.com/office/officeart/2005/8/layout/list1"/>
    <dgm:cxn modelId="{340B7DF7-761E-465A-A7EE-3C72E42E2F7C}" type="presOf" srcId="{9A97DD9A-212E-426A-9594-7FEEEC4E1E2E}" destId="{BE73E007-796D-4489-903F-12724FB5CC09}" srcOrd="0" destOrd="0" presId="urn:microsoft.com/office/officeart/2005/8/layout/list1"/>
    <dgm:cxn modelId="{359D3EBF-2FA2-42B9-BDAA-062B1B914EC4}" srcId="{9767D06C-E342-4313-B844-7CBE4BE72372}" destId="{4AD13E16-C8EF-4219-ADEC-3EFA367F63FB}" srcOrd="2" destOrd="0" parTransId="{C2D82D0B-71BA-449B-9321-1F02F63BBED8}" sibTransId="{7C9354BF-915D-40A9-977F-DCD4C79AE9A4}"/>
    <dgm:cxn modelId="{05382DB0-93E0-41A2-9F05-DBE0C57CD836}" srcId="{1DBA91F1-7E8C-41C9-A838-D658A98417D5}" destId="{B7F093E9-7C2E-44B4-8B3B-6CBE0FE3E35E}" srcOrd="1" destOrd="0" parTransId="{975EB889-7FE2-4B31-A57C-D6644EDC0C5B}" sibTransId="{A2D02C68-2709-4715-A187-1730828C882F}"/>
    <dgm:cxn modelId="{05073150-A6FD-49B1-BB0C-3ED7ADBF7C11}" type="presOf" srcId="{9767D06C-E342-4313-B844-7CBE4BE72372}" destId="{A2108333-CFBA-4258-B92F-D7C0B72566DB}" srcOrd="0" destOrd="0" presId="urn:microsoft.com/office/officeart/2005/8/layout/list1"/>
    <dgm:cxn modelId="{E21C7E4D-996A-456F-9DB9-1F6E47F47E39}" type="presOf" srcId="{1DBA91F1-7E8C-41C9-A838-D658A98417D5}" destId="{BF2881D7-900F-4C8E-9F09-9C05371A57B2}" srcOrd="0" destOrd="0" presId="urn:microsoft.com/office/officeart/2005/8/layout/list1"/>
    <dgm:cxn modelId="{4D69E50D-565F-41DD-B24E-DEAFFB89C775}" type="presOf" srcId="{1BF38B6D-E1BD-49A9-A780-AD6D37A0368B}" destId="{8CD84C56-BD32-41A9-A499-20ABB60B809C}" srcOrd="0" destOrd="0" presId="urn:microsoft.com/office/officeart/2005/8/layout/list1"/>
    <dgm:cxn modelId="{81E937BE-E59C-4053-B608-515948E2BA0B}" srcId="{B7F093E9-7C2E-44B4-8B3B-6CBE0FE3E35E}" destId="{1F256EDC-5F96-4744-B15C-2D1943C70739}" srcOrd="2" destOrd="0" parTransId="{2BDBFB8C-BDE9-486A-8DD1-A7FCA6AED5F0}" sibTransId="{360B594D-5CE0-47CD-8F68-0B32F75E34FC}"/>
    <dgm:cxn modelId="{FE68F8E0-776A-49A3-8850-D44015EFEFE4}" srcId="{9A97DD9A-212E-426A-9594-7FEEEC4E1E2E}" destId="{45D65E2E-57FB-46B9-A23E-155578272902}" srcOrd="0" destOrd="0" parTransId="{D504A610-38C8-4BDE-BB8B-E71AB9A63BD2}" sibTransId="{C35F0E74-D801-4FFD-B331-4EF428DDF3B5}"/>
    <dgm:cxn modelId="{2EBFCC04-B3C0-4269-BD29-C723F6BA8FD6}" srcId="{50628159-7E16-4E4F-89D9-C3789232A542}" destId="{15AF2886-EF14-4DCA-AB0D-E92AAC11104D}" srcOrd="1" destOrd="0" parTransId="{82054E4F-0877-4675-9C06-103712D4EBFA}" sibTransId="{678DC123-0A14-45AD-B141-55C15482A359}"/>
    <dgm:cxn modelId="{E985FE69-99A5-4815-AFB3-6FEA58EB1C11}" srcId="{9767D06C-E342-4313-B844-7CBE4BE72372}" destId="{1095E8BF-512E-49A1-8EA7-E9F4B6634013}" srcOrd="1" destOrd="0" parTransId="{B1983229-CC2F-4B0B-A8FE-53B180679888}" sibTransId="{5E5B05E0-5CA3-4F9C-AF40-9D3E64B4A192}"/>
    <dgm:cxn modelId="{810AF8A8-8CAB-4F7E-9C28-4C600BC56EE0}" srcId="{50628159-7E16-4E4F-89D9-C3789232A542}" destId="{1BF38B6D-E1BD-49A9-A780-AD6D37A0368B}" srcOrd="0" destOrd="0" parTransId="{FE899BDB-4B9B-4C0E-A417-37FB936C1B04}" sibTransId="{362325BA-056E-493A-BB83-4B181904AB15}"/>
    <dgm:cxn modelId="{6EE1A5DD-79E9-4FC2-BFBE-DA7B4C71D980}" srcId="{1DBA91F1-7E8C-41C9-A838-D658A98417D5}" destId="{9A97DD9A-212E-426A-9594-7FEEEC4E1E2E}" srcOrd="0" destOrd="0" parTransId="{CFB8B198-74C4-4710-BA7C-5F16A52BB9D3}" sibTransId="{A822033B-D112-4812-B9AC-0AEDBC4B3389}"/>
    <dgm:cxn modelId="{DF2B808A-598C-4713-B290-3C27F473E283}" type="presOf" srcId="{9767D06C-E342-4313-B844-7CBE4BE72372}" destId="{86A43697-948B-4853-B9AD-64B1F9243917}" srcOrd="1" destOrd="0" presId="urn:microsoft.com/office/officeart/2005/8/layout/list1"/>
    <dgm:cxn modelId="{289AE99A-13A9-4A08-8951-775CED024A00}" srcId="{9767D06C-E342-4313-B844-7CBE4BE72372}" destId="{1835C5F3-3BDB-4BD7-9FF1-0EAD87C296FA}" srcOrd="0" destOrd="0" parTransId="{CE59581F-B1D4-4E09-B5AB-D6B3D25B904E}" sibTransId="{26FAEBAC-1BFB-4AA1-A230-5524CD6A0640}"/>
    <dgm:cxn modelId="{93FAB366-D0EA-4227-9E62-B6F7646075D8}" type="presOf" srcId="{3D6FB82D-8702-4FD5-B446-B15492C8E8D3}" destId="{3ABBBA71-EF6A-41E4-B9DB-7884A5F441C0}" srcOrd="0" destOrd="1" presId="urn:microsoft.com/office/officeart/2005/8/layout/list1"/>
    <dgm:cxn modelId="{329D934A-BAD6-41B3-82A7-CE2196B0A83B}" srcId="{B7F093E9-7C2E-44B4-8B3B-6CBE0FE3E35E}" destId="{C10AF9EA-543D-4557-8F0A-C58DF706B1A5}" srcOrd="0" destOrd="0" parTransId="{4C4756A5-32CA-41EB-A2FF-F5C4DFCA3502}" sibTransId="{09061501-6FE2-4557-BA24-9959FCC20DD4}"/>
    <dgm:cxn modelId="{3D6F4CDA-A7CC-4FC9-A39D-0460936C5E92}" type="presOf" srcId="{45D65E2E-57FB-46B9-A23E-155578272902}" destId="{A3E10D09-1C38-4A24-82EE-5A6C623231D5}" srcOrd="0" destOrd="0" presId="urn:microsoft.com/office/officeart/2005/8/layout/list1"/>
    <dgm:cxn modelId="{C8FDB971-10DD-4B64-8D39-7F2B142C2B8C}" type="presOf" srcId="{16C33A52-8CC3-4D6B-9D21-3BDF5B2E4F27}" destId="{A3E10D09-1C38-4A24-82EE-5A6C623231D5}" srcOrd="0" destOrd="1" presId="urn:microsoft.com/office/officeart/2005/8/layout/list1"/>
    <dgm:cxn modelId="{7DD901CA-3172-4CD6-8650-A66F1B2F2E00}" srcId="{1DBA91F1-7E8C-41C9-A838-D658A98417D5}" destId="{50628159-7E16-4E4F-89D9-C3789232A542}" srcOrd="3" destOrd="0" parTransId="{73529A31-E53D-4191-86EC-9B3582C9BC8F}" sibTransId="{A84EE79F-40CF-4F49-A603-27FE0CA492FB}"/>
    <dgm:cxn modelId="{CCEFD39F-2F1B-406B-8B92-FFD011718B63}" type="presOf" srcId="{1835C5F3-3BDB-4BD7-9FF1-0EAD87C296FA}" destId="{85F6E77F-A9DB-46BF-B56B-A5918C2B269D}" srcOrd="0" destOrd="0" presId="urn:microsoft.com/office/officeart/2005/8/layout/list1"/>
    <dgm:cxn modelId="{2E693577-5DA6-4C17-87F8-1135C1CDDF7C}" type="presOf" srcId="{B7F093E9-7C2E-44B4-8B3B-6CBE0FE3E35E}" destId="{1012288B-580C-4D8E-A1DB-5619E6992D98}" srcOrd="0" destOrd="0" presId="urn:microsoft.com/office/officeart/2005/8/layout/list1"/>
    <dgm:cxn modelId="{C8DEFD3D-9B52-4ACF-A6E7-3B55B9F5978E}" type="presOf" srcId="{4AD13E16-C8EF-4219-ADEC-3EFA367F63FB}" destId="{85F6E77F-A9DB-46BF-B56B-A5918C2B269D}" srcOrd="0" destOrd="2" presId="urn:microsoft.com/office/officeart/2005/8/layout/list1"/>
    <dgm:cxn modelId="{7C839658-9E2B-411D-97A0-F84E5174A39B}" type="presOf" srcId="{15AF2886-EF14-4DCA-AB0D-E92AAC11104D}" destId="{8CD84C56-BD32-41A9-A499-20ABB60B809C}" srcOrd="0" destOrd="1" presId="urn:microsoft.com/office/officeart/2005/8/layout/list1"/>
    <dgm:cxn modelId="{1F9E31E8-2B2E-4F8E-AA9B-B5366FE84796}" srcId="{1DBA91F1-7E8C-41C9-A838-D658A98417D5}" destId="{9767D06C-E342-4313-B844-7CBE4BE72372}" srcOrd="2" destOrd="0" parTransId="{07642ABB-36AA-4345-A138-3BA34143FF70}" sibTransId="{5B3210CA-F7F6-43EC-9250-21702872AB7F}"/>
    <dgm:cxn modelId="{95B606CF-6642-4078-9FA4-7C406FD20C78}" type="presOf" srcId="{B7F093E9-7C2E-44B4-8B3B-6CBE0FE3E35E}" destId="{E828DDC4-0756-415A-B957-94B602877A4A}" srcOrd="1" destOrd="0" presId="urn:microsoft.com/office/officeart/2005/8/layout/list1"/>
    <dgm:cxn modelId="{8C4DF61B-AB41-4B3C-AC5A-E6632D6E5366}" srcId="{B7F093E9-7C2E-44B4-8B3B-6CBE0FE3E35E}" destId="{3D6FB82D-8702-4FD5-B446-B15492C8E8D3}" srcOrd="1" destOrd="0" parTransId="{01064A5F-A089-4040-BEA5-E691D4390BDE}" sibTransId="{C0A9B8D0-1A45-4904-98C0-4C9491006681}"/>
    <dgm:cxn modelId="{DC8C5390-F16B-497B-8A7E-0EFAEF08A9E4}" type="presParOf" srcId="{BF2881D7-900F-4C8E-9F09-9C05371A57B2}" destId="{9FB0A25D-1E70-42A1-9576-9E02D777FD4E}" srcOrd="0" destOrd="0" presId="urn:microsoft.com/office/officeart/2005/8/layout/list1"/>
    <dgm:cxn modelId="{1CD99CAB-1828-410C-B7C5-D39F13D03692}" type="presParOf" srcId="{9FB0A25D-1E70-42A1-9576-9E02D777FD4E}" destId="{BE73E007-796D-4489-903F-12724FB5CC09}" srcOrd="0" destOrd="0" presId="urn:microsoft.com/office/officeart/2005/8/layout/list1"/>
    <dgm:cxn modelId="{32578239-E067-431E-9E94-A6A4EF126AC7}" type="presParOf" srcId="{9FB0A25D-1E70-42A1-9576-9E02D777FD4E}" destId="{31FF8910-63AB-4043-A89B-AB8E707B7A48}" srcOrd="1" destOrd="0" presId="urn:microsoft.com/office/officeart/2005/8/layout/list1"/>
    <dgm:cxn modelId="{31750A3D-68BC-46C0-B4CE-90D75EA0D932}" type="presParOf" srcId="{BF2881D7-900F-4C8E-9F09-9C05371A57B2}" destId="{7EB05BDB-5555-4796-8535-314A88387643}" srcOrd="1" destOrd="0" presId="urn:microsoft.com/office/officeart/2005/8/layout/list1"/>
    <dgm:cxn modelId="{57B26004-D284-4E9C-B566-8436808CE3B9}" type="presParOf" srcId="{BF2881D7-900F-4C8E-9F09-9C05371A57B2}" destId="{A3E10D09-1C38-4A24-82EE-5A6C623231D5}" srcOrd="2" destOrd="0" presId="urn:microsoft.com/office/officeart/2005/8/layout/list1"/>
    <dgm:cxn modelId="{0A260E3E-082B-4057-AD79-F04E317115A3}" type="presParOf" srcId="{BF2881D7-900F-4C8E-9F09-9C05371A57B2}" destId="{4ADA33E3-F576-4BEE-8839-FD6C876D98B5}" srcOrd="3" destOrd="0" presId="urn:microsoft.com/office/officeart/2005/8/layout/list1"/>
    <dgm:cxn modelId="{589FC7D0-D18B-40A1-86D5-E272EABC8F53}" type="presParOf" srcId="{BF2881D7-900F-4C8E-9F09-9C05371A57B2}" destId="{90673E8C-1446-4013-AA38-FC1EE3BD6C54}" srcOrd="4" destOrd="0" presId="urn:microsoft.com/office/officeart/2005/8/layout/list1"/>
    <dgm:cxn modelId="{DA54646C-6443-4019-9F89-AD8D37268F7C}" type="presParOf" srcId="{90673E8C-1446-4013-AA38-FC1EE3BD6C54}" destId="{1012288B-580C-4D8E-A1DB-5619E6992D98}" srcOrd="0" destOrd="0" presId="urn:microsoft.com/office/officeart/2005/8/layout/list1"/>
    <dgm:cxn modelId="{42E422DA-2136-4A44-937A-757E60E433A1}" type="presParOf" srcId="{90673E8C-1446-4013-AA38-FC1EE3BD6C54}" destId="{E828DDC4-0756-415A-B957-94B602877A4A}" srcOrd="1" destOrd="0" presId="urn:microsoft.com/office/officeart/2005/8/layout/list1"/>
    <dgm:cxn modelId="{1B56E6EB-B2A3-4083-B996-22E257FE9ADE}" type="presParOf" srcId="{BF2881D7-900F-4C8E-9F09-9C05371A57B2}" destId="{60EE3688-F309-4931-8F7F-576379D488AD}" srcOrd="5" destOrd="0" presId="urn:microsoft.com/office/officeart/2005/8/layout/list1"/>
    <dgm:cxn modelId="{32D27930-BCF5-44E2-9A75-6EAB19D332F2}" type="presParOf" srcId="{BF2881D7-900F-4C8E-9F09-9C05371A57B2}" destId="{3ABBBA71-EF6A-41E4-B9DB-7884A5F441C0}" srcOrd="6" destOrd="0" presId="urn:microsoft.com/office/officeart/2005/8/layout/list1"/>
    <dgm:cxn modelId="{0F0B8CB3-83C2-40A3-892C-5F2863364E5A}" type="presParOf" srcId="{BF2881D7-900F-4C8E-9F09-9C05371A57B2}" destId="{EAABDE5D-D995-413D-932A-DBC14797A88A}" srcOrd="7" destOrd="0" presId="urn:microsoft.com/office/officeart/2005/8/layout/list1"/>
    <dgm:cxn modelId="{72C23599-2950-4E3D-AC9A-4406AD5782F1}" type="presParOf" srcId="{BF2881D7-900F-4C8E-9F09-9C05371A57B2}" destId="{2B213EDA-1352-4685-938D-F449494E5371}" srcOrd="8" destOrd="0" presId="urn:microsoft.com/office/officeart/2005/8/layout/list1"/>
    <dgm:cxn modelId="{A3E75218-7B7F-4D24-99B0-9ACE7F4A9D79}" type="presParOf" srcId="{2B213EDA-1352-4685-938D-F449494E5371}" destId="{A2108333-CFBA-4258-B92F-D7C0B72566DB}" srcOrd="0" destOrd="0" presId="urn:microsoft.com/office/officeart/2005/8/layout/list1"/>
    <dgm:cxn modelId="{FD351476-AF47-435B-98A2-968496BE5AB3}" type="presParOf" srcId="{2B213EDA-1352-4685-938D-F449494E5371}" destId="{86A43697-948B-4853-B9AD-64B1F9243917}" srcOrd="1" destOrd="0" presId="urn:microsoft.com/office/officeart/2005/8/layout/list1"/>
    <dgm:cxn modelId="{5F2EF213-08D4-4E61-BF19-CBDF8A461B60}" type="presParOf" srcId="{BF2881D7-900F-4C8E-9F09-9C05371A57B2}" destId="{13918582-54C1-47CF-9745-315ABFF27B9E}" srcOrd="9" destOrd="0" presId="urn:microsoft.com/office/officeart/2005/8/layout/list1"/>
    <dgm:cxn modelId="{F5516851-11AE-4F49-84EE-6DAFE2EBD989}" type="presParOf" srcId="{BF2881D7-900F-4C8E-9F09-9C05371A57B2}" destId="{85F6E77F-A9DB-46BF-B56B-A5918C2B269D}" srcOrd="10" destOrd="0" presId="urn:microsoft.com/office/officeart/2005/8/layout/list1"/>
    <dgm:cxn modelId="{C273BA56-9C79-4C95-AAD6-D91EBA7329A7}" type="presParOf" srcId="{BF2881D7-900F-4C8E-9F09-9C05371A57B2}" destId="{5E75AD66-7059-4E95-B882-BC88B06D2622}" srcOrd="11" destOrd="0" presId="urn:microsoft.com/office/officeart/2005/8/layout/list1"/>
    <dgm:cxn modelId="{39D84170-63F4-4EB2-8A93-64FE44E483B6}" type="presParOf" srcId="{BF2881D7-900F-4C8E-9F09-9C05371A57B2}" destId="{12812E72-863C-401B-BE5E-42D319455E47}" srcOrd="12" destOrd="0" presId="urn:microsoft.com/office/officeart/2005/8/layout/list1"/>
    <dgm:cxn modelId="{9B1FB19C-1434-4910-8F17-1FB1C070CF61}" type="presParOf" srcId="{12812E72-863C-401B-BE5E-42D319455E47}" destId="{45E42600-BA77-4D89-8FBB-1385F83146FD}" srcOrd="0" destOrd="0" presId="urn:microsoft.com/office/officeart/2005/8/layout/list1"/>
    <dgm:cxn modelId="{6FDDB85F-0032-4A13-9C24-5A0B7A268522}" type="presParOf" srcId="{12812E72-863C-401B-BE5E-42D319455E47}" destId="{C651E57F-1238-40BC-9AAD-C80A672491F7}" srcOrd="1" destOrd="0" presId="urn:microsoft.com/office/officeart/2005/8/layout/list1"/>
    <dgm:cxn modelId="{7CDBF079-1D02-48D7-A6CE-C0518B1329FB}" type="presParOf" srcId="{BF2881D7-900F-4C8E-9F09-9C05371A57B2}" destId="{1E0EA66C-F4AD-4CE3-B48D-D5C6668F9287}" srcOrd="13" destOrd="0" presId="urn:microsoft.com/office/officeart/2005/8/layout/list1"/>
    <dgm:cxn modelId="{441CDB19-6205-49E2-930C-752BD0AD694E}" type="presParOf" srcId="{BF2881D7-900F-4C8E-9F09-9C05371A57B2}" destId="{8CD84C56-BD32-41A9-A499-20ABB60B809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2" tIns="46661" rIns="93322" bIns="46661" rtlCol="0"/>
          <a:lstStyle>
            <a:lvl1pPr algn="l">
              <a:defRPr sz="1200"/>
            </a:lvl1pPr>
          </a:lstStyle>
          <a:p>
            <a:endParaRPr lang="en-US" dirty="0"/>
          </a:p>
        </p:txBody>
      </p:sp>
      <p:sp>
        <p:nvSpPr>
          <p:cNvPr id="3" name="Date Placeholder 2"/>
          <p:cNvSpPr>
            <a:spLocks noGrp="1"/>
          </p:cNvSpPr>
          <p:nvPr>
            <p:ph type="dt" sz="quarter" idx="1"/>
          </p:nvPr>
        </p:nvSpPr>
        <p:spPr>
          <a:xfrm>
            <a:off x="3978133" y="1"/>
            <a:ext cx="3043343" cy="467072"/>
          </a:xfrm>
          <a:prstGeom prst="rect">
            <a:avLst/>
          </a:prstGeom>
        </p:spPr>
        <p:txBody>
          <a:bodyPr vert="horz" lIns="93322" tIns="46661" rIns="93322" bIns="46661" rtlCol="0"/>
          <a:lstStyle>
            <a:lvl1pPr algn="r">
              <a:defRPr sz="1200"/>
            </a:lvl1pPr>
          </a:lstStyle>
          <a:p>
            <a:fld id="{65DD71D7-55AC-46BD-81B3-09AB2F9EFBD8}" type="datetimeFigureOut">
              <a:rPr lang="en-US" smtClean="0"/>
              <a:t>7/25/2017</a:t>
            </a:fld>
            <a:endParaRPr lang="en-US" dirty="0"/>
          </a:p>
        </p:txBody>
      </p:sp>
      <p:sp>
        <p:nvSpPr>
          <p:cNvPr id="4" name="Footer Placeholder 3"/>
          <p:cNvSpPr>
            <a:spLocks noGrp="1"/>
          </p:cNvSpPr>
          <p:nvPr>
            <p:ph type="ftr" sz="quarter" idx="2"/>
          </p:nvPr>
        </p:nvSpPr>
        <p:spPr>
          <a:xfrm>
            <a:off x="0" y="8842031"/>
            <a:ext cx="3043343" cy="467071"/>
          </a:xfrm>
          <a:prstGeom prst="rect">
            <a:avLst/>
          </a:prstGeom>
        </p:spPr>
        <p:txBody>
          <a:bodyPr vert="horz" lIns="93322" tIns="46661" rIns="93322" bIns="4666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22" tIns="46661" rIns="93322" bIns="46661" rtlCol="0" anchor="b"/>
          <a:lstStyle>
            <a:lvl1pPr algn="r">
              <a:defRPr sz="1200"/>
            </a:lvl1pPr>
          </a:lstStyle>
          <a:p>
            <a:fld id="{2840BD58-3BFF-4EAF-BB8B-AC67FE801E47}" type="slidenum">
              <a:rPr lang="en-US" smtClean="0"/>
              <a:t>‹#›</a:t>
            </a:fld>
            <a:endParaRPr lang="en-US"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2" tIns="46661" rIns="93322" bIns="46661"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22" tIns="46661" rIns="93322" bIns="46661" rtlCol="0"/>
          <a:lstStyle>
            <a:lvl1pPr algn="r">
              <a:defRPr sz="1200"/>
            </a:lvl1pPr>
          </a:lstStyle>
          <a:p>
            <a:fld id="{1F89424F-BB59-4F4E-9822-4CA3E770FFD2}" type="datetimeFigureOut">
              <a:rPr lang="en-US" smtClean="0"/>
              <a:t>7/25/2017</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2" tIns="46661" rIns="93322" bIns="46661" rtlCol="0" anchor="ctr"/>
          <a:lstStyle/>
          <a:p>
            <a:endParaRPr lang="en-US" dirty="0"/>
          </a:p>
        </p:txBody>
      </p:sp>
      <p:sp>
        <p:nvSpPr>
          <p:cNvPr id="5" name="Notes Placeholder 4"/>
          <p:cNvSpPr>
            <a:spLocks noGrp="1"/>
          </p:cNvSpPr>
          <p:nvPr>
            <p:ph type="body" sz="quarter" idx="3"/>
          </p:nvPr>
        </p:nvSpPr>
        <p:spPr>
          <a:xfrm>
            <a:off x="702310" y="4480006"/>
            <a:ext cx="5618480" cy="3141821"/>
          </a:xfrm>
          <a:prstGeom prst="rect">
            <a:avLst/>
          </a:prstGeom>
        </p:spPr>
        <p:txBody>
          <a:bodyPr vert="horz" lIns="93322" tIns="46661" rIns="93322" bIns="466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22" tIns="46661" rIns="93322" bIns="4666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2" tIns="46661" rIns="93322" bIns="46661" rtlCol="0" anchor="b"/>
          <a:lstStyle>
            <a:lvl1pPr algn="r">
              <a:defRPr sz="1200"/>
            </a:lvl1pPr>
          </a:lstStyle>
          <a:p>
            <a:fld id="{68322CDD-9D6C-4F63-9EC2-648226624108}" type="slidenum">
              <a:rPr lang="en-US" smtClean="0"/>
              <a:t>‹#›</a:t>
            </a:fld>
            <a:endParaRPr lang="en-US"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843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7404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1796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53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0871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9039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1657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6164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a:defRPr/>
            </a:pPr>
            <a:r>
              <a:rPr lang="en-US" dirty="0">
                <a:solidFill>
                  <a:schemeClr val="tx2"/>
                </a:solidFill>
              </a:rPr>
              <a:t> Can anyone tell me what is wrong with this L-1 schedule?</a:t>
            </a:r>
          </a:p>
          <a:p>
            <a:endParaRPr lang="en-US" dirty="0"/>
          </a:p>
        </p:txBody>
      </p:sp>
    </p:spTree>
    <p:extLst>
      <p:ext uri="{BB962C8B-B14F-4D97-AF65-F5344CB8AC3E}">
        <p14:creationId xmlns:p14="http://schemas.microsoft.com/office/powerpoint/2010/main" val="3967811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104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189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6383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2103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Part</a:t>
            </a:r>
            <a:r>
              <a:rPr lang="en-US" baseline="0" dirty="0"/>
              <a:t> 1 of this indicator during this session.</a:t>
            </a:r>
            <a:endParaRPr lang="en-US" dirty="0"/>
          </a:p>
        </p:txBody>
      </p:sp>
    </p:spTree>
    <p:extLst>
      <p:ext uri="{BB962C8B-B14F-4D97-AF65-F5344CB8AC3E}">
        <p14:creationId xmlns:p14="http://schemas.microsoft.com/office/powerpoint/2010/main" val="130920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8883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a:t>
            </a:r>
            <a:r>
              <a:rPr lang="en-US" baseline="0" dirty="0"/>
              <a:t> Part 1 of this indicator during this session.</a:t>
            </a:r>
            <a:endParaRPr lang="en-US" dirty="0"/>
          </a:p>
        </p:txBody>
      </p:sp>
    </p:spTree>
    <p:extLst>
      <p:ext uri="{BB962C8B-B14F-4D97-AF65-F5344CB8AC3E}">
        <p14:creationId xmlns:p14="http://schemas.microsoft.com/office/powerpoint/2010/main" val="427922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2604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5948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0817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5296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4083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652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a:t>
            </a:r>
            <a:r>
              <a:rPr lang="en-US" baseline="0" dirty="0"/>
              <a:t> will provide a platform for an exchange of best practices. </a:t>
            </a:r>
            <a:endParaRPr lang="en-US" dirty="0"/>
          </a:p>
        </p:txBody>
      </p:sp>
    </p:spTree>
    <p:extLst>
      <p:ext uri="{BB962C8B-B14F-4D97-AF65-F5344CB8AC3E}">
        <p14:creationId xmlns:p14="http://schemas.microsoft.com/office/powerpoint/2010/main" val="1711895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2566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4522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7115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Submitting</a:t>
            </a:r>
            <a:r>
              <a:rPr lang="en-US" baseline="0" dirty="0"/>
              <a:t> accurate and timely data to the TEA is imperative. </a:t>
            </a:r>
          </a:p>
          <a:p>
            <a:pPr algn="l"/>
            <a:r>
              <a:rPr lang="en-US" dirty="0"/>
              <a:t>An F</a:t>
            </a:r>
            <a:r>
              <a:rPr lang="en-US" baseline="0" dirty="0"/>
              <a:t> = Substandard Achievement rating has an affect on your district’s accreditation status. </a:t>
            </a:r>
            <a:endParaRPr lang="en-US" dirty="0"/>
          </a:p>
        </p:txBody>
      </p:sp>
    </p:spTree>
    <p:extLst>
      <p:ext uri="{BB962C8B-B14F-4D97-AF65-F5344CB8AC3E}">
        <p14:creationId xmlns:p14="http://schemas.microsoft.com/office/powerpoint/2010/main" val="1579770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5748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35268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80322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64708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0031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455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78199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0256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3195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internal control system</a:t>
            </a:r>
            <a:r>
              <a:rPr lang="en-US" baseline="0" dirty="0"/>
              <a:t> of any kind is a tool that provides management with an enhanced level of management control and insight into how the organization is working. An internal control gets the organization working according to the values and missions communicated by management. An internal control system is also a way of implementing best working practices, responsibility, and accountability. An internal control system should make those values an integral part of an organizations culture. An internal control system should clearly define who is responsible for what.</a:t>
            </a:r>
          </a:p>
          <a:p>
            <a:r>
              <a:rPr lang="en-US" baseline="0" dirty="0"/>
              <a:t>The graphic on this slide presents some components of preventive and detective internal controls. </a:t>
            </a:r>
            <a:r>
              <a:rPr lang="en-US" b="1" baseline="0" dirty="0"/>
              <a:t>Reasonable assurance is not absolute assurance.</a:t>
            </a:r>
            <a:endParaRPr lang="en-US" b="1" dirty="0"/>
          </a:p>
        </p:txBody>
      </p:sp>
    </p:spTree>
    <p:extLst>
      <p:ext uri="{BB962C8B-B14F-4D97-AF65-F5344CB8AC3E}">
        <p14:creationId xmlns:p14="http://schemas.microsoft.com/office/powerpoint/2010/main" val="3483224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school district must establish internal control objects for its district based on the goals, missions, values, and applicable laws and statutes that the district must adhere to. This slide discloses some examples of internal control objectives. </a:t>
            </a:r>
            <a:endParaRPr lang="en-US" dirty="0"/>
          </a:p>
        </p:txBody>
      </p:sp>
    </p:spTree>
    <p:extLst>
      <p:ext uri="{BB962C8B-B14F-4D97-AF65-F5344CB8AC3E}">
        <p14:creationId xmlns:p14="http://schemas.microsoft.com/office/powerpoint/2010/main" val="4145263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internal controls are mechanisms,</a:t>
            </a:r>
            <a:r>
              <a:rPr lang="en-US" baseline="0" dirty="0"/>
              <a:t> rules, safeguards and processes whose purpose is to positively influence activity in your district. The internal controls that your district implement should advance the control objectives established by your district and reduce risks to those objectives. If an internal control is found to contain weaknesses the school district should increase supervision and monitoring and alter the internal control to reduce risk to the district due to the inherent weakness of the control. </a:t>
            </a:r>
            <a:endParaRPr lang="en-US" dirty="0"/>
          </a:p>
        </p:txBody>
      </p:sp>
    </p:spTree>
    <p:extLst>
      <p:ext uri="{BB962C8B-B14F-4D97-AF65-F5344CB8AC3E}">
        <p14:creationId xmlns:p14="http://schemas.microsoft.com/office/powerpoint/2010/main" val="3730552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 Create</a:t>
            </a:r>
            <a:r>
              <a:rPr lang="en-US" baseline="0" dirty="0"/>
              <a:t> a timeline to submit the data and ensure that your district has the right staff in place to enter, review and submit the data. Check - Check the data before it is submitted (review process). Act/Do – enter and submit the accurate data on time. Do not rush to submit the data, because you will make mistakes. Analyze – Analyze/review the data that has been submitted. If you know that your district has made a data entry error and the final deadline to submit the data feed data  has not passed please contact the TEA. We may be able to reopen the data feed if your district has not passed the deadline to submit the required data.</a:t>
            </a:r>
            <a:endParaRPr lang="en-US" dirty="0"/>
          </a:p>
          <a:p>
            <a:r>
              <a:rPr lang="en-US" dirty="0"/>
              <a:t>When</a:t>
            </a:r>
            <a:r>
              <a:rPr lang="en-US" baseline="0" dirty="0"/>
              <a:t> your district submits inaccurate data the required transparency that districts must create and maintain with all stakeholders is breached. </a:t>
            </a:r>
            <a:endParaRPr lang="en-US" dirty="0"/>
          </a:p>
        </p:txBody>
      </p:sp>
    </p:spTree>
    <p:extLst>
      <p:ext uri="{BB962C8B-B14F-4D97-AF65-F5344CB8AC3E}">
        <p14:creationId xmlns:p14="http://schemas.microsoft.com/office/powerpoint/2010/main" val="16817011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82">
              <a:defRPr/>
            </a:pPr>
            <a:r>
              <a:rPr lang="en-US" sz="1800" dirty="0">
                <a:solidFill>
                  <a:schemeClr val="tx2"/>
                </a:solidFill>
              </a:rPr>
              <a:t>Review your district’s auditing status for each schedule. See the pictures to the left.</a:t>
            </a:r>
          </a:p>
          <a:p>
            <a:endParaRPr lang="en-US" dirty="0"/>
          </a:p>
        </p:txBody>
      </p:sp>
    </p:spTree>
    <p:extLst>
      <p:ext uri="{BB962C8B-B14F-4D97-AF65-F5344CB8AC3E}">
        <p14:creationId xmlns:p14="http://schemas.microsoft.com/office/powerpoint/2010/main" val="220143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rPr>
              <a:t>Your district’s status page should look like the picture on the left.</a:t>
            </a:r>
          </a:p>
        </p:txBody>
      </p:sp>
    </p:spTree>
    <p:extLst>
      <p:ext uri="{BB962C8B-B14F-4D97-AF65-F5344CB8AC3E}">
        <p14:creationId xmlns:p14="http://schemas.microsoft.com/office/powerpoint/2010/main" val="8394030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methods</a:t>
            </a:r>
            <a:r>
              <a:rPr lang="en-US" baseline="0" dirty="0"/>
              <a:t> and procedures implemented by management to control the operations of the district, so as to help the district in achieving desired ends is called the internal control system. In the internal control system the work of one person is verified by another. The internal control system is constantly checked.</a:t>
            </a:r>
            <a:endParaRPr lang="en-US" dirty="0"/>
          </a:p>
        </p:txBody>
      </p:sp>
    </p:spTree>
    <p:extLst>
      <p:ext uri="{BB962C8B-B14F-4D97-AF65-F5344CB8AC3E}">
        <p14:creationId xmlns:p14="http://schemas.microsoft.com/office/powerpoint/2010/main" val="22108452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a:t>
            </a:r>
            <a:r>
              <a:rPr lang="en-US" baseline="0" dirty="0"/>
              <a:t> is the key. Communication with district staff members about expectations, desired outcomes, and the overall internal systems that are in place is the key to constantly evaluating and improving your district’s internal control system. An effective internal control system ensures cost effectiveness through sound decisions and business transactions that have a greater benefit than cost. Your district maximizes efficiency through the productivity of all district staff. An effective internal control system also underscores your district’s accountability to all stakeholders, because you as a district are responsible and willing to answer to all stakeholders for all decisions make by the district. Each district should constantly ask if the internal controls that are currently in place are effective.</a:t>
            </a:r>
          </a:p>
          <a:p>
            <a:r>
              <a:rPr lang="en-US" baseline="0" dirty="0"/>
              <a:t>You know when an effective internal control system is in place, because employees are at their best and submit timely and accurate data to the TEA producing the best results for the district that ultimately benefit the students and all stakeholders of the district. </a:t>
            </a:r>
            <a:endParaRPr lang="en-US" dirty="0"/>
          </a:p>
        </p:txBody>
      </p:sp>
    </p:spTree>
    <p:extLst>
      <p:ext uri="{BB962C8B-B14F-4D97-AF65-F5344CB8AC3E}">
        <p14:creationId xmlns:p14="http://schemas.microsoft.com/office/powerpoint/2010/main" val="416216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49094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School districts are responsible to the stakeholders and an effective internal control system allows school districts to gain stakeholder buy-in. An effective internal control system allows a school district to be transparent, ensuring that all facts, figures, financials, and processes are visible, predictable, and understood by all stakeholders.  </a:t>
            </a:r>
          </a:p>
          <a:p>
            <a:r>
              <a:rPr lang="en-US" dirty="0"/>
              <a:t>Your district’s School FIRST</a:t>
            </a:r>
            <a:r>
              <a:rPr lang="en-US" baseline="0" dirty="0"/>
              <a:t> ratings affect your district’s accreditation status; therefore, it is imperative that your district always submit accurate and time data to the TEA. </a:t>
            </a:r>
            <a:endParaRPr lang="en-US" dirty="0"/>
          </a:p>
        </p:txBody>
      </p:sp>
    </p:spTree>
    <p:extLst>
      <p:ext uri="{BB962C8B-B14F-4D97-AF65-F5344CB8AC3E}">
        <p14:creationId xmlns:p14="http://schemas.microsoft.com/office/powerpoint/2010/main" val="790385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289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49142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772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203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608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377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1958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169748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25454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6.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7.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8.emf"/><Relationship Id="rId5" Type="http://schemas.openxmlformats.org/officeDocument/2006/relationships/package" Target="../embeddings/Microsoft_Excel_Worksheet3.xlsx"/><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tea.texas.gov/taa_letters.aspx" TargetMode="External"/><Relationship Id="rId3" Type="http://schemas.openxmlformats.org/officeDocument/2006/relationships/hyperlink" Target="http://tea.texas.gov/Finance_and_Grants/Financial_Compliance/Annual_Financial_and_Compliance_Report/" TargetMode="External"/><Relationship Id="rId7" Type="http://schemas.openxmlformats.org/officeDocument/2006/relationships/hyperlink" Target="http://tea.texas.gov/Finance_and_Grants/Financial_Accountability/Financial__Accountability_System_Resource_Guide/"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hyperlink" Target="http://ritter.tea.state.tx.us/rules/tac/index.html" TargetMode="External"/><Relationship Id="rId5" Type="http://schemas.openxmlformats.org/officeDocument/2006/relationships/hyperlink" Target="http://tea.texas.gov/Finance_and_Grants/Financial_Accountability/Financial_Integrity_Rating_System_of_Texas_(FIRST)/Financial_Integrity_Rating_System_of_Texas/" TargetMode="External"/><Relationship Id="rId4" Type="http://schemas.openxmlformats.org/officeDocument/2006/relationships/hyperlink" Target="http://tea.texas.gov/Finance_and_Grants/Financial_Compliance/Electronic_Submissions/"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mailto:chanda.williams@tea.texas.gov" TargetMode="External"/><Relationship Id="rId3" Type="http://schemas.openxmlformats.org/officeDocument/2006/relationships/hyperlink" Target="mailto:david.marx@tea.texas.gov" TargetMode="External"/><Relationship Id="rId7" Type="http://schemas.openxmlformats.org/officeDocument/2006/relationships/hyperlink" Target="mailto:rita.bunton@tea.texas.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mailto:robin.aldridge@tea.texas.gov" TargetMode="External"/><Relationship Id="rId5" Type="http://schemas.openxmlformats.org/officeDocument/2006/relationships/hyperlink" Target="mailto:yolanda.walker@tea.texas.gov" TargetMode="External"/><Relationship Id="rId4" Type="http://schemas.openxmlformats.org/officeDocument/2006/relationships/hyperlink" Target="mailto:financialaccountability@tea.texas.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513" y="3223503"/>
            <a:ext cx="11610975" cy="2355494"/>
          </a:xfrm>
        </p:spPr>
        <p:txBody>
          <a:bodyPr anchor="ctr">
            <a:normAutofit/>
          </a:bodyPr>
          <a:lstStyle/>
          <a:p>
            <a:pPr algn="ctr"/>
            <a:r>
              <a:rPr lang="en-US" sz="4800" dirty="0"/>
              <a:t>How data feed errors affect your district’s school first rating</a:t>
            </a:r>
          </a:p>
        </p:txBody>
      </p:sp>
      <p:sp>
        <p:nvSpPr>
          <p:cNvPr id="3" name="Subtitle 2"/>
          <p:cNvSpPr>
            <a:spLocks noGrp="1"/>
          </p:cNvSpPr>
          <p:nvPr>
            <p:ph type="subTitle" idx="1"/>
          </p:nvPr>
        </p:nvSpPr>
        <p:spPr>
          <a:xfrm>
            <a:off x="600075" y="6103387"/>
            <a:ext cx="8278672" cy="668888"/>
          </a:xfrm>
        </p:spPr>
        <p:txBody>
          <a:bodyPr>
            <a:normAutofit/>
          </a:bodyPr>
          <a:lstStyle/>
          <a:p>
            <a:r>
              <a:rPr lang="en-US" dirty="0"/>
              <a:t>Presenter: Rita Bunton</a:t>
            </a:r>
          </a:p>
          <a:p>
            <a:r>
              <a:rPr lang="en-US" dirty="0"/>
              <a:t>TASBO Summer Conference – JUNE 20, 2017</a:t>
            </a:r>
          </a:p>
        </p:txBody>
      </p:sp>
      <p:pic>
        <p:nvPicPr>
          <p:cNvPr id="4" name="Picture 3" descr="TEA_logo-steel-tea.png"/>
          <p:cNvPicPr>
            <a:picLocks noChangeAspect="1"/>
          </p:cNvPicPr>
          <p:nvPr/>
        </p:nvPicPr>
        <p:blipFill>
          <a:blip r:embed="rId3"/>
          <a:stretch>
            <a:fillRect/>
          </a:stretch>
        </p:blipFill>
        <p:spPr>
          <a:xfrm>
            <a:off x="2238374" y="211503"/>
            <a:ext cx="7715250" cy="240188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06679" y="2688408"/>
            <a:ext cx="11978640" cy="242292"/>
          </a:xfrm>
          <a:prstGeom prst="rect">
            <a:avLst/>
          </a:prstGeom>
          <a:solidFill>
            <a:srgbClr val="DF4831"/>
          </a:solidFill>
          <a:ln>
            <a:noFill/>
          </a:ln>
          <a:effectLst>
            <a:innerShdw blurRad="63500" dist="50800" dir="162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060" y="295276"/>
            <a:ext cx="4164376" cy="1457324"/>
          </a:xfrm>
        </p:spPr>
        <p:txBody>
          <a:bodyPr anchor="t">
            <a:normAutofit/>
          </a:bodyPr>
          <a:lstStyle/>
          <a:p>
            <a:pPr algn="ctr"/>
            <a:r>
              <a:rPr lang="en-US" dirty="0" smtClean="0"/>
              <a:t>2016–2017 Ratings (</a:t>
            </a:r>
            <a:r>
              <a:rPr lang="en-US" dirty="0" err="1" smtClean="0"/>
              <a:t>Fy</a:t>
            </a:r>
            <a:r>
              <a:rPr lang="en-US" dirty="0" smtClean="0"/>
              <a:t> 2016 Data)</a:t>
            </a:r>
            <a:br>
              <a:rPr lang="en-US" dirty="0" smtClean="0"/>
            </a:br>
            <a:endParaRPr lang="en-US" dirty="0"/>
          </a:p>
        </p:txBody>
      </p:sp>
      <p:pic>
        <p:nvPicPr>
          <p:cNvPr id="5" name="Content Placeholder 4"/>
          <p:cNvPicPr>
            <a:picLocks noGrp="1" noChangeAspect="1"/>
          </p:cNvPicPr>
          <p:nvPr>
            <p:ph idx="1"/>
          </p:nvPr>
        </p:nvPicPr>
        <p:blipFill>
          <a:blip r:embed="rId3"/>
          <a:stretch>
            <a:fillRect/>
          </a:stretch>
        </p:blipFill>
        <p:spPr>
          <a:xfrm>
            <a:off x="2049138" y="685800"/>
            <a:ext cx="4494882" cy="4721523"/>
          </a:xfrm>
          <a:prstGeom prst="rect">
            <a:avLst/>
          </a:prstGeom>
          <a:ln>
            <a:solidFill>
              <a:schemeClr val="accent1"/>
            </a:solidFill>
          </a:ln>
        </p:spPr>
      </p:pic>
      <p:sp>
        <p:nvSpPr>
          <p:cNvPr id="4" name="Text Placeholder 3"/>
          <p:cNvSpPr>
            <a:spLocks noGrp="1"/>
          </p:cNvSpPr>
          <p:nvPr>
            <p:ph type="body" sz="half" idx="2"/>
          </p:nvPr>
        </p:nvSpPr>
        <p:spPr>
          <a:xfrm>
            <a:off x="7877060" y="1752601"/>
            <a:ext cx="4164376" cy="4133112"/>
          </a:xfrm>
        </p:spPr>
        <p:txBody>
          <a:bodyPr/>
          <a:lstStyle/>
          <a:p>
            <a:r>
              <a:rPr lang="en-US" sz="2400" dirty="0">
                <a:solidFill>
                  <a:schemeClr val="tx2"/>
                </a:solidFill>
              </a:rPr>
              <a:t>The indicators for 2016–2017 ratings are the same as the 2015–2016 ratings, but the point scales and ratings are different. This is the full phase-in year.</a:t>
            </a:r>
          </a:p>
          <a:p>
            <a:endParaRPr lang="en-US" dirty="0"/>
          </a:p>
        </p:txBody>
      </p:sp>
      <p:graphicFrame>
        <p:nvGraphicFramePr>
          <p:cNvPr id="6" name="Diagram 5"/>
          <p:cNvGraphicFramePr/>
          <p:nvPr>
            <p:extLst>
              <p:ext uri="{D42A27DB-BD31-4B8C-83A1-F6EECF244321}">
                <p14:modId xmlns:p14="http://schemas.microsoft.com/office/powerpoint/2010/main" val="2257828338"/>
              </p:ext>
            </p:extLst>
          </p:nvPr>
        </p:nvGraphicFramePr>
        <p:xfrm>
          <a:off x="197386" y="4982547"/>
          <a:ext cx="1752600" cy="424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997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060" y="247650"/>
            <a:ext cx="4164376" cy="1914525"/>
          </a:xfrm>
        </p:spPr>
        <p:txBody>
          <a:bodyPr anchor="t">
            <a:normAutofit/>
          </a:bodyPr>
          <a:lstStyle/>
          <a:p>
            <a:pPr algn="ctr"/>
            <a:r>
              <a:rPr lang="en-US" dirty="0"/>
              <a:t>2016–2017 Ratings (</a:t>
            </a:r>
            <a:r>
              <a:rPr lang="en-US" dirty="0" err="1"/>
              <a:t>Fy</a:t>
            </a:r>
            <a:r>
              <a:rPr lang="en-US" dirty="0"/>
              <a:t> 2016 Data</a:t>
            </a:r>
            <a:r>
              <a:rPr lang="en-US" dirty="0" smtClean="0"/>
              <a:t>) -</a:t>
            </a:r>
            <a:br>
              <a:rPr lang="en-US" dirty="0" smtClean="0"/>
            </a:br>
            <a:r>
              <a:rPr lang="en-US" dirty="0" smtClean="0"/>
              <a:t>Continued</a:t>
            </a:r>
            <a:endParaRPr lang="en-US" dirty="0"/>
          </a:p>
        </p:txBody>
      </p:sp>
      <p:sp>
        <p:nvSpPr>
          <p:cNvPr id="3" name="Content Placeholder 2"/>
          <p:cNvSpPr>
            <a:spLocks noGrp="1"/>
          </p:cNvSpPr>
          <p:nvPr>
            <p:ph idx="1"/>
          </p:nvPr>
        </p:nvSpPr>
        <p:spPr>
          <a:xfrm>
            <a:off x="828402" y="1709737"/>
            <a:ext cx="6126480" cy="4948238"/>
          </a:xfrm>
        </p:spPr>
        <p:txBody>
          <a:bodyPr/>
          <a:lstStyle/>
          <a:p>
            <a:r>
              <a:rPr lang="en-US" sz="2400" dirty="0" smtClean="0">
                <a:cs typeface="Lucida Sans" panose="020B0602040502020204" pitchFamily="34" charset="0"/>
              </a:rPr>
              <a:t>Must pass critical indicators to receive a passing rating (Superior, Above Standard, or Meets Standard rating) </a:t>
            </a:r>
          </a:p>
          <a:p>
            <a:pPr lvl="1">
              <a:buFont typeface="Lucida Sans" panose="020B0602040502020204" pitchFamily="34" charset="0"/>
              <a:buChar char="‣"/>
            </a:pPr>
            <a:r>
              <a:rPr lang="en-US" sz="2200" dirty="0" smtClean="0">
                <a:cs typeface="Lucida Sans" panose="020B0602040502020204" pitchFamily="34" charset="0"/>
              </a:rPr>
              <a:t>A = Superior 		(90 – 100 points)</a:t>
            </a:r>
          </a:p>
          <a:p>
            <a:pPr lvl="1">
              <a:buFont typeface="Lucida Sans" panose="020B0602040502020204" pitchFamily="34" charset="0"/>
              <a:buChar char="‣"/>
            </a:pPr>
            <a:r>
              <a:rPr lang="en-US" sz="2200" dirty="0" smtClean="0">
                <a:cs typeface="Lucida Sans" panose="020B0602040502020204" pitchFamily="34" charset="0"/>
              </a:rPr>
              <a:t>B = Above Standard 	(80 – 89 points)</a:t>
            </a:r>
          </a:p>
          <a:p>
            <a:pPr lvl="1">
              <a:buFont typeface="Lucida Sans" panose="020B0602040502020204" pitchFamily="34" charset="0"/>
              <a:buChar char="‣"/>
            </a:pPr>
            <a:r>
              <a:rPr lang="en-US" sz="2200" dirty="0" smtClean="0">
                <a:cs typeface="Lucida Sans" panose="020B0602040502020204" pitchFamily="34" charset="0"/>
              </a:rPr>
              <a:t>C = Meets Standard 	(60 – 79 points)</a:t>
            </a:r>
          </a:p>
          <a:p>
            <a:r>
              <a:rPr lang="en-US" sz="2200" dirty="0" smtClean="0">
                <a:solidFill>
                  <a:srgbClr val="FF0000"/>
                </a:solidFill>
                <a:cs typeface="Lucida Sans" panose="020B0602040502020204" pitchFamily="34" charset="0"/>
              </a:rPr>
              <a:t>F = </a:t>
            </a:r>
            <a:r>
              <a:rPr lang="en-US" sz="2400" dirty="0" smtClean="0">
                <a:solidFill>
                  <a:srgbClr val="FF0000"/>
                </a:solidFill>
                <a:cs typeface="Lucida Sans" panose="020B0602040502020204" pitchFamily="34" charset="0"/>
              </a:rPr>
              <a:t>Substandard Achievement</a:t>
            </a:r>
          </a:p>
          <a:p>
            <a:pPr lvl="1">
              <a:buFont typeface="Lucida Sans" panose="020B0602040502020204" pitchFamily="34" charset="0"/>
              <a:buChar char="‣"/>
            </a:pPr>
            <a:r>
              <a:rPr lang="en-US" sz="2200" dirty="0" smtClean="0">
                <a:cs typeface="Lucida Sans" panose="020B0602040502020204" pitchFamily="34" charset="0"/>
              </a:rPr>
              <a:t>0 - 59 points or fail a critical indicator</a:t>
            </a:r>
          </a:p>
          <a:p>
            <a:pPr lvl="1">
              <a:buFont typeface="Lucida Sans" panose="020B0602040502020204" pitchFamily="34" charset="0"/>
              <a:buChar char="‣"/>
            </a:pPr>
            <a:r>
              <a:rPr lang="en-US" sz="2200" dirty="0" smtClean="0">
                <a:cs typeface="Lucida Sans" panose="020B0602040502020204" pitchFamily="34" charset="0"/>
              </a:rPr>
              <a:t>Substandard data quality because the AFR and the data template was not submitted on time and/or not complete for FIRST analysis </a:t>
            </a:r>
          </a:p>
          <a:p>
            <a:endParaRPr lang="en-US" dirty="0"/>
          </a:p>
        </p:txBody>
      </p:sp>
      <p:sp>
        <p:nvSpPr>
          <p:cNvPr id="7" name="TextBox 6"/>
          <p:cNvSpPr txBox="1"/>
          <p:nvPr/>
        </p:nvSpPr>
        <p:spPr>
          <a:xfrm>
            <a:off x="828402" y="247650"/>
            <a:ext cx="6105525" cy="1077218"/>
          </a:xfrm>
          <a:prstGeom prst="rect">
            <a:avLst/>
          </a:prstGeom>
          <a:noFill/>
        </p:spPr>
        <p:txBody>
          <a:bodyPr wrap="square" rtlCol="0">
            <a:spAutoFit/>
          </a:bodyPr>
          <a:lstStyle/>
          <a:p>
            <a:pPr algn="ctr"/>
            <a:r>
              <a:rPr lang="en-US" sz="3200" b="1" dirty="0">
                <a:latin typeface="+mj-lt"/>
              </a:rPr>
              <a:t>2016 -2017 Ratings</a:t>
            </a:r>
            <a:br>
              <a:rPr lang="en-US" sz="3200" b="1" dirty="0">
                <a:latin typeface="+mj-lt"/>
              </a:rPr>
            </a:br>
            <a:r>
              <a:rPr lang="en-US" sz="3200" b="1" dirty="0">
                <a:latin typeface="+mj-lt"/>
              </a:rPr>
              <a:t>(Based on FY 2016 Data)</a:t>
            </a:r>
          </a:p>
        </p:txBody>
      </p:sp>
      <p:pic>
        <p:nvPicPr>
          <p:cNvPr id="9" name="Picture 8"/>
          <p:cNvPicPr>
            <a:picLocks noChangeAspect="1"/>
          </p:cNvPicPr>
          <p:nvPr/>
        </p:nvPicPr>
        <p:blipFill rotWithShape="1">
          <a:blip r:embed="rId3"/>
          <a:srcRect b="53889"/>
          <a:stretch/>
        </p:blipFill>
        <p:spPr>
          <a:xfrm>
            <a:off x="7573992" y="2257426"/>
            <a:ext cx="4467444" cy="3152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4936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In-depth review of data feed and PEIMS errors created by school districts</a:t>
            </a:r>
          </a:p>
        </p:txBody>
      </p:sp>
      <p:sp>
        <p:nvSpPr>
          <p:cNvPr id="3" name="Content Placeholder 2"/>
          <p:cNvSpPr>
            <a:spLocks noGrp="1"/>
          </p:cNvSpPr>
          <p:nvPr>
            <p:ph idx="1"/>
          </p:nvPr>
        </p:nvSpPr>
        <p:spPr>
          <a:xfrm>
            <a:off x="833377" y="2233914"/>
            <a:ext cx="10440365" cy="4114800"/>
          </a:xfrm>
        </p:spPr>
        <p:txBody>
          <a:bodyPr>
            <a:normAutofit/>
          </a:bodyPr>
          <a:lstStyle/>
          <a:p>
            <a:pPr marL="347663" indent="-303213">
              <a:buFont typeface="Wingdings" panose="05000000000000000000" pitchFamily="2" charset="2"/>
              <a:buChar char="q"/>
            </a:pPr>
            <a:r>
              <a:rPr lang="en-US" sz="2400" dirty="0">
                <a:solidFill>
                  <a:schemeClr val="tx2"/>
                </a:solidFill>
              </a:rPr>
              <a:t>What are the Issues that are Causing Your District to Lose Points on School FIRST?</a:t>
            </a:r>
          </a:p>
          <a:p>
            <a:pPr marL="347663" indent="-303213">
              <a:buFont typeface="Wingdings" panose="05000000000000000000" pitchFamily="2" charset="2"/>
              <a:buChar char="q"/>
            </a:pPr>
            <a:r>
              <a:rPr lang="en-US" sz="2400" dirty="0">
                <a:solidFill>
                  <a:schemeClr val="tx2"/>
                </a:solidFill>
              </a:rPr>
              <a:t>Overview of Data Sources for School FIRST Indicators</a:t>
            </a:r>
          </a:p>
          <a:p>
            <a:pPr marL="347663" indent="-303213">
              <a:buFont typeface="Wingdings" panose="05000000000000000000" pitchFamily="2" charset="2"/>
              <a:buChar char="q"/>
            </a:pPr>
            <a:r>
              <a:rPr lang="en-US" sz="2400" dirty="0">
                <a:solidFill>
                  <a:schemeClr val="tx2"/>
                </a:solidFill>
              </a:rPr>
              <a:t>Data Feed Errors</a:t>
            </a:r>
          </a:p>
          <a:p>
            <a:pPr marL="347663" indent="-303213">
              <a:buFont typeface="Wingdings" panose="05000000000000000000" pitchFamily="2" charset="2"/>
              <a:buChar char="q"/>
            </a:pPr>
            <a:r>
              <a:rPr lang="en-US" sz="2400" dirty="0">
                <a:solidFill>
                  <a:schemeClr val="tx2"/>
                </a:solidFill>
              </a:rPr>
              <a:t>PEIMS Errors</a:t>
            </a:r>
          </a:p>
        </p:txBody>
      </p:sp>
      <p:sp>
        <p:nvSpPr>
          <p:cNvPr id="4" name="Rectangle 3"/>
          <p:cNvSpPr/>
          <p:nvPr/>
        </p:nvSpPr>
        <p:spPr>
          <a:xfrm>
            <a:off x="106680" y="1604637"/>
            <a:ext cx="11978640" cy="18288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56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1143000"/>
          </a:xfrm>
        </p:spPr>
        <p:txBody>
          <a:bodyPr anchor="ctr"/>
          <a:lstStyle/>
          <a:p>
            <a:pPr algn="ctr"/>
            <a:r>
              <a:rPr lang="en-US" dirty="0"/>
              <a:t>What are the issues that are causing your district to lose points on school first?</a:t>
            </a:r>
          </a:p>
        </p:txBody>
      </p:sp>
      <p:sp>
        <p:nvSpPr>
          <p:cNvPr id="4" name="Content Placeholder 3"/>
          <p:cNvSpPr>
            <a:spLocks noGrp="1"/>
          </p:cNvSpPr>
          <p:nvPr>
            <p:ph sz="half" idx="2"/>
          </p:nvPr>
        </p:nvSpPr>
        <p:spPr>
          <a:xfrm>
            <a:off x="1295399" y="1524000"/>
            <a:ext cx="9210473" cy="4645306"/>
          </a:xfrm>
        </p:spPr>
        <p:txBody>
          <a:bodyPr/>
          <a:lstStyle/>
          <a:p>
            <a:pPr marL="387350" indent="-342900"/>
            <a:r>
              <a:rPr lang="en-US" sz="2200" dirty="0">
                <a:solidFill>
                  <a:schemeClr val="tx2"/>
                </a:solidFill>
              </a:rPr>
              <a:t>Failure to complete the data feed in its entirety </a:t>
            </a:r>
          </a:p>
          <a:p>
            <a:pPr marL="387350" indent="-342900"/>
            <a:r>
              <a:rPr lang="en-US" sz="2200" dirty="0">
                <a:solidFill>
                  <a:schemeClr val="tx2"/>
                </a:solidFill>
              </a:rPr>
              <a:t>Failure to input the correct data/response into the data feed</a:t>
            </a:r>
          </a:p>
          <a:p>
            <a:pPr marL="387350" indent="-342900"/>
            <a:r>
              <a:rPr lang="en-US" sz="2200" dirty="0">
                <a:solidFill>
                  <a:schemeClr val="tx2"/>
                </a:solidFill>
              </a:rPr>
              <a:t>Failure to review the data that is entered into the data feed</a:t>
            </a:r>
          </a:p>
          <a:p>
            <a:pPr marL="387350" indent="-342900"/>
            <a:r>
              <a:rPr lang="en-US" sz="2200" dirty="0">
                <a:solidFill>
                  <a:schemeClr val="tx2"/>
                </a:solidFill>
              </a:rPr>
              <a:t>Failure to submit the required Public Education Information Management System (PEIMS) data</a:t>
            </a:r>
          </a:p>
          <a:p>
            <a:pPr lvl="2">
              <a:buFont typeface="Courier New" panose="02070309020205020404" pitchFamily="49" charset="0"/>
              <a:buChar char="o"/>
            </a:pPr>
            <a:r>
              <a:rPr lang="en-US" sz="2000" dirty="0">
                <a:solidFill>
                  <a:schemeClr val="tx2"/>
                </a:solidFill>
              </a:rPr>
              <a:t>in its entirety; </a:t>
            </a:r>
          </a:p>
          <a:p>
            <a:pPr lvl="2">
              <a:buFont typeface="Courier New" panose="02070309020205020404" pitchFamily="49" charset="0"/>
              <a:buChar char="o"/>
            </a:pPr>
            <a:r>
              <a:rPr lang="en-US" sz="2000" dirty="0">
                <a:solidFill>
                  <a:schemeClr val="tx2"/>
                </a:solidFill>
              </a:rPr>
              <a:t>accurately; and/or</a:t>
            </a:r>
          </a:p>
          <a:p>
            <a:pPr lvl="2">
              <a:buFont typeface="Courier New" panose="02070309020205020404" pitchFamily="49" charset="0"/>
              <a:buChar char="o"/>
            </a:pPr>
            <a:r>
              <a:rPr lang="en-US" sz="2000" dirty="0">
                <a:solidFill>
                  <a:schemeClr val="tx2"/>
                </a:solidFill>
              </a:rPr>
              <a:t>failure to review the data that is entered into PEIMS.</a:t>
            </a:r>
          </a:p>
          <a:p>
            <a:pPr marL="387350" indent="-342900"/>
            <a:r>
              <a:rPr lang="en-US" sz="2200" dirty="0">
                <a:solidFill>
                  <a:schemeClr val="tx2"/>
                </a:solidFill>
              </a:rPr>
              <a:t>Failure to create an internal control system that allows multiple staff members to review the data before it is finalized and submitted to the Texas Education Agency (TEA) via the required data collection systems</a:t>
            </a:r>
          </a:p>
        </p:txBody>
      </p:sp>
      <p:pic>
        <p:nvPicPr>
          <p:cNvPr id="8" name="Picture 7"/>
          <p:cNvPicPr>
            <a:picLocks noChangeAspect="1"/>
          </p:cNvPicPr>
          <p:nvPr/>
        </p:nvPicPr>
        <p:blipFill>
          <a:blip r:embed="rId3"/>
          <a:stretch>
            <a:fillRect/>
          </a:stretch>
        </p:blipFill>
        <p:spPr>
          <a:xfrm>
            <a:off x="9066178" y="1524000"/>
            <a:ext cx="3025303" cy="3360515"/>
          </a:xfrm>
          <a:prstGeom prst="rect">
            <a:avLst/>
          </a:prstGeom>
          <a:ln>
            <a:noFill/>
          </a:ln>
          <a:effectLst>
            <a:outerShdw blurRad="292100" dist="139700" dir="2700000" algn="tl" rotWithShape="0">
              <a:srgbClr val="333333">
                <a:alpha val="65000"/>
              </a:srgbClr>
            </a:outerShdw>
            <a:softEdge rad="127000"/>
          </a:effectLst>
        </p:spPr>
      </p:pic>
      <p:pic>
        <p:nvPicPr>
          <p:cNvPr id="10" name="Picture 9"/>
          <p:cNvPicPr>
            <a:picLocks noChangeAspect="1"/>
          </p:cNvPicPr>
          <p:nvPr/>
        </p:nvPicPr>
        <p:blipFill>
          <a:blip r:embed="rId4"/>
          <a:stretch>
            <a:fillRect/>
          </a:stretch>
        </p:blipFill>
        <p:spPr>
          <a:xfrm>
            <a:off x="9221821" y="3366387"/>
            <a:ext cx="1902053" cy="1205697"/>
          </a:xfrm>
          <a:prstGeom prst="rect">
            <a:avLst/>
          </a:prstGeom>
          <a:ln>
            <a:noFill/>
          </a:ln>
          <a:effectLst>
            <a:outerShdw blurRad="292100" dist="139700" dir="2700000" algn="tl" rotWithShape="0">
              <a:srgbClr val="333333">
                <a:alpha val="65000"/>
              </a:srgbClr>
            </a:outerShdw>
            <a:softEdge rad="317500"/>
          </a:effectLst>
          <a:scene3d>
            <a:camera prst="perspectiveRight">
              <a:rot lat="21299991" lon="299997" rev="20099999"/>
            </a:camera>
            <a:lightRig rig="threePt" dir="t"/>
          </a:scene3d>
        </p:spPr>
      </p:pic>
    </p:spTree>
    <p:extLst>
      <p:ext uri="{BB962C8B-B14F-4D97-AF65-F5344CB8AC3E}">
        <p14:creationId xmlns:p14="http://schemas.microsoft.com/office/powerpoint/2010/main" val="4750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668" y="201861"/>
            <a:ext cx="11552664" cy="1143000"/>
          </a:xfrm>
        </p:spPr>
        <p:txBody>
          <a:bodyPr anchor="ctr">
            <a:normAutofit/>
          </a:bodyPr>
          <a:lstStyle/>
          <a:p>
            <a:pPr algn="ctr"/>
            <a:r>
              <a:rPr lang="en-US" sz="3100" dirty="0"/>
              <a:t>Overview of Data Sources for school first indicators</a:t>
            </a:r>
          </a:p>
        </p:txBody>
      </p:sp>
      <p:sp>
        <p:nvSpPr>
          <p:cNvPr id="3" name="Text Placeholder 2"/>
          <p:cNvSpPr>
            <a:spLocks noGrp="1"/>
          </p:cNvSpPr>
          <p:nvPr>
            <p:ph type="body" idx="1"/>
          </p:nvPr>
        </p:nvSpPr>
        <p:spPr>
          <a:xfrm>
            <a:off x="468351" y="1478293"/>
            <a:ext cx="5338162" cy="64135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400" dirty="0">
                <a:solidFill>
                  <a:schemeClr val="tx2"/>
                </a:solidFill>
              </a:rPr>
              <a:t>Data feed</a:t>
            </a:r>
          </a:p>
        </p:txBody>
      </p:sp>
      <p:sp>
        <p:nvSpPr>
          <p:cNvPr id="4" name="Content Placeholder 3"/>
          <p:cNvSpPr>
            <a:spLocks noGrp="1"/>
          </p:cNvSpPr>
          <p:nvPr>
            <p:ph sz="half" idx="2"/>
          </p:nvPr>
        </p:nvSpPr>
        <p:spPr>
          <a:xfrm>
            <a:off x="468351" y="2078803"/>
            <a:ext cx="5338162" cy="4310846"/>
          </a:xfrm>
        </p:spPr>
        <p:style>
          <a:lnRef idx="1">
            <a:schemeClr val="accent2"/>
          </a:lnRef>
          <a:fillRef idx="2">
            <a:schemeClr val="accent2"/>
          </a:fillRef>
          <a:effectRef idx="1">
            <a:schemeClr val="accent2"/>
          </a:effectRef>
          <a:fontRef idx="minor">
            <a:schemeClr val="dk1"/>
          </a:fontRef>
        </p:style>
        <p:txBody>
          <a:bodyPr>
            <a:normAutofit/>
          </a:bodyPr>
          <a:lstStyle/>
          <a:p>
            <a:pPr marL="387350" indent="-342900"/>
            <a:r>
              <a:rPr lang="en-US" sz="2200" b="1" dirty="0">
                <a:solidFill>
                  <a:schemeClr val="tx2"/>
                </a:solidFill>
              </a:rPr>
              <a:t>Schedule L-1</a:t>
            </a:r>
          </a:p>
          <a:p>
            <a:pPr lvl="1">
              <a:buFont typeface="Courier New" panose="02070309020205020404" pitchFamily="49" charset="0"/>
              <a:buChar char="o"/>
            </a:pPr>
            <a:r>
              <a:rPr lang="en-US" sz="2000" dirty="0">
                <a:solidFill>
                  <a:schemeClr val="tx2"/>
                </a:solidFill>
              </a:rPr>
              <a:t>Questions contained on the L-1 schedule are directly linked to </a:t>
            </a:r>
            <a:r>
              <a:rPr lang="en-US" sz="2000" b="1" dirty="0">
                <a:solidFill>
                  <a:srgbClr val="3333FF"/>
                </a:solidFill>
              </a:rPr>
              <a:t>four</a:t>
            </a:r>
            <a:r>
              <a:rPr lang="en-US" sz="2000" dirty="0"/>
              <a:t> </a:t>
            </a:r>
            <a:r>
              <a:rPr lang="en-US" sz="2000" dirty="0">
                <a:solidFill>
                  <a:schemeClr val="tx2"/>
                </a:solidFill>
              </a:rPr>
              <a:t>of the </a:t>
            </a:r>
            <a:r>
              <a:rPr lang="en-US" sz="2000" b="1" dirty="0">
                <a:solidFill>
                  <a:srgbClr val="FF0000"/>
                </a:solidFill>
              </a:rPr>
              <a:t>five</a:t>
            </a:r>
            <a:r>
              <a:rPr lang="en-US" sz="2000" dirty="0">
                <a:solidFill>
                  <a:schemeClr val="tx2"/>
                </a:solidFill>
              </a:rPr>
              <a:t> </a:t>
            </a:r>
            <a:r>
              <a:rPr lang="en-US" sz="2000" b="1" dirty="0">
                <a:solidFill>
                  <a:srgbClr val="3333FF"/>
                </a:solidFill>
              </a:rPr>
              <a:t>critical indicators </a:t>
            </a:r>
            <a:r>
              <a:rPr lang="en-US" sz="2000" dirty="0">
                <a:solidFill>
                  <a:schemeClr val="tx2"/>
                </a:solidFill>
              </a:rPr>
              <a:t>in School FIRST.</a:t>
            </a:r>
          </a:p>
          <a:p>
            <a:pPr lvl="1">
              <a:buFont typeface="Courier New" panose="02070309020205020404" pitchFamily="49" charset="0"/>
              <a:buChar char="o"/>
            </a:pPr>
            <a:r>
              <a:rPr lang="en-US" sz="2000" dirty="0">
                <a:solidFill>
                  <a:schemeClr val="tx2"/>
                </a:solidFill>
              </a:rPr>
              <a:t>There are also questions for indicators 8, 14, and 15 located on the Schedule L-1. Questions 8, 14, and 15 are worth up to 10 points each. </a:t>
            </a:r>
          </a:p>
          <a:p>
            <a:pPr marL="387350" indent="-342900"/>
            <a:r>
              <a:rPr lang="en-US" sz="2200" b="1" dirty="0">
                <a:solidFill>
                  <a:schemeClr val="tx2"/>
                </a:solidFill>
              </a:rPr>
              <a:t>Schedules A-1 through C-2</a:t>
            </a:r>
          </a:p>
          <a:p>
            <a:pPr lvl="1">
              <a:buFont typeface="Courier New" panose="02070309020205020404" pitchFamily="49" charset="0"/>
              <a:buChar char="o"/>
            </a:pPr>
            <a:r>
              <a:rPr lang="en-US" sz="2000" dirty="0">
                <a:solidFill>
                  <a:schemeClr val="tx2"/>
                </a:solidFill>
              </a:rPr>
              <a:t>Data from Schedules A-1 through C-2 is used in the calculation of indicators 5, 6, 7, 8, 9, 10, 12 and 13.</a:t>
            </a:r>
          </a:p>
          <a:p>
            <a:endParaRPr lang="en-US" dirty="0"/>
          </a:p>
        </p:txBody>
      </p:sp>
      <p:sp>
        <p:nvSpPr>
          <p:cNvPr id="5" name="Text Placeholder 4"/>
          <p:cNvSpPr>
            <a:spLocks noGrp="1"/>
          </p:cNvSpPr>
          <p:nvPr>
            <p:ph type="body" sz="quarter" idx="3"/>
          </p:nvPr>
        </p:nvSpPr>
        <p:spPr>
          <a:xfrm>
            <a:off x="6167628" y="1478293"/>
            <a:ext cx="4942332" cy="64135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ctr"/>
            <a:r>
              <a:rPr lang="en-US" sz="2400" dirty="0">
                <a:solidFill>
                  <a:schemeClr val="tx2"/>
                </a:solidFill>
              </a:rPr>
              <a:t>Public Education Information Management System (PEIMS)</a:t>
            </a:r>
          </a:p>
        </p:txBody>
      </p:sp>
      <p:sp>
        <p:nvSpPr>
          <p:cNvPr id="6" name="Content Placeholder 5"/>
          <p:cNvSpPr>
            <a:spLocks noGrp="1"/>
          </p:cNvSpPr>
          <p:nvPr>
            <p:ph sz="quarter" idx="4"/>
          </p:nvPr>
        </p:nvSpPr>
        <p:spPr>
          <a:xfrm>
            <a:off x="6167628" y="2119643"/>
            <a:ext cx="4942332" cy="4270006"/>
          </a:xfrm>
        </p:spPr>
        <p:style>
          <a:lnRef idx="1">
            <a:schemeClr val="accent2"/>
          </a:lnRef>
          <a:fillRef idx="2">
            <a:schemeClr val="accent2"/>
          </a:fillRef>
          <a:effectRef idx="1">
            <a:schemeClr val="accent2"/>
          </a:effectRef>
          <a:fontRef idx="minor">
            <a:schemeClr val="dk1"/>
          </a:fontRef>
        </p:style>
        <p:txBody>
          <a:bodyPr/>
          <a:lstStyle/>
          <a:p>
            <a:pPr marL="387350" indent="-342900"/>
            <a:r>
              <a:rPr lang="en-US" dirty="0">
                <a:solidFill>
                  <a:schemeClr val="tx2"/>
                </a:solidFill>
              </a:rPr>
              <a:t>Data from PEIMS is used in the calculation of indicators 5, 8, 10,11, 12 and 13.</a:t>
            </a:r>
          </a:p>
        </p:txBody>
      </p:sp>
    </p:spTree>
    <p:extLst>
      <p:ext uri="{BB962C8B-B14F-4D97-AF65-F5344CB8AC3E}">
        <p14:creationId xmlns:p14="http://schemas.microsoft.com/office/powerpoint/2010/main" val="71513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txBox="1">
            <a:spLocks/>
          </p:cNvSpPr>
          <p:nvPr/>
        </p:nvSpPr>
        <p:spPr>
          <a:xfrm>
            <a:off x="738131" y="1333042"/>
            <a:ext cx="10521108" cy="5290782"/>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87350" indent="-342900"/>
            <a:r>
              <a:rPr lang="en-US" sz="2400" dirty="0">
                <a:solidFill>
                  <a:schemeClr val="tx2"/>
                </a:solidFill>
              </a:rPr>
              <a:t>Most of the errors that are observed each year are connected to the district’s failure to input responses to the Required Responses to Selected School FIRST Indicators questions on Schedule L-1 in the data feed or entering the incorrect data into Schedule L-1 in the data feed.</a:t>
            </a:r>
          </a:p>
          <a:p>
            <a:pPr marL="387350" indent="-342900"/>
            <a:r>
              <a:rPr lang="en-US" sz="2400" dirty="0">
                <a:solidFill>
                  <a:schemeClr val="tx2"/>
                </a:solidFill>
              </a:rPr>
              <a:t>In addition to data feed errors, PEIMS errors are also observed. </a:t>
            </a:r>
          </a:p>
          <a:p>
            <a:pPr marL="387350" indent="-342900"/>
            <a:r>
              <a:rPr lang="en-US" sz="2400" dirty="0">
                <a:solidFill>
                  <a:schemeClr val="tx2"/>
                </a:solidFill>
              </a:rPr>
              <a:t>Data errors may cause your school district to lose points or even fail School FIRST.</a:t>
            </a:r>
          </a:p>
          <a:p>
            <a:endParaRPr lang="en-US" dirty="0"/>
          </a:p>
          <a:p>
            <a:endParaRPr lang="en-US" dirty="0"/>
          </a:p>
        </p:txBody>
      </p:sp>
      <p:sp>
        <p:nvSpPr>
          <p:cNvPr id="11" name="Title 1"/>
          <p:cNvSpPr txBox="1">
            <a:spLocks/>
          </p:cNvSpPr>
          <p:nvPr/>
        </p:nvSpPr>
        <p:spPr>
          <a:xfrm>
            <a:off x="554735" y="152399"/>
            <a:ext cx="10555225" cy="704088"/>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dirty="0"/>
              <a:t>Data feed and PEIMS errors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2125" y="3775849"/>
            <a:ext cx="2809875" cy="2847975"/>
          </a:xfrm>
          <a:prstGeom prst="ellipse">
            <a:avLst/>
          </a:prstGeom>
          <a:ln>
            <a:noFill/>
          </a:ln>
          <a:effectLst>
            <a:softEdge rad="112500"/>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8088" t="28302" r="28690" b="4151"/>
          <a:stretch/>
        </p:blipFill>
        <p:spPr>
          <a:xfrm>
            <a:off x="6562036" y="4722425"/>
            <a:ext cx="1771650" cy="1809750"/>
          </a:xfrm>
          <a:prstGeom prst="ellipse">
            <a:avLst/>
          </a:prstGeom>
          <a:ln>
            <a:noFill/>
          </a:ln>
          <a:effectLst>
            <a:softEdge rad="112500"/>
          </a:effectLst>
        </p:spPr>
      </p:pic>
      <p:pic>
        <p:nvPicPr>
          <p:cNvPr id="4" name="Picture 3"/>
          <p:cNvPicPr>
            <a:picLocks noChangeAspect="1"/>
          </p:cNvPicPr>
          <p:nvPr/>
        </p:nvPicPr>
        <p:blipFill>
          <a:blip r:embed="rId5"/>
          <a:stretch>
            <a:fillRect/>
          </a:stretch>
        </p:blipFill>
        <p:spPr>
          <a:xfrm>
            <a:off x="7953375" y="4722425"/>
            <a:ext cx="2033243" cy="1726000"/>
          </a:xfrm>
          <a:prstGeom prst="ellipse">
            <a:avLst/>
          </a:prstGeom>
          <a:ln>
            <a:noFill/>
          </a:ln>
          <a:effectLst>
            <a:softEdge rad="112500"/>
          </a:effectLst>
        </p:spPr>
      </p:pic>
    </p:spTree>
    <p:extLst>
      <p:ext uri="{BB962C8B-B14F-4D97-AF65-F5344CB8AC3E}">
        <p14:creationId xmlns:p14="http://schemas.microsoft.com/office/powerpoint/2010/main" val="181968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rotWithShape="1">
          <a:blip r:embed="rId3"/>
          <a:srcRect l="1020" r="1631" b="2640"/>
          <a:stretch/>
        </p:blipFill>
        <p:spPr>
          <a:xfrm>
            <a:off x="484741" y="856484"/>
            <a:ext cx="11149071" cy="5786687"/>
          </a:xfrm>
          <a:prstGeom prst="rect">
            <a:avLst/>
          </a:prstGeom>
        </p:spPr>
      </p:pic>
      <p:sp>
        <p:nvSpPr>
          <p:cNvPr id="11" name="Title 1"/>
          <p:cNvSpPr txBox="1">
            <a:spLocks/>
          </p:cNvSpPr>
          <p:nvPr/>
        </p:nvSpPr>
        <p:spPr>
          <a:xfrm>
            <a:off x="554735" y="152399"/>
            <a:ext cx="10555225" cy="704088"/>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dirty="0"/>
              <a:t>Data feed – Schedule </a:t>
            </a:r>
            <a:r>
              <a:rPr lang="en-US" dirty="0">
                <a:solidFill>
                  <a:srgbClr val="FF0000"/>
                </a:solidFill>
              </a:rPr>
              <a:t>l-1</a:t>
            </a:r>
            <a:r>
              <a:rPr lang="en-US" dirty="0"/>
              <a:t> Errors</a:t>
            </a:r>
          </a:p>
        </p:txBody>
      </p:sp>
    </p:spTree>
    <p:extLst>
      <p:ext uri="{BB962C8B-B14F-4D97-AF65-F5344CB8AC3E}">
        <p14:creationId xmlns:p14="http://schemas.microsoft.com/office/powerpoint/2010/main" val="153424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133644"/>
            <a:ext cx="9601200" cy="873353"/>
          </a:xfrm>
        </p:spPr>
        <p:txBody>
          <a:bodyPr anchor="ctr"/>
          <a:lstStyle/>
          <a:p>
            <a:pPr algn="ctr"/>
            <a:r>
              <a:rPr lang="en-US" dirty="0"/>
              <a:t>Data feed Errors – schedule </a:t>
            </a:r>
            <a:r>
              <a:rPr lang="en-US" dirty="0">
                <a:solidFill>
                  <a:srgbClr val="FF0000"/>
                </a:solidFill>
              </a:rPr>
              <a:t>l-1</a:t>
            </a:r>
            <a:endParaRPr lang="en-US" dirty="0"/>
          </a:p>
        </p:txBody>
      </p:sp>
      <p:sp>
        <p:nvSpPr>
          <p:cNvPr id="4" name="Content Placeholder 3"/>
          <p:cNvSpPr>
            <a:spLocks noGrp="1"/>
          </p:cNvSpPr>
          <p:nvPr>
            <p:ph sz="half" idx="1"/>
          </p:nvPr>
        </p:nvSpPr>
        <p:spPr>
          <a:xfrm>
            <a:off x="1295400" y="1006997"/>
            <a:ext cx="9742714" cy="753709"/>
          </a:xfrm>
        </p:spPr>
        <p:txBody>
          <a:bodyPr/>
          <a:lstStyle/>
          <a:p>
            <a:pPr marL="347663" indent="-303213">
              <a:buFont typeface="Wingdings" panose="05000000000000000000" pitchFamily="2" charset="2"/>
              <a:buChar char="q"/>
            </a:pPr>
            <a:r>
              <a:rPr lang="en-US" dirty="0">
                <a:solidFill>
                  <a:schemeClr val="tx2"/>
                </a:solidFill>
              </a:rPr>
              <a:t>The illustration below discloses a Data Feed L-1 schedule that was completed by a school district for the 2015–2016 fiscal year. </a:t>
            </a:r>
            <a:endParaRPr lang="en-US" dirty="0"/>
          </a:p>
        </p:txBody>
      </p:sp>
      <p:pic>
        <p:nvPicPr>
          <p:cNvPr id="6" name="Content Placeholder 6"/>
          <p:cNvPicPr>
            <a:picLocks noGrp="1" noChangeAspect="1"/>
          </p:cNvPicPr>
          <p:nvPr>
            <p:ph sz="half" idx="2"/>
          </p:nvPr>
        </p:nvPicPr>
        <p:blipFill rotWithShape="1">
          <a:blip r:embed="rId3"/>
          <a:srcRect l="1020" r="1631" b="2640"/>
          <a:stretch/>
        </p:blipFill>
        <p:spPr>
          <a:xfrm>
            <a:off x="466725" y="1979270"/>
            <a:ext cx="11315700" cy="4739833"/>
          </a:xfrm>
          <a:prstGeom prst="rect">
            <a:avLst/>
          </a:prstGeom>
        </p:spPr>
      </p:pic>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381" y="89277"/>
            <a:ext cx="9601200" cy="461229"/>
          </a:xfrm>
        </p:spPr>
        <p:txBody>
          <a:bodyPr anchor="t">
            <a:noAutofit/>
          </a:bodyPr>
          <a:lstStyle/>
          <a:p>
            <a:pPr algn="ctr"/>
            <a:r>
              <a:rPr lang="en-US" dirty="0"/>
              <a:t>Data feed Errors– schedule </a:t>
            </a:r>
            <a:r>
              <a:rPr lang="en-US" dirty="0">
                <a:solidFill>
                  <a:srgbClr val="FF0000"/>
                </a:solidFill>
              </a:rPr>
              <a:t>l-1</a:t>
            </a:r>
            <a:endParaRPr lang="en-US" dirty="0"/>
          </a:p>
        </p:txBody>
      </p:sp>
      <p:sp>
        <p:nvSpPr>
          <p:cNvPr id="3" name="Content Placeholder 2"/>
          <p:cNvSpPr>
            <a:spLocks noGrp="1"/>
          </p:cNvSpPr>
          <p:nvPr>
            <p:ph sz="half" idx="2"/>
          </p:nvPr>
        </p:nvSpPr>
        <p:spPr>
          <a:xfrm>
            <a:off x="352541" y="615820"/>
            <a:ext cx="11633811" cy="6092891"/>
          </a:xfrm>
        </p:spPr>
        <p:style>
          <a:lnRef idx="1">
            <a:schemeClr val="accent2"/>
          </a:lnRef>
          <a:fillRef idx="2">
            <a:schemeClr val="accent2"/>
          </a:fillRef>
          <a:effectRef idx="1">
            <a:schemeClr val="accent2"/>
          </a:effectRef>
          <a:fontRef idx="minor">
            <a:schemeClr val="dk1"/>
          </a:fontRef>
        </p:style>
        <p:txBody>
          <a:bodyPr>
            <a:noAutofit/>
          </a:bodyPr>
          <a:lstStyle/>
          <a:p>
            <a:pPr marL="45720" indent="0">
              <a:buNone/>
            </a:pPr>
            <a:r>
              <a:rPr lang="en-US" sz="1800" b="1" dirty="0">
                <a:solidFill>
                  <a:schemeClr val="accent1"/>
                </a:solidFill>
              </a:rPr>
              <a:t>Indicator 2: Auditor Opinion and Material Weakness</a:t>
            </a:r>
            <a:endParaRPr lang="en-US" sz="1800" dirty="0"/>
          </a:p>
          <a:p>
            <a:pPr marL="347663" indent="-303213" algn="l">
              <a:buFont typeface="+mj-lt"/>
              <a:buAutoNum type="alphaUcPeriod"/>
            </a:pPr>
            <a:r>
              <a:rPr lang="en-US" sz="1600" dirty="0">
                <a:solidFill>
                  <a:schemeClr val="tx2"/>
                </a:solidFill>
              </a:rPr>
              <a:t>Was there an unmodified opinion in the AFR on the financial statements as a whole? The American Institute of Certified Public Accountants (AICPA) defines unmodified opinion. The external independent auditor determines if there was an unmodified opinion. </a:t>
            </a:r>
            <a:r>
              <a:rPr lang="en-US" sz="1600" b="1" dirty="0">
                <a:solidFill>
                  <a:srgbClr val="0000FF"/>
                </a:solidFill>
              </a:rPr>
              <a:t>The school district must pass 2.A to pass this indicator.</a:t>
            </a:r>
          </a:p>
          <a:p>
            <a:pPr marL="347663" indent="-303213" algn="l">
              <a:buFont typeface="+mj-lt"/>
              <a:buAutoNum type="alphaUcPeriod"/>
            </a:pPr>
            <a:r>
              <a:rPr lang="en-US" sz="1600" dirty="0">
                <a:solidFill>
                  <a:schemeClr val="tx2"/>
                </a:solidFill>
              </a:rPr>
              <a:t>Did the external independent auditor report that the AFR was free of any instance(s) of material weaknesses in internal controls over financial reporting and compliance for local, state, or federal funds? (The AICPA defines material weakness.)</a:t>
            </a:r>
          </a:p>
          <a:p>
            <a:pPr marL="347663" indent="-303213"/>
            <a:r>
              <a:rPr lang="en-US" sz="1600" b="1" dirty="0">
                <a:solidFill>
                  <a:srgbClr val="FF0000"/>
                </a:solidFill>
              </a:rPr>
              <a:t>Critical Indicator </a:t>
            </a:r>
            <a:r>
              <a:rPr lang="en-US" sz="1600" dirty="0">
                <a:solidFill>
                  <a:schemeClr val="accent2">
                    <a:lumMod val="50000"/>
                  </a:schemeClr>
                </a:solidFill>
              </a:rPr>
              <a:t>– </a:t>
            </a:r>
            <a:r>
              <a:rPr lang="en-US" sz="1600" dirty="0">
                <a:solidFill>
                  <a:schemeClr val="tx2"/>
                </a:solidFill>
              </a:rPr>
              <a:t>Yes or No response</a:t>
            </a:r>
          </a:p>
          <a:p>
            <a:pPr marL="347663" indent="-303213"/>
            <a:r>
              <a:rPr lang="en-US" sz="1600" dirty="0">
                <a:solidFill>
                  <a:schemeClr val="tx2"/>
                </a:solidFill>
              </a:rPr>
              <a:t>School FIRST Data Source: </a:t>
            </a:r>
            <a:r>
              <a:rPr lang="en-US" sz="1600" b="1" dirty="0">
                <a:solidFill>
                  <a:srgbClr val="0000FF"/>
                </a:solidFill>
              </a:rPr>
              <a:t>Data Feed, Schedule L-1, Questions sf4 and sf5:</a:t>
            </a:r>
          </a:p>
          <a:p>
            <a:pPr marL="347663" indent="-303213">
              <a:buNone/>
            </a:pPr>
            <a:endParaRPr lang="en-US" b="1" dirty="0">
              <a:solidFill>
                <a:schemeClr val="accent1"/>
              </a:solidFill>
            </a:endParaRPr>
          </a:p>
          <a:p>
            <a:pPr marL="330200" indent="-285750">
              <a:buFont typeface="Wingdings" panose="05000000000000000000" pitchFamily="2" charset="2"/>
              <a:buChar char="q"/>
            </a:pPr>
            <a:endParaRPr lang="en-US" sz="1600" dirty="0">
              <a:solidFill>
                <a:schemeClr val="accent2">
                  <a:lumMod val="50000"/>
                </a:schemeClr>
              </a:solidFill>
            </a:endParaRPr>
          </a:p>
          <a:p>
            <a:pPr marL="330200" indent="-285750"/>
            <a:r>
              <a:rPr lang="en-US" sz="1600" dirty="0">
                <a:solidFill>
                  <a:schemeClr val="tx2"/>
                </a:solidFill>
              </a:rPr>
              <a:t>The illustration below discloses what occurs when a district fails to enter required data or enters the incorrect data into the data feed.</a:t>
            </a:r>
          </a:p>
          <a:p>
            <a:pPr marL="44450" indent="0">
              <a:buNone/>
            </a:pPr>
            <a:endParaRPr lang="en-US" sz="1600" dirty="0">
              <a:solidFill>
                <a:schemeClr val="accent2">
                  <a:lumMod val="50000"/>
                </a:schemeClr>
              </a:solidFill>
            </a:endParaRPr>
          </a:p>
          <a:p>
            <a:pPr marL="44450" indent="0">
              <a:buNone/>
            </a:pPr>
            <a:endParaRPr lang="en-US" sz="1600" dirty="0">
              <a:solidFill>
                <a:schemeClr val="accent2">
                  <a:lumMod val="50000"/>
                </a:schemeClr>
              </a:solidFill>
            </a:endParaRPr>
          </a:p>
          <a:p>
            <a:pPr marL="330200" indent="-285750" algn="l"/>
            <a:r>
              <a:rPr lang="en-US" sz="1600" dirty="0">
                <a:solidFill>
                  <a:schemeClr val="tx2"/>
                </a:solidFill>
              </a:rPr>
              <a:t>One district entered the incorrect response and the other district did not answer question sf4. If  a manual correction is not made in the School FIRST application, both school districts will fail School FIRST.</a:t>
            </a:r>
          </a:p>
        </p:txBody>
      </p:sp>
      <p:pic>
        <p:nvPicPr>
          <p:cNvPr id="23" name="Picture 22"/>
          <p:cNvPicPr>
            <a:picLocks noChangeAspect="1"/>
          </p:cNvPicPr>
          <p:nvPr/>
        </p:nvPicPr>
        <p:blipFill>
          <a:blip r:embed="rId3"/>
          <a:stretch>
            <a:fillRect/>
          </a:stretch>
        </p:blipFill>
        <p:spPr>
          <a:xfrm>
            <a:off x="373472" y="3581470"/>
            <a:ext cx="11612880" cy="885618"/>
          </a:xfrm>
          <a:prstGeom prst="rect">
            <a:avLst/>
          </a:prstGeom>
          <a:ln>
            <a:noFill/>
          </a:ln>
          <a:effectLst>
            <a:outerShdw blurRad="292100" dist="139700" dir="2700000" algn="tl" rotWithShape="0">
              <a:srgbClr val="333333">
                <a:alpha val="65000"/>
              </a:srgbClr>
            </a:outerShdw>
          </a:effectLst>
        </p:spPr>
      </p:pic>
      <p:graphicFrame>
        <p:nvGraphicFramePr>
          <p:cNvPr id="4" name="Table 3"/>
          <p:cNvGraphicFramePr>
            <a:graphicFrameLocks noGrp="1"/>
          </p:cNvGraphicFramePr>
          <p:nvPr>
            <p:extLst>
              <p:ext uri="{D42A27DB-BD31-4B8C-83A1-F6EECF244321}">
                <p14:modId xmlns:p14="http://schemas.microsoft.com/office/powerpoint/2010/main" val="3890890411"/>
              </p:ext>
            </p:extLst>
          </p:nvPr>
        </p:nvGraphicFramePr>
        <p:xfrm>
          <a:off x="1606109" y="4939991"/>
          <a:ext cx="8412480" cy="899792"/>
        </p:xfrm>
        <a:graphic>
          <a:graphicData uri="http://schemas.openxmlformats.org/drawingml/2006/table">
            <a:tbl>
              <a:tblPr firstRow="1" bandRow="1">
                <a:tableStyleId>{9DCAF9ED-07DC-4A11-8D7F-57B35C25682E}</a:tableStyleId>
              </a:tblPr>
              <a:tblGrid>
                <a:gridCol w="2804160">
                  <a:extLst>
                    <a:ext uri="{9D8B030D-6E8A-4147-A177-3AD203B41FA5}">
                      <a16:colId xmlns:a16="http://schemas.microsoft.com/office/drawing/2014/main" xmlns="" val="20000"/>
                    </a:ext>
                  </a:extLst>
                </a:gridCol>
                <a:gridCol w="2804160">
                  <a:extLst>
                    <a:ext uri="{9D8B030D-6E8A-4147-A177-3AD203B41FA5}">
                      <a16:colId xmlns:a16="http://schemas.microsoft.com/office/drawing/2014/main" xmlns="" val="20001"/>
                    </a:ext>
                  </a:extLst>
                </a:gridCol>
                <a:gridCol w="2804160">
                  <a:extLst>
                    <a:ext uri="{9D8B030D-6E8A-4147-A177-3AD203B41FA5}">
                      <a16:colId xmlns:a16="http://schemas.microsoft.com/office/drawing/2014/main" xmlns="" val="20002"/>
                    </a:ext>
                  </a:extLst>
                </a:gridCol>
              </a:tblGrid>
              <a:tr h="80537">
                <a:tc>
                  <a:txBody>
                    <a:bodyPr/>
                    <a:lstStyle/>
                    <a:p>
                      <a:pPr algn="ctr" fontAlgn="b"/>
                      <a:r>
                        <a:rPr lang="en-US" sz="1400" b="1" i="0" u="none" strike="noStrike" dirty="0">
                          <a:solidFill>
                            <a:srgbClr val="000000"/>
                          </a:solidFill>
                          <a:effectLst/>
                          <a:latin typeface="+mn-lt"/>
                        </a:rPr>
                        <a:t>CDN</a:t>
                      </a:r>
                    </a:p>
                  </a:txBody>
                  <a:tcPr marL="0" marR="0" marT="0" marB="0" anchor="b">
                    <a:solidFill>
                      <a:schemeClr val="accent5"/>
                    </a:solidFill>
                  </a:tcPr>
                </a:tc>
                <a:tc>
                  <a:txBody>
                    <a:bodyPr/>
                    <a:lstStyle/>
                    <a:p>
                      <a:pPr algn="ctr" fontAlgn="b"/>
                      <a:r>
                        <a:rPr lang="en-US" sz="1400" b="1" i="0" u="none" strike="noStrike" dirty="0">
                          <a:solidFill>
                            <a:srgbClr val="000000"/>
                          </a:solidFill>
                          <a:effectLst/>
                          <a:latin typeface="+mn-lt"/>
                        </a:rPr>
                        <a:t>Unmodified Opinion on AFR  (2.A)</a:t>
                      </a:r>
                    </a:p>
                  </a:txBody>
                  <a:tcPr marL="0" marR="0" marT="0" marB="0" anchor="b">
                    <a:solidFill>
                      <a:schemeClr val="accent5"/>
                    </a:solidFill>
                  </a:tcPr>
                </a:tc>
                <a:tc>
                  <a:txBody>
                    <a:bodyPr/>
                    <a:lstStyle/>
                    <a:p>
                      <a:pPr algn="ctr" fontAlgn="b"/>
                      <a:r>
                        <a:rPr lang="en-US" sz="1400" b="1" i="0" u="none" strike="noStrike" dirty="0">
                          <a:solidFill>
                            <a:srgbClr val="000000"/>
                          </a:solidFill>
                          <a:effectLst/>
                          <a:latin typeface="+mn-lt"/>
                        </a:rPr>
                        <a:t>Pass or Fail Indicator</a:t>
                      </a:r>
                    </a:p>
                  </a:txBody>
                  <a:tcPr marL="0" marR="0" marT="0" marB="0" anchor="b">
                    <a:solidFill>
                      <a:schemeClr val="accent5"/>
                    </a:solidFill>
                  </a:tcPr>
                </a:tc>
                <a:extLst>
                  <a:ext uri="{0D108BD9-81ED-4DB2-BD59-A6C34878D82A}">
                    <a16:rowId xmlns:a16="http://schemas.microsoft.com/office/drawing/2014/main" xmlns="" val="10000"/>
                  </a:ext>
                </a:extLst>
              </a:tr>
              <a:tr h="343216">
                <a:tc>
                  <a:txBody>
                    <a:bodyPr/>
                    <a:lstStyle/>
                    <a:p>
                      <a:pPr algn="ctr" fontAlgn="b"/>
                      <a:r>
                        <a:rPr lang="en-US" sz="1200" b="1" i="0" u="none" strike="noStrike" dirty="0">
                          <a:solidFill>
                            <a:srgbClr val="000000"/>
                          </a:solidFill>
                          <a:effectLst/>
                          <a:latin typeface="+mn-lt"/>
                        </a:rPr>
                        <a:t>XXX-XXX</a:t>
                      </a:r>
                    </a:p>
                  </a:txBody>
                  <a:tcPr marL="0" marR="0" marT="0" marB="0" anchor="b"/>
                </a:tc>
                <a:tc>
                  <a:txBody>
                    <a:bodyPr/>
                    <a:lstStyle/>
                    <a:p>
                      <a:pPr algn="ctr" fontAlgn="b"/>
                      <a:r>
                        <a:rPr lang="en-US" sz="1200" b="1" i="0" u="none" strike="noStrike" dirty="0">
                          <a:solidFill>
                            <a:srgbClr val="FF0000"/>
                          </a:solidFill>
                          <a:effectLst/>
                          <a:latin typeface="+mn-lt"/>
                        </a:rPr>
                        <a:t>No response was entered</a:t>
                      </a:r>
                    </a:p>
                  </a:txBody>
                  <a:tcPr marL="0" marR="0" marT="0" marB="0" anchor="b"/>
                </a:tc>
                <a:tc>
                  <a:txBody>
                    <a:bodyPr/>
                    <a:lstStyle/>
                    <a:p>
                      <a:pPr algn="ctr" fontAlgn="b"/>
                      <a:r>
                        <a:rPr lang="en-US" sz="1200" b="1" i="0" u="none" strike="noStrike" dirty="0">
                          <a:solidFill>
                            <a:srgbClr val="000000"/>
                          </a:solidFill>
                          <a:effectLst/>
                          <a:latin typeface="+mn-lt"/>
                        </a:rPr>
                        <a:t>Fail</a:t>
                      </a:r>
                    </a:p>
                  </a:txBody>
                  <a:tcPr marL="0" marR="0" marT="0" marB="0" anchor="b"/>
                </a:tc>
                <a:extLst>
                  <a:ext uri="{0D108BD9-81ED-4DB2-BD59-A6C34878D82A}">
                    <a16:rowId xmlns:a16="http://schemas.microsoft.com/office/drawing/2014/main" xmlns="" val="10001"/>
                  </a:ext>
                </a:extLst>
              </a:tr>
              <a:tr h="343216">
                <a:tc>
                  <a:txBody>
                    <a:bodyPr/>
                    <a:lstStyle/>
                    <a:p>
                      <a:pPr algn="ctr" fontAlgn="b"/>
                      <a:r>
                        <a:rPr lang="en-US" sz="1200" b="1" i="0" u="none" strike="noStrike" dirty="0">
                          <a:solidFill>
                            <a:srgbClr val="000000"/>
                          </a:solidFill>
                          <a:effectLst/>
                          <a:latin typeface="+mn-lt"/>
                        </a:rPr>
                        <a:t>XXX-XXX</a:t>
                      </a:r>
                    </a:p>
                  </a:txBody>
                  <a:tcPr marL="0" marR="0" marT="0" marB="0" anchor="b"/>
                </a:tc>
                <a:tc>
                  <a:txBody>
                    <a:bodyPr/>
                    <a:lstStyle/>
                    <a:p>
                      <a:pPr algn="ctr" fontAlgn="b"/>
                      <a:r>
                        <a:rPr lang="en-US" sz="1200" b="1" i="0" u="none" strike="noStrike" dirty="0">
                          <a:solidFill>
                            <a:srgbClr val="FF0000"/>
                          </a:solidFill>
                          <a:effectLst/>
                          <a:latin typeface="+mn-lt"/>
                        </a:rPr>
                        <a:t>No</a:t>
                      </a:r>
                    </a:p>
                  </a:txBody>
                  <a:tcPr marL="0" marR="0" marT="0" marB="0" anchor="b"/>
                </a:tc>
                <a:tc>
                  <a:txBody>
                    <a:bodyPr/>
                    <a:lstStyle/>
                    <a:p>
                      <a:pPr algn="ctr" fontAlgn="b"/>
                      <a:r>
                        <a:rPr lang="en-US" sz="1200" b="1" i="0" u="none" strike="noStrike" dirty="0">
                          <a:solidFill>
                            <a:srgbClr val="000000"/>
                          </a:solidFill>
                          <a:effectLst/>
                          <a:latin typeface="+mn-lt"/>
                        </a:rPr>
                        <a:t>Fail</a:t>
                      </a:r>
                    </a:p>
                  </a:txBody>
                  <a:tcPr marL="0" marR="0" marT="0" marB="0" anchor="b"/>
                </a:tc>
                <a:extLst>
                  <a:ext uri="{0D108BD9-81ED-4DB2-BD59-A6C34878D82A}">
                    <a16:rowId xmlns:a16="http://schemas.microsoft.com/office/drawing/2014/main" xmlns="" val="10002"/>
                  </a:ext>
                </a:extLst>
              </a:tr>
            </a:tbl>
          </a:graphicData>
        </a:graphic>
      </p:graphicFrame>
      <p:pic>
        <p:nvPicPr>
          <p:cNvPr id="6" name="Picture 5"/>
          <p:cNvPicPr>
            <a:picLocks noChangeAspect="1"/>
          </p:cNvPicPr>
          <p:nvPr/>
        </p:nvPicPr>
        <p:blipFill>
          <a:blip r:embed="rId4"/>
          <a:stretch>
            <a:fillRect/>
          </a:stretch>
        </p:blipFill>
        <p:spPr>
          <a:xfrm>
            <a:off x="9790085" y="2381791"/>
            <a:ext cx="2192778" cy="1651242"/>
          </a:xfrm>
          <a:prstGeom prst="ellipse">
            <a:avLst/>
          </a:prstGeom>
          <a:ln>
            <a:noFill/>
          </a:ln>
          <a:effectLst>
            <a:softEdge rad="112500"/>
          </a:effectLst>
        </p:spPr>
      </p:pic>
      <p:pic>
        <p:nvPicPr>
          <p:cNvPr id="9" name="Picture 8"/>
          <p:cNvPicPr>
            <a:picLocks noChangeAspect="1"/>
          </p:cNvPicPr>
          <p:nvPr/>
        </p:nvPicPr>
        <p:blipFill>
          <a:blip r:embed="rId5"/>
          <a:stretch>
            <a:fillRect/>
          </a:stretch>
        </p:blipFill>
        <p:spPr>
          <a:xfrm>
            <a:off x="10693339" y="2247748"/>
            <a:ext cx="1161544" cy="1002359"/>
          </a:xfrm>
          <a:prstGeom prst="ellipse">
            <a:avLst/>
          </a:prstGeom>
          <a:ln>
            <a:noFill/>
          </a:ln>
          <a:effectLst>
            <a:softEdge rad="112500"/>
          </a:effectLst>
          <a:scene3d>
            <a:camera prst="isometricBottomDown"/>
            <a:lightRig rig="threePt" dir="t"/>
          </a:scene3d>
        </p:spPr>
      </p:pic>
    </p:spTree>
    <p:extLst>
      <p:ext uri="{BB962C8B-B14F-4D97-AF65-F5344CB8AC3E}">
        <p14:creationId xmlns:p14="http://schemas.microsoft.com/office/powerpoint/2010/main" val="15934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92865"/>
            <a:ext cx="9601200" cy="537559"/>
          </a:xfrm>
        </p:spPr>
        <p:txBody>
          <a:bodyPr anchor="t"/>
          <a:lstStyle/>
          <a:p>
            <a:pPr algn="ctr"/>
            <a:r>
              <a:rPr lang="en-US" dirty="0"/>
              <a:t>Data feed Errors– Schedule </a:t>
            </a:r>
            <a:r>
              <a:rPr lang="en-US" dirty="0">
                <a:solidFill>
                  <a:srgbClr val="FF0000"/>
                </a:solidFill>
              </a:rPr>
              <a:t>l-1</a:t>
            </a:r>
            <a:endParaRPr lang="en-US" dirty="0"/>
          </a:p>
        </p:txBody>
      </p:sp>
      <p:sp>
        <p:nvSpPr>
          <p:cNvPr id="3" name="Content Placeholder 2"/>
          <p:cNvSpPr>
            <a:spLocks noGrp="1"/>
          </p:cNvSpPr>
          <p:nvPr>
            <p:ph sz="half" idx="2"/>
          </p:nvPr>
        </p:nvSpPr>
        <p:spPr>
          <a:xfrm>
            <a:off x="176271" y="1024570"/>
            <a:ext cx="11810082" cy="5574534"/>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45720" indent="0">
              <a:buNone/>
            </a:pPr>
            <a:r>
              <a:rPr lang="en-US" b="1" dirty="0">
                <a:solidFill>
                  <a:schemeClr val="accent1"/>
                </a:solidFill>
              </a:rPr>
              <a:t>Indicator 3: Monetary Default on Debt</a:t>
            </a:r>
            <a:endParaRPr lang="en-US" dirty="0"/>
          </a:p>
          <a:p>
            <a:pPr marL="387350" indent="-342900"/>
            <a:r>
              <a:rPr lang="en-US" dirty="0">
                <a:solidFill>
                  <a:schemeClr val="tx2"/>
                </a:solidFill>
              </a:rPr>
              <a:t>Was the school district in compliance with the payment terms of all debt agreements at fiscal year end? (If the school district was in default in a prior fiscal year, an exemption applies in following years if the school district is current on its forbearance or payment plan with the lender and the payments are made on schedule for the fiscal year being rated. Also exempted are technical defaults that are not related to monetary defaults. A technical default is a failure to uphold the terms of a debt covenant, contract, or master promissory note even though payments to the lender, trust, or sinking fund are current. A debt agreement is a legal agreement between a debtor (person, company, etc. that owes money) and their creditors, which includes a plan for paying back the debt.) </a:t>
            </a:r>
          </a:p>
          <a:p>
            <a:pPr marL="387350" indent="-342900"/>
            <a:r>
              <a:rPr lang="en-US" b="1" dirty="0">
                <a:solidFill>
                  <a:srgbClr val="FF0000"/>
                </a:solidFill>
              </a:rPr>
              <a:t>Critical Indicator</a:t>
            </a:r>
            <a:r>
              <a:rPr lang="en-US" b="1" dirty="0">
                <a:solidFill>
                  <a:schemeClr val="tx2"/>
                </a:solidFill>
              </a:rPr>
              <a:t> </a:t>
            </a:r>
            <a:r>
              <a:rPr lang="en-US" dirty="0">
                <a:solidFill>
                  <a:schemeClr val="tx2"/>
                </a:solidFill>
              </a:rPr>
              <a:t>– Yes or No response</a:t>
            </a:r>
          </a:p>
          <a:p>
            <a:pPr marL="387350" indent="-342900"/>
            <a:r>
              <a:rPr lang="en-US" dirty="0">
                <a:solidFill>
                  <a:schemeClr val="tx2"/>
                </a:solidFill>
              </a:rPr>
              <a:t>School FIRST Data Source: </a:t>
            </a:r>
            <a:r>
              <a:rPr lang="en-US" b="1" dirty="0">
                <a:solidFill>
                  <a:srgbClr val="0000FF"/>
                </a:solidFill>
              </a:rPr>
              <a:t>Data Feed, Schedule L-1, Question sf2:</a:t>
            </a:r>
          </a:p>
          <a:p>
            <a:pPr marL="347663" indent="-303213">
              <a:buNone/>
            </a:pPr>
            <a:r>
              <a:rPr lang="en-US" sz="1800" dirty="0"/>
              <a:t/>
            </a:r>
            <a:br>
              <a:rPr lang="en-US" sz="1800" dirty="0"/>
            </a:br>
            <a:endParaRPr lang="en-US" sz="1800" dirty="0"/>
          </a:p>
          <a:p>
            <a:pPr marL="387350" indent="-342900"/>
            <a:r>
              <a:rPr lang="en-US" dirty="0">
                <a:solidFill>
                  <a:schemeClr val="tx2"/>
                </a:solidFill>
              </a:rPr>
              <a:t>Failure to complete question sf2 in </a:t>
            </a:r>
          </a:p>
          <a:p>
            <a:pPr marL="667703" lvl="1" indent="-303213">
              <a:buFont typeface="Courier New" panose="02070309020205020404" pitchFamily="49" charset="0"/>
              <a:buChar char="o"/>
            </a:pPr>
            <a:r>
              <a:rPr lang="en-US" dirty="0">
                <a:solidFill>
                  <a:schemeClr val="tx2"/>
                </a:solidFill>
              </a:rPr>
              <a:t>its entirety, or</a:t>
            </a:r>
          </a:p>
          <a:p>
            <a:pPr marL="667703" lvl="1" indent="-303213">
              <a:buFont typeface="Courier New" panose="02070309020205020404" pitchFamily="49" charset="0"/>
              <a:buChar char="o"/>
            </a:pPr>
            <a:r>
              <a:rPr lang="en-US" dirty="0">
                <a:solidFill>
                  <a:schemeClr val="tx2"/>
                </a:solidFill>
              </a:rPr>
              <a:t>input the correct response to question sf2, may cause your district to automatically fail School FIRST</a:t>
            </a:r>
            <a:r>
              <a:rPr lang="en-US" dirty="0"/>
              <a:t>.</a:t>
            </a:r>
          </a:p>
          <a:p>
            <a:pPr marL="45720" indent="0">
              <a:buNone/>
            </a:pPr>
            <a:endParaRPr lang="en-US" dirty="0"/>
          </a:p>
        </p:txBody>
      </p:sp>
      <p:pic>
        <p:nvPicPr>
          <p:cNvPr id="6" name="Picture 5"/>
          <p:cNvPicPr>
            <a:picLocks noChangeAspect="1"/>
          </p:cNvPicPr>
          <p:nvPr/>
        </p:nvPicPr>
        <p:blipFill>
          <a:blip r:embed="rId3"/>
          <a:stretch>
            <a:fillRect/>
          </a:stretch>
        </p:blipFill>
        <p:spPr>
          <a:xfrm>
            <a:off x="190959" y="4583283"/>
            <a:ext cx="11810082" cy="667899"/>
          </a:xfrm>
          <a:prstGeom prst="rect">
            <a:avLst/>
          </a:prstGeom>
        </p:spPr>
      </p:pic>
      <p:pic>
        <p:nvPicPr>
          <p:cNvPr id="5" name="Picture 4"/>
          <p:cNvPicPr>
            <a:picLocks noChangeAspect="1"/>
          </p:cNvPicPr>
          <p:nvPr/>
        </p:nvPicPr>
        <p:blipFill>
          <a:blip r:embed="rId4"/>
          <a:stretch>
            <a:fillRect/>
          </a:stretch>
        </p:blipFill>
        <p:spPr>
          <a:xfrm>
            <a:off x="8915400" y="3235361"/>
            <a:ext cx="3070953" cy="1390650"/>
          </a:xfrm>
          <a:prstGeom prst="ellipse">
            <a:avLst/>
          </a:prstGeom>
          <a:ln>
            <a:noFill/>
          </a:ln>
          <a:effectLst>
            <a:softEdge rad="112500"/>
          </a:effectLst>
        </p:spPr>
      </p:pic>
    </p:spTree>
    <p:extLst>
      <p:ext uri="{BB962C8B-B14F-4D97-AF65-F5344CB8AC3E}">
        <p14:creationId xmlns:p14="http://schemas.microsoft.com/office/powerpoint/2010/main" val="218725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350" y="114300"/>
            <a:ext cx="9601200" cy="819150"/>
          </a:xfrm>
        </p:spPr>
        <p:txBody>
          <a:bodyPr anchor="ctr"/>
          <a:lstStyle/>
          <a:p>
            <a:pPr algn="ctr"/>
            <a:r>
              <a:rPr lang="en-US" dirty="0"/>
              <a:t>copyright</a:t>
            </a:r>
          </a:p>
        </p:txBody>
      </p:sp>
      <p:sp>
        <p:nvSpPr>
          <p:cNvPr id="3" name="Content Placeholder 2"/>
          <p:cNvSpPr>
            <a:spLocks noGrp="1"/>
          </p:cNvSpPr>
          <p:nvPr>
            <p:ph idx="1"/>
          </p:nvPr>
        </p:nvSpPr>
        <p:spPr>
          <a:xfrm>
            <a:off x="504825" y="933450"/>
            <a:ext cx="11144250" cy="5762625"/>
          </a:xfrm>
        </p:spPr>
        <p:style>
          <a:lnRef idx="1">
            <a:schemeClr val="accent2"/>
          </a:lnRef>
          <a:fillRef idx="2">
            <a:schemeClr val="accent2"/>
          </a:fillRef>
          <a:effectRef idx="1">
            <a:schemeClr val="accent2"/>
          </a:effectRef>
          <a:fontRef idx="minor">
            <a:schemeClr val="dk1"/>
          </a:fontRef>
        </p:style>
        <p:txBody>
          <a:bodyPr>
            <a:normAutofit/>
          </a:bodyPr>
          <a:lstStyle/>
          <a:p>
            <a:pPr marL="45720" indent="0">
              <a:buNone/>
            </a:pPr>
            <a:r>
              <a:rPr lang="en-US" dirty="0">
                <a:solidFill>
                  <a:srgbClr val="000000"/>
                </a:solidFill>
              </a:rPr>
              <a:t>Copyright © Notice The materials are copyrighted © and trademarked ™ as the property of the Texas Education Agency (TEA) and may not be reproduced without the express written permission of TEA, except under the following conditions:</a:t>
            </a:r>
          </a:p>
          <a:p>
            <a:pPr lvl="1">
              <a:buFont typeface="Wingdings" panose="05000000000000000000" pitchFamily="2" charset="2"/>
              <a:buChar char="§"/>
            </a:pPr>
            <a:r>
              <a:rPr lang="en-US" dirty="0">
                <a:solidFill>
                  <a:srgbClr val="000000"/>
                </a:solidFill>
              </a:rPr>
              <a:t>Texas public school districts, charter schools, and Education Service Centers may reproduce and use </a:t>
            </a:r>
            <a:r>
              <a:rPr lang="en-US" dirty="0">
                <a:solidFill>
                  <a:schemeClr val="tx2"/>
                </a:solidFill>
              </a:rPr>
              <a:t>copies of the Materials and Related Materials for the districts’ and schools’ educational use without obtaining permission from TEA. Residents of the state of Texas may reproduce and use copies of the Material and Related Material for individual personal use only without obtaining written permission of TEA.</a:t>
            </a:r>
          </a:p>
          <a:p>
            <a:pPr lvl="1">
              <a:buFont typeface="Wingdings" panose="05000000000000000000" pitchFamily="2" charset="2"/>
              <a:buChar char="§"/>
            </a:pPr>
            <a:r>
              <a:rPr lang="en-US" dirty="0">
                <a:solidFill>
                  <a:schemeClr val="tx2"/>
                </a:solidFill>
              </a:rPr>
              <a:t>Any portion reproduced must be reproduced in its entirety and remain unedited, unaltered and unchanged in any way. </a:t>
            </a:r>
          </a:p>
          <a:p>
            <a:pPr lvl="1">
              <a:buFont typeface="Wingdings" panose="05000000000000000000" pitchFamily="2" charset="2"/>
              <a:buChar char="§"/>
            </a:pPr>
            <a:r>
              <a:rPr lang="en-US" dirty="0">
                <a:solidFill>
                  <a:schemeClr val="tx2"/>
                </a:solidFill>
              </a:rPr>
              <a:t>No monetary charge can be made for the reproduced materials or any document containing them; however, a reasonable charge to cover only the cost of reproduction and distribution may be charged. </a:t>
            </a:r>
          </a:p>
          <a:p>
            <a:pPr lvl="1">
              <a:buFont typeface="Wingdings" panose="05000000000000000000" pitchFamily="2" charset="2"/>
              <a:buChar char="§"/>
            </a:pPr>
            <a:r>
              <a:rPr lang="en-US" dirty="0">
                <a:solidFill>
                  <a:srgbClr val="000000"/>
                </a:solidFill>
              </a:rPr>
              <a:t>Private entities or persons located in Texas that </a:t>
            </a:r>
            <a:r>
              <a:rPr lang="en-US" b="1" dirty="0">
                <a:solidFill>
                  <a:srgbClr val="3333FF"/>
                </a:solidFill>
              </a:rPr>
              <a:t>are not </a:t>
            </a:r>
            <a:r>
              <a:rPr lang="en-US" dirty="0">
                <a:solidFill>
                  <a:srgbClr val="000000"/>
                </a:solidFill>
              </a:rPr>
              <a:t>Texas public school districts, Texas Education Service Centers, or Texas charter schools or any entity, whether public or private, educational or non-educational, located outside the state of Texas MUST obtain written approval from TEA and will be required to enter into a license agreement that may involve the payment of a licensing fee or a royalty.</a:t>
            </a:r>
          </a:p>
          <a:p>
            <a:pPr marL="45720" indent="0">
              <a:buNone/>
            </a:pPr>
            <a:r>
              <a:rPr lang="en-US" dirty="0">
                <a:solidFill>
                  <a:srgbClr val="000000"/>
                </a:solidFill>
              </a:rPr>
              <a:t>For information contact: Office of Intellectual Property, Texas Education Agency, 1701 N. Congress Ave., Austin, TX 78701-1494; phone 512-463-9270 or 512-463-9713; email: </a:t>
            </a:r>
            <a:r>
              <a:rPr lang="en-US" dirty="0">
                <a:solidFill>
                  <a:srgbClr val="0462C1"/>
                </a:solidFill>
              </a:rPr>
              <a:t>copyrights@tea.state.tx.us</a:t>
            </a:r>
            <a:r>
              <a:rPr lang="en-US" dirty="0">
                <a:solidFill>
                  <a:srgbClr val="000000"/>
                </a:solidFill>
              </a:rPr>
              <a:t>.</a:t>
            </a:r>
            <a:endParaRPr lang="en-US" dirty="0"/>
          </a:p>
          <a:p>
            <a:pPr marL="45720" indent="0">
              <a:buNone/>
            </a:pPr>
            <a:endParaRPr lang="en-US" dirty="0"/>
          </a:p>
        </p:txBody>
      </p:sp>
    </p:spTree>
    <p:extLst>
      <p:ext uri="{BB962C8B-B14F-4D97-AF65-F5344CB8AC3E}">
        <p14:creationId xmlns:p14="http://schemas.microsoft.com/office/powerpoint/2010/main" val="137021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176" y="82229"/>
            <a:ext cx="9601200" cy="392077"/>
          </a:xfrm>
        </p:spPr>
        <p:txBody>
          <a:bodyPr anchor="t">
            <a:noAutofit/>
          </a:bodyPr>
          <a:lstStyle/>
          <a:p>
            <a:pPr algn="ctr"/>
            <a:r>
              <a:rPr lang="en-US" dirty="0"/>
              <a:t>Data feed Errors– Schedule </a:t>
            </a:r>
            <a:r>
              <a:rPr lang="en-US" dirty="0">
                <a:solidFill>
                  <a:srgbClr val="FF0000"/>
                </a:solidFill>
              </a:rPr>
              <a:t>l-1</a:t>
            </a:r>
            <a:endParaRPr lang="en-US" dirty="0"/>
          </a:p>
        </p:txBody>
      </p:sp>
      <p:sp>
        <p:nvSpPr>
          <p:cNvPr id="3" name="Content Placeholder 2"/>
          <p:cNvSpPr>
            <a:spLocks noGrp="1"/>
          </p:cNvSpPr>
          <p:nvPr>
            <p:ph sz="half" idx="2"/>
          </p:nvPr>
        </p:nvSpPr>
        <p:spPr>
          <a:xfrm>
            <a:off x="361871" y="550506"/>
            <a:ext cx="11633811" cy="6214188"/>
          </a:xfrm>
        </p:spPr>
        <p:style>
          <a:lnRef idx="1">
            <a:schemeClr val="accent2"/>
          </a:lnRef>
          <a:fillRef idx="2">
            <a:schemeClr val="accent2"/>
          </a:fillRef>
          <a:effectRef idx="1">
            <a:schemeClr val="accent2"/>
          </a:effectRef>
          <a:fontRef idx="minor">
            <a:schemeClr val="dk1"/>
          </a:fontRef>
        </p:style>
        <p:txBody>
          <a:bodyPr>
            <a:normAutofit/>
          </a:bodyPr>
          <a:lstStyle/>
          <a:p>
            <a:pPr marL="45720" indent="0">
              <a:buNone/>
            </a:pPr>
            <a:r>
              <a:rPr lang="en-US" b="1" dirty="0">
                <a:solidFill>
                  <a:schemeClr val="accent1"/>
                </a:solidFill>
              </a:rPr>
              <a:t>Indicator 4: Overdue Payroll Tax</a:t>
            </a:r>
            <a:endParaRPr lang="en-US" dirty="0"/>
          </a:p>
          <a:p>
            <a:pPr marL="347663" indent="-303213"/>
            <a:r>
              <a:rPr lang="en-US" sz="1600" dirty="0">
                <a:solidFill>
                  <a:schemeClr val="tx2"/>
                </a:solidFill>
              </a:rPr>
              <a:t>Did the school district make timely payments to the Teachers Retirement System (TRS), Texas Workforce Commission (TWC), Internal Revenue Service (IRS), and other government agencies? </a:t>
            </a:r>
          </a:p>
          <a:p>
            <a:pPr marL="347663" lvl="1" indent="0">
              <a:buNone/>
            </a:pPr>
            <a:r>
              <a:rPr lang="en-US" sz="1600" dirty="0">
                <a:solidFill>
                  <a:schemeClr val="tx2"/>
                </a:solidFill>
              </a:rPr>
              <a:t>(Payments to the TRS and TWC are considered timely if a warrant hold that was issued in connection to the untimely payment was cleared within 30 days from the date the warrant hold was issued.)</a:t>
            </a:r>
            <a:r>
              <a:rPr lang="en-US" sz="1600" dirty="0"/>
              <a:t>	 </a:t>
            </a:r>
          </a:p>
          <a:p>
            <a:pPr marL="347663" indent="-303213"/>
            <a:r>
              <a:rPr lang="en-US" sz="1600" b="1" dirty="0">
                <a:solidFill>
                  <a:srgbClr val="FF0000"/>
                </a:solidFill>
              </a:rPr>
              <a:t>Critical Indicator </a:t>
            </a:r>
            <a:r>
              <a:rPr lang="en-US" sz="1600" dirty="0">
                <a:solidFill>
                  <a:schemeClr val="tx2"/>
                </a:solidFill>
              </a:rPr>
              <a:t>– Yes or No response</a:t>
            </a:r>
          </a:p>
          <a:p>
            <a:pPr marL="347663" indent="-303213"/>
            <a:r>
              <a:rPr lang="en-US" sz="1600" dirty="0">
                <a:solidFill>
                  <a:schemeClr val="tx2"/>
                </a:solidFill>
              </a:rPr>
              <a:t>School FIRST Data Source: </a:t>
            </a:r>
            <a:r>
              <a:rPr lang="en-US" sz="1600" b="1" dirty="0">
                <a:solidFill>
                  <a:srgbClr val="0000FF"/>
                </a:solidFill>
              </a:rPr>
              <a:t>Data Feed, Schedule L-1, Question sf7:</a:t>
            </a:r>
          </a:p>
          <a:p>
            <a:pPr marL="347663" indent="-303213">
              <a:buNone/>
            </a:pPr>
            <a:endParaRPr lang="en-US" dirty="0"/>
          </a:p>
          <a:p>
            <a:pPr marL="347663" indent="-303213"/>
            <a:r>
              <a:rPr lang="en-US" sz="1600" dirty="0">
                <a:solidFill>
                  <a:schemeClr val="tx2"/>
                </a:solidFill>
              </a:rPr>
              <a:t>The illustration below discloses what occurs when a district fails to enter required data or enters the incorrect data into the data feed.</a:t>
            </a:r>
          </a:p>
          <a:p>
            <a:pPr marL="44450" indent="0">
              <a:buNone/>
            </a:pPr>
            <a:endParaRPr lang="en-US" dirty="0"/>
          </a:p>
          <a:p>
            <a:pPr marL="44450" indent="0">
              <a:buNone/>
            </a:pPr>
            <a:endParaRPr lang="en-US" dirty="0"/>
          </a:p>
          <a:p>
            <a:pPr marL="44450" indent="0">
              <a:buNone/>
            </a:pPr>
            <a:r>
              <a:rPr lang="en-US" dirty="0"/>
              <a:t/>
            </a:r>
            <a:br>
              <a:rPr lang="en-US" dirty="0"/>
            </a:br>
            <a:endParaRPr lang="en-US" dirty="0"/>
          </a:p>
          <a:p>
            <a:pPr marL="330200" indent="-285750"/>
            <a:r>
              <a:rPr lang="en-US" sz="1600" dirty="0">
                <a:solidFill>
                  <a:schemeClr val="tx2"/>
                </a:solidFill>
              </a:rPr>
              <a:t>Two of the districts failed to enter a response to question sf7 and two entered the incorrect response. If a manual correction is not made in the School FIRST application, the districts will fail School FIRST.</a:t>
            </a:r>
          </a:p>
        </p:txBody>
      </p:sp>
      <p:pic>
        <p:nvPicPr>
          <p:cNvPr id="6" name="Picture 5"/>
          <p:cNvPicPr>
            <a:picLocks noChangeAspect="1"/>
          </p:cNvPicPr>
          <p:nvPr/>
        </p:nvPicPr>
        <p:blipFill>
          <a:blip r:embed="rId3"/>
          <a:stretch>
            <a:fillRect/>
          </a:stretch>
        </p:blipFill>
        <p:spPr>
          <a:xfrm>
            <a:off x="361871" y="3159801"/>
            <a:ext cx="11633812" cy="4506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158964304"/>
              </p:ext>
            </p:extLst>
          </p:nvPr>
        </p:nvGraphicFramePr>
        <p:xfrm>
          <a:off x="1586203" y="4126484"/>
          <a:ext cx="8948058" cy="1831395"/>
        </p:xfrm>
        <a:graphic>
          <a:graphicData uri="http://schemas.openxmlformats.org/drawingml/2006/table">
            <a:tbl>
              <a:tblPr firstRow="1" bandRow="1">
                <a:tableStyleId>{9DCAF9ED-07DC-4A11-8D7F-57B35C25682E}</a:tableStyleId>
              </a:tblPr>
              <a:tblGrid>
                <a:gridCol w="2982686">
                  <a:extLst>
                    <a:ext uri="{9D8B030D-6E8A-4147-A177-3AD203B41FA5}">
                      <a16:colId xmlns:a16="http://schemas.microsoft.com/office/drawing/2014/main" xmlns="" val="20000"/>
                    </a:ext>
                  </a:extLst>
                </a:gridCol>
                <a:gridCol w="2982686">
                  <a:extLst>
                    <a:ext uri="{9D8B030D-6E8A-4147-A177-3AD203B41FA5}">
                      <a16:colId xmlns:a16="http://schemas.microsoft.com/office/drawing/2014/main" xmlns="" val="20001"/>
                    </a:ext>
                  </a:extLst>
                </a:gridCol>
                <a:gridCol w="2982686">
                  <a:extLst>
                    <a:ext uri="{9D8B030D-6E8A-4147-A177-3AD203B41FA5}">
                      <a16:colId xmlns:a16="http://schemas.microsoft.com/office/drawing/2014/main" xmlns="" val="20002"/>
                    </a:ext>
                  </a:extLst>
                </a:gridCol>
              </a:tblGrid>
              <a:tr h="366279">
                <a:tc>
                  <a:txBody>
                    <a:bodyPr/>
                    <a:lstStyle/>
                    <a:p>
                      <a:pPr algn="ctr" fontAlgn="b"/>
                      <a:r>
                        <a:rPr lang="en-US" sz="1200" b="1" i="0" u="none" strike="noStrike" dirty="0">
                          <a:solidFill>
                            <a:srgbClr val="000000"/>
                          </a:solidFill>
                          <a:effectLst/>
                          <a:latin typeface="+mn-lt"/>
                        </a:rPr>
                        <a:t>CDN</a:t>
                      </a:r>
                    </a:p>
                  </a:txBody>
                  <a:tcPr marL="0" marR="0" marT="0" marB="0" anchor="b">
                    <a:solidFill>
                      <a:schemeClr val="accent5"/>
                    </a:solidFill>
                  </a:tcPr>
                </a:tc>
                <a:tc>
                  <a:txBody>
                    <a:bodyPr/>
                    <a:lstStyle/>
                    <a:p>
                      <a:pPr algn="ctr" fontAlgn="b"/>
                      <a:r>
                        <a:rPr lang="en-US" sz="1200" b="1" i="0" u="none" strike="noStrike" dirty="0">
                          <a:solidFill>
                            <a:srgbClr val="000000"/>
                          </a:solidFill>
                          <a:effectLst/>
                          <a:latin typeface="+mn-lt"/>
                        </a:rPr>
                        <a:t>Timely Payments to Government Entities</a:t>
                      </a:r>
                    </a:p>
                  </a:txBody>
                  <a:tcPr marL="0" marR="0" marT="0" marB="0" anchor="b">
                    <a:solidFill>
                      <a:schemeClr val="accent5"/>
                    </a:solidFill>
                  </a:tcPr>
                </a:tc>
                <a:tc>
                  <a:txBody>
                    <a:bodyPr/>
                    <a:lstStyle/>
                    <a:p>
                      <a:pPr algn="ctr" fontAlgn="b"/>
                      <a:r>
                        <a:rPr lang="en-US" sz="1200" b="1" i="0" u="none" strike="noStrike" dirty="0">
                          <a:solidFill>
                            <a:srgbClr val="000000"/>
                          </a:solidFill>
                          <a:effectLst/>
                          <a:latin typeface="+mn-lt"/>
                        </a:rPr>
                        <a:t>Pass or Fail Indicator</a:t>
                      </a:r>
                    </a:p>
                  </a:txBody>
                  <a:tcPr marL="0" marR="0" marT="0" marB="0" anchor="b">
                    <a:solidFill>
                      <a:schemeClr val="accent5"/>
                    </a:solidFill>
                  </a:tcPr>
                </a:tc>
                <a:extLst>
                  <a:ext uri="{0D108BD9-81ED-4DB2-BD59-A6C34878D82A}">
                    <a16:rowId xmlns:a16="http://schemas.microsoft.com/office/drawing/2014/main" xmlns="" val="10000"/>
                  </a:ext>
                </a:extLst>
              </a:tr>
              <a:tr h="366279">
                <a:tc>
                  <a:txBody>
                    <a:bodyPr/>
                    <a:lstStyle/>
                    <a:p>
                      <a:pPr algn="ctr" fontAlgn="b"/>
                      <a:r>
                        <a:rPr lang="en-US" sz="1200" b="0" i="0" u="none" strike="noStrike" dirty="0">
                          <a:solidFill>
                            <a:srgbClr val="000000"/>
                          </a:solidFill>
                          <a:effectLst/>
                          <a:latin typeface="+mn-lt"/>
                        </a:rPr>
                        <a:t>XXX-XXX</a:t>
                      </a:r>
                    </a:p>
                  </a:txBody>
                  <a:tcPr marL="0" marR="0" marT="0" marB="0" anchor="b"/>
                </a:tc>
                <a:tc>
                  <a:txBody>
                    <a:bodyPr/>
                    <a:lstStyle/>
                    <a:p>
                      <a:pPr algn="ctr" fontAlgn="b"/>
                      <a:r>
                        <a:rPr lang="en-US" sz="1200" b="1" i="0" u="none" strike="noStrike" dirty="0">
                          <a:solidFill>
                            <a:srgbClr val="FF0000"/>
                          </a:solidFill>
                          <a:effectLst/>
                          <a:latin typeface="+mn-lt"/>
                        </a:rPr>
                        <a:t>No response was entered</a:t>
                      </a:r>
                    </a:p>
                  </a:txBody>
                  <a:tcPr marL="0" marR="0" marT="0" marB="0" anchor="b"/>
                </a:tc>
                <a:tc>
                  <a:txBody>
                    <a:bodyPr/>
                    <a:lstStyle/>
                    <a:p>
                      <a:pPr algn="ctr" fontAlgn="b"/>
                      <a:r>
                        <a:rPr lang="en-US" sz="1200" b="1" i="0" u="none" strike="noStrike" dirty="0">
                          <a:solidFill>
                            <a:srgbClr val="000000"/>
                          </a:solidFill>
                          <a:effectLst/>
                          <a:latin typeface="+mn-lt"/>
                        </a:rPr>
                        <a:t>Fail</a:t>
                      </a:r>
                    </a:p>
                  </a:txBody>
                  <a:tcPr marL="0" marR="0" marT="0" marB="0" anchor="b"/>
                </a:tc>
                <a:extLst>
                  <a:ext uri="{0D108BD9-81ED-4DB2-BD59-A6C34878D82A}">
                    <a16:rowId xmlns:a16="http://schemas.microsoft.com/office/drawing/2014/main" xmlns="" val="10001"/>
                  </a:ext>
                </a:extLst>
              </a:tr>
              <a:tr h="366279">
                <a:tc>
                  <a:txBody>
                    <a:bodyPr/>
                    <a:lstStyle/>
                    <a:p>
                      <a:pPr algn="ctr" fontAlgn="b"/>
                      <a:r>
                        <a:rPr lang="en-US" sz="1200" b="0" i="0" u="none" strike="noStrike" dirty="0">
                          <a:solidFill>
                            <a:srgbClr val="000000"/>
                          </a:solidFill>
                          <a:effectLst/>
                          <a:latin typeface="+mn-lt"/>
                        </a:rPr>
                        <a:t>XXX-XXX</a:t>
                      </a:r>
                    </a:p>
                  </a:txBody>
                  <a:tcPr marL="0" marR="0" marT="0" marB="0" anchor="b"/>
                </a:tc>
                <a:tc>
                  <a:txBody>
                    <a:bodyPr/>
                    <a:lstStyle/>
                    <a:p>
                      <a:pPr algn="ctr" fontAlgn="b"/>
                      <a:r>
                        <a:rPr lang="en-US" sz="1200" b="1" i="0" u="none" strike="noStrike" dirty="0">
                          <a:solidFill>
                            <a:srgbClr val="FF0000"/>
                          </a:solidFill>
                          <a:effectLst/>
                          <a:latin typeface="+mn-lt"/>
                        </a:rPr>
                        <a:t>No</a:t>
                      </a:r>
                      <a:r>
                        <a:rPr lang="en-US" sz="1200" b="1" i="0" u="none" strike="noStrike" baseline="0" dirty="0">
                          <a:solidFill>
                            <a:srgbClr val="FF0000"/>
                          </a:solidFill>
                          <a:effectLst/>
                          <a:latin typeface="+mn-lt"/>
                        </a:rPr>
                        <a:t> response was entered</a:t>
                      </a:r>
                      <a:endParaRPr lang="en-US" sz="1200" b="1" i="0" u="none" strike="noStrike" dirty="0">
                        <a:solidFill>
                          <a:srgbClr val="FF0000"/>
                        </a:solidFill>
                        <a:effectLst/>
                        <a:latin typeface="+mn-lt"/>
                      </a:endParaRPr>
                    </a:p>
                  </a:txBody>
                  <a:tcPr marL="0" marR="0" marT="0" marB="0" anchor="b"/>
                </a:tc>
                <a:tc>
                  <a:txBody>
                    <a:bodyPr/>
                    <a:lstStyle/>
                    <a:p>
                      <a:pPr algn="ctr" fontAlgn="b"/>
                      <a:r>
                        <a:rPr lang="en-US" sz="1200" b="1" i="0" u="none" strike="noStrike" dirty="0">
                          <a:solidFill>
                            <a:srgbClr val="000000"/>
                          </a:solidFill>
                          <a:effectLst/>
                          <a:latin typeface="+mn-lt"/>
                        </a:rPr>
                        <a:t>Fail</a:t>
                      </a:r>
                    </a:p>
                  </a:txBody>
                  <a:tcPr marL="0" marR="0" marT="0" marB="0" anchor="b"/>
                </a:tc>
                <a:extLst>
                  <a:ext uri="{0D108BD9-81ED-4DB2-BD59-A6C34878D82A}">
                    <a16:rowId xmlns:a16="http://schemas.microsoft.com/office/drawing/2014/main" xmlns="" val="10002"/>
                  </a:ext>
                </a:extLst>
              </a:tr>
              <a:tr h="366279">
                <a:tc>
                  <a:txBody>
                    <a:bodyPr/>
                    <a:lstStyle/>
                    <a:p>
                      <a:pPr algn="ctr" fontAlgn="b"/>
                      <a:r>
                        <a:rPr lang="en-US" sz="1200" b="0" i="0" u="none" strike="noStrike" dirty="0">
                          <a:solidFill>
                            <a:srgbClr val="000000"/>
                          </a:solidFill>
                          <a:effectLst/>
                          <a:latin typeface="+mn-lt"/>
                        </a:rPr>
                        <a:t>XXX-XXX</a:t>
                      </a:r>
                    </a:p>
                  </a:txBody>
                  <a:tcPr marL="0" marR="0" marT="0" marB="0" anchor="b"/>
                </a:tc>
                <a:tc>
                  <a:txBody>
                    <a:bodyPr/>
                    <a:lstStyle/>
                    <a:p>
                      <a:pPr algn="ctr" fontAlgn="b"/>
                      <a:r>
                        <a:rPr lang="en-US" sz="1200" b="1" i="0" u="none" strike="noStrike" dirty="0">
                          <a:solidFill>
                            <a:srgbClr val="FF0000"/>
                          </a:solidFill>
                          <a:effectLst/>
                          <a:latin typeface="+mn-lt"/>
                        </a:rPr>
                        <a:t>No</a:t>
                      </a:r>
                    </a:p>
                  </a:txBody>
                  <a:tcPr marL="0" marR="0" marT="0" marB="0" anchor="b"/>
                </a:tc>
                <a:tc>
                  <a:txBody>
                    <a:bodyPr/>
                    <a:lstStyle/>
                    <a:p>
                      <a:pPr algn="ctr" fontAlgn="b"/>
                      <a:r>
                        <a:rPr lang="en-US" sz="1200" b="1" i="0" u="none" strike="noStrike" dirty="0">
                          <a:solidFill>
                            <a:srgbClr val="000000"/>
                          </a:solidFill>
                          <a:effectLst/>
                          <a:latin typeface="+mn-lt"/>
                        </a:rPr>
                        <a:t>Fail</a:t>
                      </a:r>
                    </a:p>
                  </a:txBody>
                  <a:tcPr marL="0" marR="0" marT="0" marB="0" anchor="b"/>
                </a:tc>
                <a:extLst>
                  <a:ext uri="{0D108BD9-81ED-4DB2-BD59-A6C34878D82A}">
                    <a16:rowId xmlns:a16="http://schemas.microsoft.com/office/drawing/2014/main" xmlns="" val="10003"/>
                  </a:ext>
                </a:extLst>
              </a:tr>
              <a:tr h="366279">
                <a:tc>
                  <a:txBody>
                    <a:bodyPr/>
                    <a:lstStyle/>
                    <a:p>
                      <a:pPr algn="ctr" fontAlgn="b"/>
                      <a:r>
                        <a:rPr lang="en-US" sz="1200" b="0" i="0" u="none" strike="noStrike" dirty="0">
                          <a:solidFill>
                            <a:srgbClr val="000000"/>
                          </a:solidFill>
                          <a:effectLst/>
                          <a:latin typeface="+mn-lt"/>
                        </a:rPr>
                        <a:t>XXX-XXX</a:t>
                      </a:r>
                    </a:p>
                  </a:txBody>
                  <a:tcPr marL="0" marR="0" marT="0" marB="0" anchor="b"/>
                </a:tc>
                <a:tc>
                  <a:txBody>
                    <a:bodyPr/>
                    <a:lstStyle/>
                    <a:p>
                      <a:pPr algn="ctr" fontAlgn="b"/>
                      <a:r>
                        <a:rPr lang="en-US" sz="1200" b="1" i="0" u="none" strike="noStrike" dirty="0">
                          <a:solidFill>
                            <a:srgbClr val="FF0000"/>
                          </a:solidFill>
                          <a:effectLst/>
                          <a:latin typeface="+mn-lt"/>
                        </a:rPr>
                        <a:t>No</a:t>
                      </a:r>
                    </a:p>
                  </a:txBody>
                  <a:tcPr marL="0" marR="0" marT="0" marB="0" anchor="b"/>
                </a:tc>
                <a:tc>
                  <a:txBody>
                    <a:bodyPr/>
                    <a:lstStyle/>
                    <a:p>
                      <a:pPr algn="ctr" fontAlgn="b"/>
                      <a:r>
                        <a:rPr lang="en-US" sz="1200" b="1" i="0" u="none" strike="noStrike" dirty="0">
                          <a:solidFill>
                            <a:srgbClr val="000000"/>
                          </a:solidFill>
                          <a:effectLst/>
                          <a:latin typeface="+mn-lt"/>
                        </a:rPr>
                        <a:t>Fail</a:t>
                      </a:r>
                    </a:p>
                  </a:txBody>
                  <a:tcPr marL="0" marR="0" marT="0" marB="0" anchor="b"/>
                </a:tc>
                <a:extLst>
                  <a:ext uri="{0D108BD9-81ED-4DB2-BD59-A6C34878D82A}">
                    <a16:rowId xmlns:a16="http://schemas.microsoft.com/office/drawing/2014/main" xmlns="" val="10004"/>
                  </a:ext>
                </a:extLst>
              </a:tr>
            </a:tbl>
          </a:graphicData>
        </a:graphic>
      </p:graphicFrame>
      <p:pic>
        <p:nvPicPr>
          <p:cNvPr id="5" name="Picture 4"/>
          <p:cNvPicPr>
            <a:picLocks noChangeAspect="1"/>
          </p:cNvPicPr>
          <p:nvPr/>
        </p:nvPicPr>
        <p:blipFill>
          <a:blip r:embed="rId4"/>
          <a:stretch>
            <a:fillRect/>
          </a:stretch>
        </p:blipFill>
        <p:spPr>
          <a:xfrm>
            <a:off x="8943975" y="1769165"/>
            <a:ext cx="3049566" cy="13251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p:cNvPicPr>
            <a:picLocks noChangeAspect="1"/>
          </p:cNvPicPr>
          <p:nvPr/>
        </p:nvPicPr>
        <p:blipFill>
          <a:blip r:embed="rId5"/>
          <a:stretch>
            <a:fillRect/>
          </a:stretch>
        </p:blipFill>
        <p:spPr>
          <a:xfrm>
            <a:off x="10534261" y="2610951"/>
            <a:ext cx="1535091" cy="599731"/>
          </a:xfrm>
          <a:prstGeom prst="ellipse">
            <a:avLst/>
          </a:prstGeom>
          <a:ln>
            <a:noFill/>
          </a:ln>
          <a:effectLst>
            <a:softEdge rad="112500"/>
          </a:effectLst>
        </p:spPr>
      </p:pic>
    </p:spTree>
    <p:extLst>
      <p:ext uri="{BB962C8B-B14F-4D97-AF65-F5344CB8AC3E}">
        <p14:creationId xmlns:p14="http://schemas.microsoft.com/office/powerpoint/2010/main" val="8813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64480"/>
            <a:ext cx="9601200" cy="1143000"/>
          </a:xfrm>
        </p:spPr>
        <p:txBody>
          <a:bodyPr anchor="t"/>
          <a:lstStyle/>
          <a:p>
            <a:pPr algn="ctr"/>
            <a:r>
              <a:rPr lang="en-US" dirty="0"/>
              <a:t>Data feed Errors– Schedule </a:t>
            </a:r>
            <a:r>
              <a:rPr lang="en-US" dirty="0">
                <a:solidFill>
                  <a:srgbClr val="FF0000"/>
                </a:solidFill>
              </a:rPr>
              <a:t>l-1</a:t>
            </a:r>
            <a:endParaRPr lang="en-US" dirty="0"/>
          </a:p>
        </p:txBody>
      </p:sp>
      <p:sp>
        <p:nvSpPr>
          <p:cNvPr id="3" name="Content Placeholder 2"/>
          <p:cNvSpPr>
            <a:spLocks noGrp="1"/>
          </p:cNvSpPr>
          <p:nvPr>
            <p:ph sz="half" idx="2"/>
          </p:nvPr>
        </p:nvSpPr>
        <p:spPr>
          <a:xfrm>
            <a:off x="209550" y="735980"/>
            <a:ext cx="11733406" cy="5954752"/>
          </a:xfrm>
        </p:spPr>
        <p:style>
          <a:lnRef idx="1">
            <a:schemeClr val="accent2"/>
          </a:lnRef>
          <a:fillRef idx="2">
            <a:schemeClr val="accent2"/>
          </a:fillRef>
          <a:effectRef idx="1">
            <a:schemeClr val="accent2"/>
          </a:effectRef>
          <a:fontRef idx="minor">
            <a:schemeClr val="dk1"/>
          </a:fontRef>
        </p:style>
        <p:txBody>
          <a:bodyPr>
            <a:normAutofit/>
          </a:bodyPr>
          <a:lstStyle/>
          <a:p>
            <a:pPr marL="45720" indent="0">
              <a:buNone/>
            </a:pPr>
            <a:r>
              <a:rPr lang="en-US" b="1" dirty="0">
                <a:solidFill>
                  <a:schemeClr val="accent1"/>
                </a:solidFill>
              </a:rPr>
              <a:t>Indicator 5: Total Net Position</a:t>
            </a:r>
            <a:endParaRPr lang="en-US" dirty="0"/>
          </a:p>
          <a:p>
            <a:pPr marL="387350" indent="-342900"/>
            <a:r>
              <a:rPr lang="en-US" dirty="0">
                <a:solidFill>
                  <a:schemeClr val="tx2"/>
                </a:solidFill>
              </a:rPr>
              <a:t>Was the total unrestricted net position (Net of accretion of interest for capital appreciation bonds) in the governmental activities column in the Statement of Net Position greater than zero? (Part 1)</a:t>
            </a:r>
          </a:p>
          <a:p>
            <a:pPr marL="347663" lvl="1" indent="52388">
              <a:buNone/>
            </a:pPr>
            <a:r>
              <a:rPr lang="en-US" sz="2000" dirty="0">
                <a:solidFill>
                  <a:schemeClr val="tx2"/>
                </a:solidFill>
              </a:rPr>
              <a:t>(If the school district’s change of students in membership over 5 years was 10 percent or more, then the school district passes this indicator.) (Part 2)  </a:t>
            </a:r>
            <a:endParaRPr lang="en-US" sz="2000" b="1" dirty="0">
              <a:solidFill>
                <a:schemeClr val="accent5"/>
              </a:solidFill>
            </a:endParaRPr>
          </a:p>
          <a:p>
            <a:pPr marL="387350" indent="-342900"/>
            <a:r>
              <a:rPr lang="en-US" b="1" dirty="0">
                <a:solidFill>
                  <a:srgbClr val="FF0000"/>
                </a:solidFill>
              </a:rPr>
              <a:t>Critical Indicator </a:t>
            </a:r>
            <a:r>
              <a:rPr lang="en-US" dirty="0">
                <a:solidFill>
                  <a:schemeClr val="tx2"/>
                </a:solidFill>
              </a:rPr>
              <a:t>– Yes or No response</a:t>
            </a:r>
          </a:p>
          <a:p>
            <a:pPr marL="387350" indent="-342900"/>
            <a:r>
              <a:rPr lang="en-US" dirty="0">
                <a:solidFill>
                  <a:schemeClr val="tx2"/>
                </a:solidFill>
              </a:rPr>
              <a:t>School FIRST Data Source: </a:t>
            </a:r>
            <a:r>
              <a:rPr lang="en-US" b="1" dirty="0">
                <a:solidFill>
                  <a:srgbClr val="0000FF"/>
                </a:solidFill>
              </a:rPr>
              <a:t>Data Feed, Schedule A-1, and Data Feed, Schedule L-1, Questions sf10 and sf12:</a:t>
            </a:r>
          </a:p>
          <a:p>
            <a:pPr marL="45720" indent="0">
              <a:lnSpc>
                <a:spcPct val="100000"/>
              </a:lnSpc>
              <a:buNone/>
            </a:pPr>
            <a:endParaRPr lang="en-US" b="1" dirty="0">
              <a:solidFill>
                <a:schemeClr val="accent1"/>
              </a:solidFill>
            </a:endParaRPr>
          </a:p>
          <a:p>
            <a:pPr marL="45720" indent="0">
              <a:buNone/>
            </a:pPr>
            <a:endParaRPr lang="en-US" dirty="0"/>
          </a:p>
          <a:p>
            <a:pPr>
              <a:buFont typeface="Wingdings" panose="05000000000000000000" pitchFamily="2" charset="2"/>
              <a:buChar char="q"/>
            </a:pPr>
            <a:endParaRPr lang="en-US" dirty="0"/>
          </a:p>
          <a:p>
            <a:pPr marL="45720" indent="0">
              <a:buNone/>
            </a:pPr>
            <a:endParaRPr lang="en-US" dirty="0"/>
          </a:p>
        </p:txBody>
      </p:sp>
      <p:pic>
        <p:nvPicPr>
          <p:cNvPr id="4" name="Picture 3"/>
          <p:cNvPicPr>
            <a:picLocks noChangeAspect="1"/>
          </p:cNvPicPr>
          <p:nvPr/>
        </p:nvPicPr>
        <p:blipFill>
          <a:blip r:embed="rId3"/>
          <a:stretch>
            <a:fillRect/>
          </a:stretch>
        </p:blipFill>
        <p:spPr>
          <a:xfrm>
            <a:off x="215010" y="6275550"/>
            <a:ext cx="11761981" cy="415182"/>
          </a:xfrm>
          <a:prstGeom prst="rect">
            <a:avLst/>
          </a:prstGeom>
        </p:spPr>
      </p:pic>
      <p:pic>
        <p:nvPicPr>
          <p:cNvPr id="5" name="Picture 4"/>
          <p:cNvPicPr>
            <a:picLocks noChangeAspect="1"/>
          </p:cNvPicPr>
          <p:nvPr/>
        </p:nvPicPr>
        <p:blipFill>
          <a:blip r:embed="rId4"/>
          <a:stretch>
            <a:fillRect/>
          </a:stretch>
        </p:blipFill>
        <p:spPr>
          <a:xfrm>
            <a:off x="209550" y="5838826"/>
            <a:ext cx="11733406" cy="461998"/>
          </a:xfrm>
          <a:prstGeom prst="rect">
            <a:avLst/>
          </a:prstGeom>
        </p:spPr>
      </p:pic>
      <p:pic>
        <p:nvPicPr>
          <p:cNvPr id="7" name="Picture 6"/>
          <p:cNvPicPr>
            <a:picLocks noChangeAspect="1"/>
          </p:cNvPicPr>
          <p:nvPr/>
        </p:nvPicPr>
        <p:blipFill>
          <a:blip r:embed="rId5"/>
          <a:stretch>
            <a:fillRect/>
          </a:stretch>
        </p:blipFill>
        <p:spPr>
          <a:xfrm>
            <a:off x="1190857" y="4224373"/>
            <a:ext cx="7900561" cy="1504950"/>
          </a:xfrm>
          <a:prstGeom prst="rect">
            <a:avLst/>
          </a:prstGeom>
        </p:spPr>
      </p:pic>
      <p:pic>
        <p:nvPicPr>
          <p:cNvPr id="8" name="Picture 7"/>
          <p:cNvPicPr>
            <a:picLocks noChangeAspect="1"/>
          </p:cNvPicPr>
          <p:nvPr/>
        </p:nvPicPr>
        <p:blipFill>
          <a:blip r:embed="rId6"/>
          <a:stretch>
            <a:fillRect/>
          </a:stretch>
        </p:blipFill>
        <p:spPr>
          <a:xfrm>
            <a:off x="2276707" y="3839509"/>
            <a:ext cx="6814711" cy="485775"/>
          </a:xfrm>
          <a:prstGeom prst="rect">
            <a:avLst/>
          </a:prstGeom>
        </p:spPr>
      </p:pic>
    </p:spTree>
    <p:extLst>
      <p:ext uri="{BB962C8B-B14F-4D97-AF65-F5344CB8AC3E}">
        <p14:creationId xmlns:p14="http://schemas.microsoft.com/office/powerpoint/2010/main" val="330944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Data feed Errors– Schedule </a:t>
            </a:r>
            <a:r>
              <a:rPr lang="en-US" dirty="0">
                <a:solidFill>
                  <a:srgbClr val="FF0000"/>
                </a:solidFill>
              </a:rPr>
              <a:t>l-1</a:t>
            </a:r>
            <a:endParaRPr lang="en-US" dirty="0"/>
          </a:p>
        </p:txBody>
      </p:sp>
      <p:sp>
        <p:nvSpPr>
          <p:cNvPr id="3" name="Content Placeholder 2"/>
          <p:cNvSpPr>
            <a:spLocks noGrp="1"/>
          </p:cNvSpPr>
          <p:nvPr>
            <p:ph sz="half" idx="2"/>
          </p:nvPr>
        </p:nvSpPr>
        <p:spPr>
          <a:xfrm>
            <a:off x="279094" y="1024569"/>
            <a:ext cx="11633811" cy="5651653"/>
          </a:xfrm>
        </p:spPr>
        <p:style>
          <a:lnRef idx="1">
            <a:schemeClr val="accent2"/>
          </a:lnRef>
          <a:fillRef idx="2">
            <a:schemeClr val="accent2"/>
          </a:fillRef>
          <a:effectRef idx="1">
            <a:schemeClr val="accent2"/>
          </a:effectRef>
          <a:fontRef idx="minor">
            <a:schemeClr val="dk1"/>
          </a:fontRef>
        </p:style>
        <p:txBody>
          <a:bodyPr>
            <a:normAutofit/>
          </a:bodyPr>
          <a:lstStyle/>
          <a:p>
            <a:pPr marL="45720" indent="0">
              <a:buNone/>
            </a:pPr>
            <a:r>
              <a:rPr lang="en-US" b="1" dirty="0">
                <a:solidFill>
                  <a:schemeClr val="accent1"/>
                </a:solidFill>
              </a:rPr>
              <a:t>Indicator 5: Total Unrestricted Net Position -  Continued</a:t>
            </a:r>
            <a:endParaRPr lang="en-US" dirty="0"/>
          </a:p>
          <a:p>
            <a:pPr marL="347663" indent="-303213"/>
            <a:r>
              <a:rPr lang="en-US" sz="1800" b="1" dirty="0">
                <a:solidFill>
                  <a:srgbClr val="0000FF"/>
                </a:solidFill>
              </a:rPr>
              <a:t>Calculation:</a:t>
            </a:r>
          </a:p>
          <a:p>
            <a:pPr marL="347663" indent="-303213">
              <a:buNone/>
            </a:pPr>
            <a:r>
              <a:rPr lang="en-US" sz="1800" b="1" dirty="0">
                <a:solidFill>
                  <a:srgbClr val="0000FF"/>
                </a:solidFill>
              </a:rPr>
              <a:t>Total Unrestricted Net Position Balance</a:t>
            </a:r>
            <a:r>
              <a:rPr lang="en-US" sz="1800" b="1" dirty="0">
                <a:solidFill>
                  <a:schemeClr val="accent5"/>
                </a:solidFill>
              </a:rPr>
              <a:t> </a:t>
            </a:r>
            <a:r>
              <a:rPr lang="en-US" sz="1800" b="1" dirty="0">
                <a:solidFill>
                  <a:schemeClr val="tx2"/>
                </a:solidFill>
              </a:rPr>
              <a:t>+ </a:t>
            </a:r>
            <a:r>
              <a:rPr lang="en-US" sz="1800" b="1" dirty="0">
                <a:solidFill>
                  <a:srgbClr val="0000FF"/>
                </a:solidFill>
              </a:rPr>
              <a:t>Accumulated Accretion on CABS </a:t>
            </a:r>
            <a:r>
              <a:rPr lang="en-US" sz="1800" b="1" dirty="0">
                <a:solidFill>
                  <a:schemeClr val="tx2"/>
                </a:solidFill>
              </a:rPr>
              <a:t>+ </a:t>
            </a:r>
            <a:r>
              <a:rPr lang="en-US" sz="1800" b="1" dirty="0">
                <a:solidFill>
                  <a:srgbClr val="0000FF"/>
                </a:solidFill>
              </a:rPr>
              <a:t>Net Pension Liabilities </a:t>
            </a:r>
            <a:r>
              <a:rPr lang="en-US" sz="1800" b="1" dirty="0">
                <a:solidFill>
                  <a:schemeClr val="tx2"/>
                </a:solidFill>
              </a:rPr>
              <a:t>&gt;0 =</a:t>
            </a:r>
            <a:r>
              <a:rPr lang="en-US" sz="1800" b="1" dirty="0">
                <a:solidFill>
                  <a:schemeClr val="accent1">
                    <a:lumMod val="60000"/>
                    <a:lumOff val="40000"/>
                  </a:schemeClr>
                </a:solidFill>
              </a:rPr>
              <a:t> </a:t>
            </a:r>
            <a:r>
              <a:rPr lang="en-US" sz="1800" b="1" dirty="0">
                <a:solidFill>
                  <a:srgbClr val="0000FF"/>
                </a:solidFill>
              </a:rPr>
              <a:t>Pass</a:t>
            </a:r>
          </a:p>
          <a:p>
            <a:pPr marL="347663" indent="-303213"/>
            <a:r>
              <a:rPr lang="en-US" sz="1800" dirty="0">
                <a:solidFill>
                  <a:schemeClr val="tx2"/>
                </a:solidFill>
              </a:rPr>
              <a:t>The illustration below discloses what occurs when a district fails to enter required data or the district enters the incorrect data into the data feed.</a:t>
            </a:r>
          </a:p>
          <a:p>
            <a:pPr marL="347663" indent="-303213">
              <a:buNone/>
            </a:pPr>
            <a:endParaRPr lang="en-US" dirty="0"/>
          </a:p>
          <a:p>
            <a:pPr marL="347663" indent="-303213">
              <a:buNone/>
            </a:pPr>
            <a:endParaRPr lang="en-US" dirty="0"/>
          </a:p>
          <a:p>
            <a:pPr marL="347663" indent="-303213">
              <a:buNone/>
            </a:pPr>
            <a:r>
              <a:rPr lang="en-US" sz="1800" dirty="0"/>
              <a:t/>
            </a:r>
            <a:br>
              <a:rPr lang="en-US" sz="1800" dirty="0"/>
            </a:br>
            <a:endParaRPr lang="en-US" sz="1800" dirty="0"/>
          </a:p>
          <a:p>
            <a:pPr marL="347663" indent="-303213"/>
            <a:r>
              <a:rPr lang="en-US" sz="1800" dirty="0">
                <a:solidFill>
                  <a:schemeClr val="tx2"/>
                </a:solidFill>
              </a:rPr>
              <a:t>In this illustration, one district failed to enter its NPL and the other entered the incorrect NPL amount causing both districts to fail critical indicator 5. </a:t>
            </a:r>
          </a:p>
          <a:p>
            <a:pPr marL="347663" indent="-303213"/>
            <a:r>
              <a:rPr lang="en-US" sz="1800" dirty="0">
                <a:solidFill>
                  <a:schemeClr val="tx2"/>
                </a:solidFill>
              </a:rPr>
              <a:t>Failure to input the total accumulated accretion on CABs  into Schedule L-1, question sf10, and or the net pension liabilities into Schedule L-1, question sf12, may cause your district to automatically fail School FIRST.</a:t>
            </a:r>
          </a:p>
          <a:p>
            <a:pPr marL="45720" indent="0">
              <a:buNone/>
            </a:pP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377030013"/>
              </p:ext>
            </p:extLst>
          </p:nvPr>
        </p:nvGraphicFramePr>
        <p:xfrm>
          <a:off x="1553490" y="3256035"/>
          <a:ext cx="9085021" cy="1341120"/>
        </p:xfrm>
        <a:graphic>
          <a:graphicData uri="http://schemas.openxmlformats.org/drawingml/2006/table">
            <a:tbl>
              <a:tblPr firstRow="1" bandRow="1">
                <a:tableStyleId>{B301B821-A1FF-4177-AEE7-76D212191A09}</a:tableStyleId>
              </a:tblPr>
              <a:tblGrid>
                <a:gridCol w="1847879">
                  <a:extLst>
                    <a:ext uri="{9D8B030D-6E8A-4147-A177-3AD203B41FA5}">
                      <a16:colId xmlns:a16="http://schemas.microsoft.com/office/drawing/2014/main" xmlns="" val="20000"/>
                    </a:ext>
                  </a:extLst>
                </a:gridCol>
                <a:gridCol w="2184225">
                  <a:extLst>
                    <a:ext uri="{9D8B030D-6E8A-4147-A177-3AD203B41FA5}">
                      <a16:colId xmlns:a16="http://schemas.microsoft.com/office/drawing/2014/main" xmlns="" val="20001"/>
                    </a:ext>
                  </a:extLst>
                </a:gridCol>
                <a:gridCol w="1830214">
                  <a:extLst>
                    <a:ext uri="{9D8B030D-6E8A-4147-A177-3AD203B41FA5}">
                      <a16:colId xmlns:a16="http://schemas.microsoft.com/office/drawing/2014/main" xmlns="" val="20002"/>
                    </a:ext>
                  </a:extLst>
                </a:gridCol>
                <a:gridCol w="1918010">
                  <a:extLst>
                    <a:ext uri="{9D8B030D-6E8A-4147-A177-3AD203B41FA5}">
                      <a16:colId xmlns:a16="http://schemas.microsoft.com/office/drawing/2014/main" xmlns="" val="20003"/>
                    </a:ext>
                  </a:extLst>
                </a:gridCol>
                <a:gridCol w="1304693">
                  <a:extLst>
                    <a:ext uri="{9D8B030D-6E8A-4147-A177-3AD203B41FA5}">
                      <a16:colId xmlns:a16="http://schemas.microsoft.com/office/drawing/2014/main" xmlns="" val="20004"/>
                    </a:ext>
                  </a:extLst>
                </a:gridCol>
              </a:tblGrid>
              <a:tr h="370840">
                <a:tc>
                  <a:txBody>
                    <a:bodyPr/>
                    <a:lstStyle/>
                    <a:p>
                      <a:pPr algn="ctr" fontAlgn="b"/>
                      <a:r>
                        <a:rPr lang="en-US" sz="1400" b="1" i="0" u="none" strike="noStrike" dirty="0">
                          <a:solidFill>
                            <a:srgbClr val="000000"/>
                          </a:solidFill>
                          <a:effectLst/>
                          <a:latin typeface="+mn-lt"/>
                        </a:rPr>
                        <a:t>Unrestricted</a:t>
                      </a:r>
                      <a:r>
                        <a:rPr lang="en-US" sz="1400" b="1" i="0" u="none" strike="noStrike" baseline="0" dirty="0">
                          <a:solidFill>
                            <a:srgbClr val="000000"/>
                          </a:solidFill>
                          <a:effectLst/>
                          <a:latin typeface="+mn-lt"/>
                        </a:rPr>
                        <a:t> Net </a:t>
                      </a:r>
                    </a:p>
                    <a:p>
                      <a:pPr algn="ctr" fontAlgn="b"/>
                      <a:r>
                        <a:rPr lang="en-US" sz="1400" b="1" i="0" u="none" strike="noStrike" baseline="0" dirty="0">
                          <a:solidFill>
                            <a:srgbClr val="000000"/>
                          </a:solidFill>
                          <a:effectLst/>
                          <a:latin typeface="+mn-lt"/>
                        </a:rPr>
                        <a:t>Position Balance</a:t>
                      </a:r>
                      <a:endParaRPr lang="en-US" sz="14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400" b="1" i="0" u="none" strike="noStrike" dirty="0">
                          <a:solidFill>
                            <a:srgbClr val="000000"/>
                          </a:solidFill>
                          <a:effectLst/>
                          <a:latin typeface="+mn-lt"/>
                        </a:rPr>
                        <a:t>Accretion</a:t>
                      </a:r>
                      <a:r>
                        <a:rPr lang="en-US" sz="1400" b="1" i="0" u="none" strike="noStrike" baseline="0" dirty="0">
                          <a:solidFill>
                            <a:srgbClr val="000000"/>
                          </a:solidFill>
                          <a:effectLst/>
                          <a:latin typeface="+mn-lt"/>
                        </a:rPr>
                        <a:t> of Capital Appreciation Bonds</a:t>
                      </a:r>
                      <a:endParaRPr lang="en-US" sz="14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400" b="1" i="0" u="none" strike="noStrike" dirty="0">
                          <a:solidFill>
                            <a:srgbClr val="000000"/>
                          </a:solidFill>
                          <a:effectLst/>
                          <a:latin typeface="+mn-lt"/>
                        </a:rPr>
                        <a:t>Net</a:t>
                      </a:r>
                      <a:r>
                        <a:rPr lang="en-US" sz="1400" b="1" i="0" u="none" strike="noStrike" baseline="0" dirty="0">
                          <a:solidFill>
                            <a:srgbClr val="000000"/>
                          </a:solidFill>
                          <a:effectLst/>
                          <a:latin typeface="+mn-lt"/>
                        </a:rPr>
                        <a:t> Pension Liabilities</a:t>
                      </a:r>
                    </a:p>
                    <a:p>
                      <a:pPr algn="ctr" fontAlgn="b"/>
                      <a:r>
                        <a:rPr lang="en-US" sz="1400" b="1" i="0" u="none" strike="noStrike" baseline="0" dirty="0">
                          <a:solidFill>
                            <a:srgbClr val="000000"/>
                          </a:solidFill>
                          <a:effectLst/>
                          <a:latin typeface="+mn-lt"/>
                        </a:rPr>
                        <a:t>(NPL)</a:t>
                      </a:r>
                      <a:endParaRPr lang="en-US" sz="14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400" b="1" i="0" u="none" strike="noStrike" dirty="0">
                          <a:solidFill>
                            <a:srgbClr val="000000"/>
                          </a:solidFill>
                          <a:effectLst/>
                          <a:latin typeface="+mn-lt"/>
                        </a:rPr>
                        <a:t>Total Unrestricted</a:t>
                      </a:r>
                      <a:r>
                        <a:rPr lang="en-US" sz="1400" b="1" i="0" u="none" strike="noStrike" baseline="0" dirty="0">
                          <a:solidFill>
                            <a:srgbClr val="000000"/>
                          </a:solidFill>
                          <a:effectLst/>
                          <a:latin typeface="+mn-lt"/>
                        </a:rPr>
                        <a:t> Net Position Balance</a:t>
                      </a:r>
                      <a:endParaRPr lang="en-US" sz="14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400" b="1" i="0" u="none" strike="noStrike" dirty="0">
                          <a:solidFill>
                            <a:srgbClr val="FF0000"/>
                          </a:solidFill>
                          <a:effectLst/>
                          <a:latin typeface="+mn-lt"/>
                        </a:rPr>
                        <a:t>Unrestricted Net Position Balance &gt;0?</a:t>
                      </a:r>
                    </a:p>
                  </a:txBody>
                  <a:tcPr marL="0" marR="0" marT="0" marB="0" anchor="b">
                    <a:solidFill>
                      <a:schemeClr val="accent5">
                        <a:lumMod val="20000"/>
                        <a:lumOff val="80000"/>
                      </a:schemeClr>
                    </a:solidFill>
                  </a:tcPr>
                </a:tc>
                <a:extLst>
                  <a:ext uri="{0D108BD9-81ED-4DB2-BD59-A6C34878D82A}">
                    <a16:rowId xmlns:a16="http://schemas.microsoft.com/office/drawing/2014/main" xmlns="" val="10000"/>
                  </a:ext>
                </a:extLst>
              </a:tr>
              <a:tr h="274320">
                <a:tc>
                  <a:txBody>
                    <a:bodyPr/>
                    <a:lstStyle/>
                    <a:p>
                      <a:pPr algn="ctr" fontAlgn="b"/>
                      <a:r>
                        <a:rPr lang="en-US" sz="1400" b="1" i="0" u="none" strike="noStrike" dirty="0">
                          <a:solidFill>
                            <a:srgbClr val="FF0000"/>
                          </a:solidFill>
                          <a:effectLst/>
                          <a:latin typeface="+mn-lt"/>
                        </a:rPr>
                        <a:t>($315,040)</a:t>
                      </a:r>
                    </a:p>
                  </a:txBody>
                  <a:tcPr marL="0" marR="0" marT="0" marB="0" anchor="b">
                    <a:solidFill>
                      <a:schemeClr val="bg1"/>
                    </a:solidFill>
                  </a:tcPr>
                </a:tc>
                <a:tc>
                  <a:txBody>
                    <a:bodyPr/>
                    <a:lstStyle/>
                    <a:p>
                      <a:pPr algn="ctr" fontAlgn="b"/>
                      <a:endParaRPr lang="en-US" sz="1400" b="0" i="0" u="none" strike="noStrike" dirty="0">
                        <a:solidFill>
                          <a:srgbClr val="000000"/>
                        </a:solidFill>
                        <a:effectLst/>
                        <a:latin typeface="+mn-lt"/>
                      </a:endParaRPr>
                    </a:p>
                  </a:txBody>
                  <a:tcPr marL="0" marR="0" marT="0" marB="0" anchor="b">
                    <a:solidFill>
                      <a:schemeClr val="bg1"/>
                    </a:solidFill>
                  </a:tcPr>
                </a:tc>
                <a:tc>
                  <a:txBody>
                    <a:bodyPr/>
                    <a:lstStyle/>
                    <a:p>
                      <a:pPr algn="ctr" fontAlgn="b"/>
                      <a:r>
                        <a:rPr lang="en-US" sz="1400" b="1" i="0" u="none" strike="noStrike" dirty="0">
                          <a:solidFill>
                            <a:srgbClr val="FF0000"/>
                          </a:solidFill>
                          <a:effectLst/>
                          <a:latin typeface="+mn-lt"/>
                        </a:rPr>
                        <a:t>$0</a:t>
                      </a:r>
                    </a:p>
                  </a:txBody>
                  <a:tcPr marL="0" marR="0" marT="0" marB="0" anchor="b">
                    <a:solidFill>
                      <a:schemeClr val="bg1"/>
                    </a:solidFill>
                  </a:tcPr>
                </a:tc>
                <a:tc>
                  <a:txBody>
                    <a:bodyPr/>
                    <a:lstStyle/>
                    <a:p>
                      <a:pPr algn="ctr" fontAlgn="b"/>
                      <a:r>
                        <a:rPr lang="en-US" sz="1400" b="1" i="0" u="none" strike="noStrike" dirty="0">
                          <a:solidFill>
                            <a:srgbClr val="FF0000"/>
                          </a:solidFill>
                          <a:effectLst/>
                          <a:latin typeface="+mn-lt"/>
                        </a:rPr>
                        <a:t>($315,040)</a:t>
                      </a:r>
                    </a:p>
                  </a:txBody>
                  <a:tcPr marL="0" marR="0" marT="0" marB="0" anchor="b">
                    <a:solidFill>
                      <a:schemeClr val="bg1"/>
                    </a:solidFill>
                  </a:tcPr>
                </a:tc>
                <a:tc>
                  <a:txBody>
                    <a:bodyPr/>
                    <a:lstStyle/>
                    <a:p>
                      <a:pPr algn="ctr" fontAlgn="b"/>
                      <a:r>
                        <a:rPr lang="en-US" sz="1400" b="0" i="0" u="none" strike="noStrike" dirty="0">
                          <a:solidFill>
                            <a:srgbClr val="000000"/>
                          </a:solidFill>
                          <a:effectLst/>
                          <a:latin typeface="+mn-lt"/>
                        </a:rPr>
                        <a:t>No</a:t>
                      </a:r>
                    </a:p>
                  </a:txBody>
                  <a:tcPr marL="0" marR="0" marT="0" marB="0" anchor="b">
                    <a:solidFill>
                      <a:schemeClr val="bg1"/>
                    </a:solidFill>
                  </a:tcPr>
                </a:tc>
                <a:extLst>
                  <a:ext uri="{0D108BD9-81ED-4DB2-BD59-A6C34878D82A}">
                    <a16:rowId xmlns:a16="http://schemas.microsoft.com/office/drawing/2014/main" xmlns="" val="10001"/>
                  </a:ext>
                </a:extLst>
              </a:tr>
              <a:tr h="27432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0" i="0" u="none" strike="noStrike" kern="1200" dirty="0">
                        <a:solidFill>
                          <a:srgbClr val="000000"/>
                        </a:solidFill>
                        <a:effectLst/>
                        <a:latin typeface="+mn-lt"/>
                        <a:ea typeface="+mn-ea"/>
                        <a:cs typeface="+mn-cs"/>
                      </a:endParaRPr>
                    </a:p>
                    <a:p>
                      <a:pPr marL="0" algn="ctr" defTabSz="914400" rtl="0" eaLnBrk="1" fontAlgn="b" latinLnBrk="0" hangingPunct="1"/>
                      <a:r>
                        <a:rPr lang="en-US" sz="1400" b="0" i="0" u="none" strike="noStrike" kern="1200" dirty="0">
                          <a:solidFill>
                            <a:srgbClr val="000000"/>
                          </a:solidFill>
                          <a:effectLst/>
                          <a:latin typeface="+mn-lt"/>
                          <a:ea typeface="+mn-ea"/>
                          <a:cs typeface="+mn-cs"/>
                        </a:rPr>
                        <a:t>$10,594,532</a:t>
                      </a:r>
                    </a:p>
                  </a:txBody>
                  <a:tcPr marL="0" marR="0" marT="0" marB="0" anchor="b">
                    <a:solidFill>
                      <a:schemeClr val="bg1"/>
                    </a:solidFill>
                  </a:tcP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$0</a:t>
                      </a:r>
                    </a:p>
                  </a:txBody>
                  <a:tcPr marL="0" marR="0" marT="0" marB="0" anchor="b">
                    <a:solidFill>
                      <a:schemeClr val="bg1"/>
                    </a:solidFill>
                  </a:tcPr>
                </a:tc>
                <a:tc>
                  <a:txBody>
                    <a:bodyPr/>
                    <a:lstStyle/>
                    <a:p>
                      <a:pPr marL="0" algn="ctr" defTabSz="914400" rtl="0" eaLnBrk="1" fontAlgn="b" latinLnBrk="0" hangingPunct="1"/>
                      <a:r>
                        <a:rPr lang="en-US" sz="1400" b="1" i="0" u="none" strike="noStrike" kern="1200" dirty="0">
                          <a:solidFill>
                            <a:srgbClr val="FF0000"/>
                          </a:solidFill>
                          <a:effectLst/>
                          <a:latin typeface="+mn-lt"/>
                          <a:ea typeface="+mn-ea"/>
                          <a:cs typeface="+mn-cs"/>
                        </a:rPr>
                        <a:t>($43,614,496)</a:t>
                      </a:r>
                    </a:p>
                  </a:txBody>
                  <a:tcPr marL="0" marR="0" marT="0" marB="0" anchor="b">
                    <a:solidFill>
                      <a:schemeClr val="bg1"/>
                    </a:solidFill>
                  </a:tcPr>
                </a:tc>
                <a:tc>
                  <a:txBody>
                    <a:bodyPr/>
                    <a:lstStyle/>
                    <a:p>
                      <a:pPr marL="0" algn="ctr" defTabSz="914400" rtl="0" eaLnBrk="1" fontAlgn="b" latinLnBrk="0" hangingPunct="1"/>
                      <a:r>
                        <a:rPr lang="en-US" sz="1400" b="1" i="0" u="none" strike="noStrike" kern="1200" dirty="0">
                          <a:solidFill>
                            <a:srgbClr val="FF0000"/>
                          </a:solidFill>
                          <a:effectLst/>
                          <a:latin typeface="+mn-lt"/>
                          <a:ea typeface="+mn-ea"/>
                          <a:cs typeface="+mn-cs"/>
                        </a:rPr>
                        <a:t>($33,019,964)</a:t>
                      </a:r>
                    </a:p>
                  </a:txBody>
                  <a:tcPr marL="0" marR="0" marT="0" marB="0" anchor="b">
                    <a:solidFill>
                      <a:schemeClr val="bg1"/>
                    </a:solidFill>
                  </a:tcP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mn-cs"/>
                        </a:rPr>
                        <a:t>No</a:t>
                      </a:r>
                    </a:p>
                  </a:txBody>
                  <a:tcPr marL="0" marR="0" marT="0" marB="0" anchor="b">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21486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46" y="304698"/>
            <a:ext cx="10532706" cy="1143000"/>
          </a:xfrm>
        </p:spPr>
        <p:txBody>
          <a:bodyPr anchor="t"/>
          <a:lstStyle/>
          <a:p>
            <a:pPr algn="ctr"/>
            <a:r>
              <a:rPr lang="en-US" dirty="0"/>
              <a:t>Data feed Errors– Schedules </a:t>
            </a:r>
            <a:r>
              <a:rPr lang="en-US" dirty="0">
                <a:solidFill>
                  <a:srgbClr val="FF0000"/>
                </a:solidFill>
              </a:rPr>
              <a:t>A-1 </a:t>
            </a:r>
            <a:r>
              <a:rPr lang="en-US" dirty="0"/>
              <a:t>and </a:t>
            </a:r>
            <a:r>
              <a:rPr lang="en-US" dirty="0">
                <a:solidFill>
                  <a:srgbClr val="FF0000"/>
                </a:solidFill>
              </a:rPr>
              <a:t>l-1</a:t>
            </a:r>
            <a:endParaRPr lang="en-US" dirty="0"/>
          </a:p>
        </p:txBody>
      </p:sp>
      <p:sp>
        <p:nvSpPr>
          <p:cNvPr id="3" name="Content Placeholder 2"/>
          <p:cNvSpPr>
            <a:spLocks noGrp="1"/>
          </p:cNvSpPr>
          <p:nvPr>
            <p:ph sz="half" idx="2"/>
          </p:nvPr>
        </p:nvSpPr>
        <p:spPr>
          <a:xfrm>
            <a:off x="163385" y="1003610"/>
            <a:ext cx="11857630" cy="5742878"/>
          </a:xfrm>
        </p:spPr>
        <p:style>
          <a:lnRef idx="1">
            <a:schemeClr val="accent2"/>
          </a:lnRef>
          <a:fillRef idx="2">
            <a:schemeClr val="accent2"/>
          </a:fillRef>
          <a:effectRef idx="1">
            <a:schemeClr val="accent2"/>
          </a:effectRef>
          <a:fontRef idx="minor">
            <a:schemeClr val="dk1"/>
          </a:fontRef>
        </p:style>
        <p:txBody>
          <a:bodyPr>
            <a:normAutofit/>
          </a:bodyPr>
          <a:lstStyle/>
          <a:p>
            <a:pPr marL="45720" indent="0">
              <a:buNone/>
            </a:pPr>
            <a:r>
              <a:rPr lang="en-US" b="1" dirty="0">
                <a:solidFill>
                  <a:schemeClr val="accent1"/>
                </a:solidFill>
              </a:rPr>
              <a:t>Indicator 8: Long-term Liabilities to Total Assets</a:t>
            </a:r>
            <a:endParaRPr lang="en-US" dirty="0"/>
          </a:p>
          <a:p>
            <a:pPr marL="387350" indent="-342900"/>
            <a:r>
              <a:rPr lang="en-US" dirty="0">
                <a:solidFill>
                  <a:schemeClr val="tx2"/>
                </a:solidFill>
              </a:rPr>
              <a:t>Was the ratio of long-term liabilities to total assets for the school district sufficient to support long-term solvency? (Part 1)</a:t>
            </a:r>
          </a:p>
          <a:p>
            <a:pPr marL="400050" lvl="1" indent="0">
              <a:buNone/>
            </a:pPr>
            <a:r>
              <a:rPr lang="en-US" sz="2000" dirty="0">
                <a:solidFill>
                  <a:schemeClr val="tx2"/>
                </a:solidFill>
              </a:rPr>
              <a:t>(If the school district’s change of students in membership over 5 years was 10 percent or more, then the school district passes this indicator.) (Part 2)  </a:t>
            </a:r>
            <a:endParaRPr lang="en-US" sz="2000" b="1" dirty="0">
              <a:solidFill>
                <a:schemeClr val="tx2"/>
              </a:solidFill>
            </a:endParaRPr>
          </a:p>
          <a:p>
            <a:pPr marL="387350" indent="-342900"/>
            <a:r>
              <a:rPr lang="en-US" dirty="0">
                <a:solidFill>
                  <a:schemeClr val="tx2"/>
                </a:solidFill>
              </a:rPr>
              <a:t>School FIRST Data Source: </a:t>
            </a:r>
            <a:r>
              <a:rPr lang="en-US" b="1" dirty="0">
                <a:solidFill>
                  <a:srgbClr val="0000FF"/>
                </a:solidFill>
              </a:rPr>
              <a:t>Data Feed, Schedule A-1, and Data Feed, Schedule L-1, Question sf12:</a:t>
            </a:r>
          </a:p>
          <a:p>
            <a:pPr marL="45720" indent="0">
              <a:lnSpc>
                <a:spcPct val="100000"/>
              </a:lnSpc>
              <a:buNone/>
            </a:pPr>
            <a:endParaRPr lang="en-US" b="1" dirty="0">
              <a:solidFill>
                <a:schemeClr val="accent1"/>
              </a:solidFill>
            </a:endParaRPr>
          </a:p>
          <a:p>
            <a:pPr marL="45720" indent="0">
              <a:buNone/>
            </a:pPr>
            <a:endParaRPr lang="en-US" dirty="0"/>
          </a:p>
          <a:p>
            <a:pPr marL="45720" indent="0">
              <a:buNone/>
            </a:pPr>
            <a:endParaRPr lang="en-US" dirty="0"/>
          </a:p>
          <a:p>
            <a:pPr marL="45720" indent="0">
              <a:buNone/>
            </a:pPr>
            <a:endParaRPr lang="en-US" dirty="0"/>
          </a:p>
        </p:txBody>
      </p:sp>
      <p:pic>
        <p:nvPicPr>
          <p:cNvPr id="4" name="Picture 3"/>
          <p:cNvPicPr>
            <a:picLocks noChangeAspect="1"/>
          </p:cNvPicPr>
          <p:nvPr/>
        </p:nvPicPr>
        <p:blipFill>
          <a:blip r:embed="rId3"/>
          <a:stretch>
            <a:fillRect/>
          </a:stretch>
        </p:blipFill>
        <p:spPr>
          <a:xfrm>
            <a:off x="146309" y="6151019"/>
            <a:ext cx="11887200" cy="524894"/>
          </a:xfrm>
          <a:prstGeom prst="rect">
            <a:avLst/>
          </a:prstGeom>
        </p:spPr>
      </p:pic>
      <p:pic>
        <p:nvPicPr>
          <p:cNvPr id="11" name="Picture 10"/>
          <p:cNvPicPr>
            <a:picLocks noChangeAspect="1"/>
          </p:cNvPicPr>
          <p:nvPr/>
        </p:nvPicPr>
        <p:blipFill>
          <a:blip r:embed="rId4"/>
          <a:stretch>
            <a:fillRect/>
          </a:stretch>
        </p:blipFill>
        <p:spPr>
          <a:xfrm>
            <a:off x="1124127" y="4334466"/>
            <a:ext cx="10024461" cy="476250"/>
          </a:xfrm>
          <a:prstGeom prst="rect">
            <a:avLst/>
          </a:prstGeom>
        </p:spPr>
      </p:pic>
      <p:pic>
        <p:nvPicPr>
          <p:cNvPr id="12" name="Picture 11"/>
          <p:cNvPicPr>
            <a:picLocks noChangeAspect="1"/>
          </p:cNvPicPr>
          <p:nvPr/>
        </p:nvPicPr>
        <p:blipFill>
          <a:blip r:embed="rId5"/>
          <a:stretch>
            <a:fillRect/>
          </a:stretch>
        </p:blipFill>
        <p:spPr>
          <a:xfrm>
            <a:off x="1139743" y="3701028"/>
            <a:ext cx="9972675" cy="657225"/>
          </a:xfrm>
          <a:prstGeom prst="rect">
            <a:avLst/>
          </a:prstGeom>
        </p:spPr>
      </p:pic>
      <p:pic>
        <p:nvPicPr>
          <p:cNvPr id="16" name="Picture 15"/>
          <p:cNvPicPr>
            <a:picLocks noChangeAspect="1"/>
          </p:cNvPicPr>
          <p:nvPr/>
        </p:nvPicPr>
        <p:blipFill>
          <a:blip r:embed="rId6"/>
          <a:stretch>
            <a:fillRect/>
          </a:stretch>
        </p:blipFill>
        <p:spPr>
          <a:xfrm>
            <a:off x="1124126" y="4802273"/>
            <a:ext cx="9988291" cy="295275"/>
          </a:xfrm>
          <a:prstGeom prst="rect">
            <a:avLst/>
          </a:prstGeom>
        </p:spPr>
      </p:pic>
      <p:pic>
        <p:nvPicPr>
          <p:cNvPr id="17" name="Picture 16"/>
          <p:cNvPicPr>
            <a:picLocks noChangeAspect="1"/>
          </p:cNvPicPr>
          <p:nvPr/>
        </p:nvPicPr>
        <p:blipFill>
          <a:blip r:embed="rId7"/>
          <a:stretch>
            <a:fillRect/>
          </a:stretch>
        </p:blipFill>
        <p:spPr>
          <a:xfrm>
            <a:off x="1087955" y="5079431"/>
            <a:ext cx="10003908" cy="914400"/>
          </a:xfrm>
          <a:prstGeom prst="rect">
            <a:avLst/>
          </a:prstGeom>
        </p:spPr>
      </p:pic>
    </p:spTree>
    <p:extLst>
      <p:ext uri="{BB962C8B-B14F-4D97-AF65-F5344CB8AC3E}">
        <p14:creationId xmlns:p14="http://schemas.microsoft.com/office/powerpoint/2010/main" val="386843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22" y="271873"/>
            <a:ext cx="10495156" cy="570918"/>
          </a:xfrm>
        </p:spPr>
        <p:txBody>
          <a:bodyPr anchor="t"/>
          <a:lstStyle/>
          <a:p>
            <a:pPr algn="ctr"/>
            <a:r>
              <a:rPr lang="en-US" dirty="0"/>
              <a:t>Data feed Errors– Schedules </a:t>
            </a:r>
            <a:r>
              <a:rPr lang="en-US" dirty="0">
                <a:solidFill>
                  <a:srgbClr val="FF0000"/>
                </a:solidFill>
              </a:rPr>
              <a:t>A-1</a:t>
            </a:r>
            <a:r>
              <a:rPr lang="en-US" dirty="0"/>
              <a:t> and </a:t>
            </a:r>
            <a:r>
              <a:rPr lang="en-US" dirty="0">
                <a:solidFill>
                  <a:srgbClr val="FF0000"/>
                </a:solidFill>
              </a:rPr>
              <a:t>l-1</a:t>
            </a:r>
            <a:endParaRPr lang="en-US" dirty="0"/>
          </a:p>
        </p:txBody>
      </p:sp>
      <p:sp>
        <p:nvSpPr>
          <p:cNvPr id="3" name="Content Placeholder 2"/>
          <p:cNvSpPr>
            <a:spLocks noGrp="1"/>
          </p:cNvSpPr>
          <p:nvPr>
            <p:ph sz="half" idx="2"/>
          </p:nvPr>
        </p:nvSpPr>
        <p:spPr>
          <a:xfrm>
            <a:off x="279094" y="842791"/>
            <a:ext cx="11633811" cy="5833431"/>
          </a:xfrm>
        </p:spPr>
        <p:style>
          <a:lnRef idx="2">
            <a:schemeClr val="accent1"/>
          </a:lnRef>
          <a:fillRef idx="1">
            <a:schemeClr val="lt1"/>
          </a:fillRef>
          <a:effectRef idx="0">
            <a:schemeClr val="accent1"/>
          </a:effectRef>
          <a:fontRef idx="minor">
            <a:schemeClr val="dk1"/>
          </a:fontRef>
        </p:style>
        <p:txBody>
          <a:bodyPr>
            <a:noAutofit/>
          </a:bodyPr>
          <a:lstStyle/>
          <a:p>
            <a:pPr marL="45720" indent="0">
              <a:buNone/>
            </a:pPr>
            <a:r>
              <a:rPr lang="en-US" b="1" dirty="0">
                <a:solidFill>
                  <a:schemeClr val="accent1"/>
                </a:solidFill>
              </a:rPr>
              <a:t>Indicator 8: Long-term Liabilities to Total Assets - Continued</a:t>
            </a:r>
            <a:endParaRPr lang="en-US" dirty="0"/>
          </a:p>
          <a:p>
            <a:pPr marL="387350" indent="-342900"/>
            <a:r>
              <a:rPr lang="en-US" b="1" dirty="0">
                <a:solidFill>
                  <a:srgbClr val="0000FF"/>
                </a:solidFill>
              </a:rPr>
              <a:t>Calculation:</a:t>
            </a:r>
            <a:r>
              <a:rPr lang="en-US" dirty="0">
                <a:solidFill>
                  <a:schemeClr val="accent2">
                    <a:lumMod val="50000"/>
                  </a:schemeClr>
                </a:solidFill>
              </a:rPr>
              <a:t>	</a:t>
            </a:r>
            <a:r>
              <a:rPr lang="en-US" b="1" u="sng" dirty="0">
                <a:solidFill>
                  <a:schemeClr val="accent5"/>
                </a:solidFill>
                <a:cs typeface="Lucida Sans" panose="020B0602040502020204" pitchFamily="34" charset="0"/>
              </a:rPr>
              <a:t>Long-term Liabilities – Net Pension Liability</a:t>
            </a:r>
          </a:p>
          <a:p>
            <a:pPr marL="667703" lvl="1" indent="-303213">
              <a:buNone/>
            </a:pPr>
            <a:r>
              <a:rPr lang="en-US" b="1" dirty="0">
                <a:solidFill>
                  <a:schemeClr val="accent2"/>
                </a:solidFill>
                <a:cs typeface="Lucida Sans" panose="020B0602040502020204" pitchFamily="34" charset="0"/>
              </a:rPr>
              <a:t>					</a:t>
            </a:r>
            <a:r>
              <a:rPr lang="en-US" b="1" dirty="0">
                <a:solidFill>
                  <a:schemeClr val="accent1">
                    <a:lumMod val="75000"/>
                  </a:schemeClr>
                </a:solidFill>
                <a:cs typeface="Lucida Sans" panose="020B0602040502020204" pitchFamily="34" charset="0"/>
              </a:rPr>
              <a:t>Total Assets</a:t>
            </a:r>
            <a:endParaRPr lang="en-US" dirty="0">
              <a:solidFill>
                <a:schemeClr val="tx2"/>
              </a:solidFill>
            </a:endParaRPr>
          </a:p>
          <a:p>
            <a:pPr marL="387350" lvl="1" indent="-342900">
              <a:spcBef>
                <a:spcPts val="1800"/>
              </a:spcBef>
            </a:pPr>
            <a:r>
              <a:rPr lang="en-US" sz="2000" b="1" dirty="0">
                <a:solidFill>
                  <a:srgbClr val="0000FF"/>
                </a:solidFill>
              </a:rPr>
              <a:t>Range of 0 to 10 points on a sliding scale</a:t>
            </a:r>
          </a:p>
          <a:p>
            <a:pPr marL="44450" lvl="1" indent="0">
              <a:spcBef>
                <a:spcPts val="1800"/>
              </a:spcBef>
              <a:buNone/>
            </a:pPr>
            <a:endParaRPr lang="en-US" sz="2000" dirty="0">
              <a:solidFill>
                <a:schemeClr val="tx2"/>
              </a:solidFill>
            </a:endParaRPr>
          </a:p>
          <a:p>
            <a:pPr marL="347663" indent="-303213">
              <a:buNone/>
            </a:pPr>
            <a:endParaRPr lang="en-US" dirty="0">
              <a:solidFill>
                <a:schemeClr val="tx2"/>
              </a:solidFill>
            </a:endParaRPr>
          </a:p>
          <a:p>
            <a:pPr marL="387350" indent="-342900"/>
            <a:r>
              <a:rPr lang="en-US" dirty="0">
                <a:solidFill>
                  <a:schemeClr val="tx2"/>
                </a:solidFill>
              </a:rPr>
              <a:t>The illustration below discloses what occurs when a district fails to enter required data or enters the incorrect data into the data feed.</a:t>
            </a:r>
          </a:p>
          <a:p>
            <a:pPr marL="45720" indent="0">
              <a:buNone/>
            </a:pPr>
            <a:endParaRPr lang="en-US" dirty="0"/>
          </a:p>
          <a:p>
            <a:pPr marL="45720" indent="0">
              <a:buNone/>
            </a:pPr>
            <a:endParaRPr lang="en-US" dirty="0"/>
          </a:p>
          <a:p>
            <a:pPr marL="45720" indent="0">
              <a:buNone/>
            </a:pPr>
            <a:r>
              <a:rPr lang="en-US" sz="1800" dirty="0"/>
              <a:t/>
            </a:r>
            <a:br>
              <a:rPr lang="en-US" sz="1800" dirty="0"/>
            </a:br>
            <a:endParaRPr lang="en-US" sz="1800" dirty="0"/>
          </a:p>
          <a:p>
            <a:pPr marL="45720" indent="0">
              <a:buNone/>
            </a:pPr>
            <a:endParaRPr lang="en-US" dirty="0"/>
          </a:p>
        </p:txBody>
      </p:sp>
      <p:pic>
        <p:nvPicPr>
          <p:cNvPr id="4" name="Picture 3"/>
          <p:cNvPicPr>
            <a:picLocks noChangeAspect="1"/>
          </p:cNvPicPr>
          <p:nvPr/>
        </p:nvPicPr>
        <p:blipFill>
          <a:blip r:embed="rId3"/>
          <a:stretch>
            <a:fillRect/>
          </a:stretch>
        </p:blipFill>
        <p:spPr>
          <a:xfrm>
            <a:off x="2803872" y="2622081"/>
            <a:ext cx="6584251" cy="101812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809634773"/>
              </p:ext>
            </p:extLst>
          </p:nvPr>
        </p:nvGraphicFramePr>
        <p:xfrm>
          <a:off x="975357" y="4362902"/>
          <a:ext cx="10241280" cy="2313320"/>
        </p:xfrm>
        <a:graphic>
          <a:graphicData uri="http://schemas.openxmlformats.org/drawingml/2006/table">
            <a:tbl>
              <a:tblPr firstRow="1" bandRow="1">
                <a:tableStyleId>{B301B821-A1FF-4177-AEE7-76D212191A09}</a:tableStyleId>
              </a:tblPr>
              <a:tblGrid>
                <a:gridCol w="933544">
                  <a:extLst>
                    <a:ext uri="{9D8B030D-6E8A-4147-A177-3AD203B41FA5}">
                      <a16:colId xmlns:a16="http://schemas.microsoft.com/office/drawing/2014/main" xmlns="" val="20000"/>
                    </a:ext>
                  </a:extLst>
                </a:gridCol>
                <a:gridCol w="872632">
                  <a:extLst>
                    <a:ext uri="{9D8B030D-6E8A-4147-A177-3AD203B41FA5}">
                      <a16:colId xmlns:a16="http://schemas.microsoft.com/office/drawing/2014/main" xmlns="" val="20001"/>
                    </a:ext>
                  </a:extLst>
                </a:gridCol>
                <a:gridCol w="1366401">
                  <a:extLst>
                    <a:ext uri="{9D8B030D-6E8A-4147-A177-3AD203B41FA5}">
                      <a16:colId xmlns:a16="http://schemas.microsoft.com/office/drawing/2014/main" xmlns="" val="20002"/>
                    </a:ext>
                  </a:extLst>
                </a:gridCol>
                <a:gridCol w="1192652">
                  <a:extLst>
                    <a:ext uri="{9D8B030D-6E8A-4147-A177-3AD203B41FA5}">
                      <a16:colId xmlns:a16="http://schemas.microsoft.com/office/drawing/2014/main" xmlns="" val="20003"/>
                    </a:ext>
                  </a:extLst>
                </a:gridCol>
                <a:gridCol w="956370">
                  <a:extLst>
                    <a:ext uri="{9D8B030D-6E8A-4147-A177-3AD203B41FA5}">
                      <a16:colId xmlns:a16="http://schemas.microsoft.com/office/drawing/2014/main" xmlns="" val="20004"/>
                    </a:ext>
                  </a:extLst>
                </a:gridCol>
                <a:gridCol w="911611">
                  <a:extLst>
                    <a:ext uri="{9D8B030D-6E8A-4147-A177-3AD203B41FA5}">
                      <a16:colId xmlns:a16="http://schemas.microsoft.com/office/drawing/2014/main" xmlns="" val="20005"/>
                    </a:ext>
                  </a:extLst>
                </a:gridCol>
                <a:gridCol w="613317">
                  <a:extLst>
                    <a:ext uri="{9D8B030D-6E8A-4147-A177-3AD203B41FA5}">
                      <a16:colId xmlns:a16="http://schemas.microsoft.com/office/drawing/2014/main" xmlns="" val="20006"/>
                    </a:ext>
                  </a:extLst>
                </a:gridCol>
                <a:gridCol w="657922">
                  <a:extLst>
                    <a:ext uri="{9D8B030D-6E8A-4147-A177-3AD203B41FA5}">
                      <a16:colId xmlns:a16="http://schemas.microsoft.com/office/drawing/2014/main" xmlns="" val="20007"/>
                    </a:ext>
                  </a:extLst>
                </a:gridCol>
                <a:gridCol w="652509">
                  <a:extLst>
                    <a:ext uri="{9D8B030D-6E8A-4147-A177-3AD203B41FA5}">
                      <a16:colId xmlns:a16="http://schemas.microsoft.com/office/drawing/2014/main" xmlns="" val="20008"/>
                    </a:ext>
                  </a:extLst>
                </a:gridCol>
                <a:gridCol w="742593">
                  <a:extLst>
                    <a:ext uri="{9D8B030D-6E8A-4147-A177-3AD203B41FA5}">
                      <a16:colId xmlns:a16="http://schemas.microsoft.com/office/drawing/2014/main" xmlns="" val="20009"/>
                    </a:ext>
                  </a:extLst>
                </a:gridCol>
                <a:gridCol w="731342">
                  <a:extLst>
                    <a:ext uri="{9D8B030D-6E8A-4147-A177-3AD203B41FA5}">
                      <a16:colId xmlns:a16="http://schemas.microsoft.com/office/drawing/2014/main" xmlns="" val="20010"/>
                    </a:ext>
                  </a:extLst>
                </a:gridCol>
                <a:gridCol w="610387">
                  <a:extLst>
                    <a:ext uri="{9D8B030D-6E8A-4147-A177-3AD203B41FA5}">
                      <a16:colId xmlns:a16="http://schemas.microsoft.com/office/drawing/2014/main" xmlns="" val="20011"/>
                    </a:ext>
                  </a:extLst>
                </a:gridCol>
              </a:tblGrid>
              <a:tr h="370840">
                <a:tc>
                  <a:txBody>
                    <a:bodyPr/>
                    <a:lstStyle/>
                    <a:p>
                      <a:pPr algn="ctr" fontAlgn="b"/>
                      <a:r>
                        <a:rPr lang="en-US" sz="1200" b="1" i="0" u="none" strike="noStrike" dirty="0">
                          <a:solidFill>
                            <a:srgbClr val="000000"/>
                          </a:solidFill>
                          <a:effectLst/>
                          <a:latin typeface="+mn-lt"/>
                        </a:rPr>
                        <a:t>2502 </a:t>
                      </a:r>
                    </a:p>
                    <a:p>
                      <a:pPr algn="ctr" fontAlgn="b"/>
                      <a:r>
                        <a:rPr lang="en-US" sz="1200" b="1" i="0" u="none" strike="noStrike" dirty="0">
                          <a:solidFill>
                            <a:srgbClr val="000000"/>
                          </a:solidFill>
                          <a:effectLst/>
                          <a:latin typeface="+mn-lt"/>
                        </a:rPr>
                        <a:t>(Column A)</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2516 </a:t>
                      </a:r>
                    </a:p>
                    <a:p>
                      <a:pPr algn="ctr" fontAlgn="b"/>
                      <a:r>
                        <a:rPr lang="en-US" sz="1200" b="1" i="0" u="none" strike="noStrike" dirty="0">
                          <a:solidFill>
                            <a:srgbClr val="000000"/>
                          </a:solidFill>
                          <a:effectLst/>
                          <a:latin typeface="+mn-lt"/>
                        </a:rPr>
                        <a:t>(Column B)</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Long-term</a:t>
                      </a:r>
                      <a:r>
                        <a:rPr lang="en-US" sz="1200" b="1" i="0" u="none" strike="noStrike" baseline="0" dirty="0">
                          <a:solidFill>
                            <a:srgbClr val="000000"/>
                          </a:solidFill>
                          <a:effectLst/>
                          <a:latin typeface="+mn-lt"/>
                        </a:rPr>
                        <a:t> Liabilities            Total</a:t>
                      </a:r>
                    </a:p>
                    <a:p>
                      <a:pPr algn="ctr" fontAlgn="b"/>
                      <a:r>
                        <a:rPr lang="en-US" sz="1200" b="1" i="0" u="none" strike="noStrike" baseline="0" dirty="0">
                          <a:solidFill>
                            <a:srgbClr val="000000"/>
                          </a:solidFill>
                          <a:effectLst/>
                          <a:latin typeface="+mn-lt"/>
                        </a:rPr>
                        <a:t>(Columns A+B)</a:t>
                      </a:r>
                      <a:endParaRPr lang="en-US" sz="12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Net</a:t>
                      </a:r>
                      <a:r>
                        <a:rPr lang="en-US" sz="1200" b="1" i="0" u="none" strike="noStrike" baseline="0" dirty="0">
                          <a:solidFill>
                            <a:srgbClr val="000000"/>
                          </a:solidFill>
                          <a:effectLst/>
                          <a:latin typeface="+mn-lt"/>
                        </a:rPr>
                        <a:t> Pension Liabilities</a:t>
                      </a:r>
                      <a:endParaRPr lang="en-US" sz="12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endParaRPr lang="en-US" sz="1200" b="1" i="0" u="none" strike="noStrike" dirty="0">
                        <a:solidFill>
                          <a:srgbClr val="000000"/>
                        </a:solidFill>
                        <a:effectLst/>
                        <a:latin typeface="+mn-lt"/>
                      </a:endParaRPr>
                    </a:p>
                    <a:p>
                      <a:pPr algn="ctr" fontAlgn="b"/>
                      <a:r>
                        <a:rPr lang="en-US" sz="1200" b="1" i="0" u="none" strike="noStrike" dirty="0">
                          <a:solidFill>
                            <a:srgbClr val="0000FF"/>
                          </a:solidFill>
                          <a:effectLst/>
                          <a:latin typeface="+mn-lt"/>
                        </a:rPr>
                        <a:t>Total</a:t>
                      </a:r>
                      <a:r>
                        <a:rPr lang="en-US" sz="1200" b="1" i="0" u="none" strike="noStrike" baseline="0" dirty="0">
                          <a:solidFill>
                            <a:srgbClr val="0000FF"/>
                          </a:solidFill>
                          <a:effectLst/>
                          <a:latin typeface="+mn-lt"/>
                        </a:rPr>
                        <a:t> Assets</a:t>
                      </a:r>
                      <a:endParaRPr lang="en-US" sz="12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FF"/>
                          </a:solidFill>
                          <a:effectLst/>
                          <a:latin typeface="+mn-lt"/>
                        </a:rPr>
                        <a:t>Long-term</a:t>
                      </a:r>
                      <a:r>
                        <a:rPr lang="en-US" sz="1200" b="1" i="0" u="none" strike="noStrike" baseline="0" dirty="0">
                          <a:solidFill>
                            <a:srgbClr val="0000FF"/>
                          </a:solidFill>
                          <a:effectLst/>
                          <a:latin typeface="+mn-lt"/>
                        </a:rPr>
                        <a:t> Solvency Ratio</a:t>
                      </a:r>
                      <a:endParaRPr lang="en-US" sz="12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10</a:t>
                      </a:r>
                      <a:r>
                        <a:rPr lang="en-US" sz="1200" b="1" i="0" u="none" strike="noStrike" baseline="0" dirty="0">
                          <a:solidFill>
                            <a:srgbClr val="000000"/>
                          </a:solidFill>
                          <a:effectLst/>
                          <a:latin typeface="+mn-lt"/>
                        </a:rPr>
                        <a:t> Points</a:t>
                      </a:r>
                      <a:endParaRPr lang="en-US" sz="12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8</a:t>
                      </a:r>
                      <a:r>
                        <a:rPr lang="en-US" sz="1200" b="1" i="0" u="none" strike="noStrike" baseline="0" dirty="0">
                          <a:solidFill>
                            <a:srgbClr val="000000"/>
                          </a:solidFill>
                          <a:effectLst/>
                          <a:latin typeface="+mn-lt"/>
                        </a:rPr>
                        <a:t> </a:t>
                      </a:r>
                    </a:p>
                    <a:p>
                      <a:pPr algn="ctr" fontAlgn="b"/>
                      <a:r>
                        <a:rPr lang="en-US" sz="1200" b="1" i="0" u="none" strike="noStrike" baseline="0" dirty="0">
                          <a:solidFill>
                            <a:srgbClr val="000000"/>
                          </a:solidFill>
                          <a:effectLst/>
                          <a:latin typeface="+mn-lt"/>
                        </a:rPr>
                        <a:t>Points</a:t>
                      </a:r>
                      <a:endParaRPr lang="en-US" sz="12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6 </a:t>
                      </a:r>
                    </a:p>
                    <a:p>
                      <a:pPr algn="ctr" fontAlgn="b"/>
                      <a:r>
                        <a:rPr lang="en-US" sz="1200" b="1" i="0" u="none" strike="noStrike" dirty="0">
                          <a:solidFill>
                            <a:srgbClr val="000000"/>
                          </a:solidFill>
                          <a:effectLst/>
                          <a:latin typeface="+mn-lt"/>
                        </a:rPr>
                        <a:t>Points</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4 </a:t>
                      </a:r>
                    </a:p>
                    <a:p>
                      <a:pPr algn="ctr" fontAlgn="b"/>
                      <a:r>
                        <a:rPr lang="en-US" sz="1200" b="1" i="0" u="none" strike="noStrike" dirty="0">
                          <a:solidFill>
                            <a:srgbClr val="000000"/>
                          </a:solidFill>
                          <a:effectLst/>
                          <a:latin typeface="+mn-lt"/>
                        </a:rPr>
                        <a:t>Points</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2 </a:t>
                      </a:r>
                    </a:p>
                    <a:p>
                      <a:pPr algn="ctr" fontAlgn="b"/>
                      <a:r>
                        <a:rPr lang="en-US" sz="1200" b="1" i="0" u="none" strike="noStrike" dirty="0">
                          <a:solidFill>
                            <a:srgbClr val="000000"/>
                          </a:solidFill>
                          <a:effectLst/>
                          <a:latin typeface="+mn-lt"/>
                        </a:rPr>
                        <a:t>Points</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0 </a:t>
                      </a:r>
                    </a:p>
                    <a:p>
                      <a:pPr algn="ctr" fontAlgn="b"/>
                      <a:r>
                        <a:rPr lang="en-US" sz="1200" b="1" i="0" u="none" strike="noStrike" dirty="0">
                          <a:solidFill>
                            <a:srgbClr val="000000"/>
                          </a:solidFill>
                          <a:effectLst/>
                          <a:latin typeface="+mn-lt"/>
                        </a:rPr>
                        <a:t>Points</a:t>
                      </a:r>
                    </a:p>
                  </a:txBody>
                  <a:tcPr marL="0" marR="0" marT="0" marB="0" anchor="b">
                    <a:solidFill>
                      <a:schemeClr val="accent5">
                        <a:lumMod val="20000"/>
                        <a:lumOff val="80000"/>
                      </a:schemeClr>
                    </a:solidFill>
                  </a:tcPr>
                </a:tc>
                <a:extLst>
                  <a:ext uri="{0D108BD9-81ED-4DB2-BD59-A6C34878D82A}">
                    <a16:rowId xmlns:a16="http://schemas.microsoft.com/office/drawing/2014/main" xmlns="" val="10000"/>
                  </a:ext>
                </a:extLst>
              </a:tr>
              <a:tr h="395450">
                <a:tc>
                  <a:txBody>
                    <a:bodyPr/>
                    <a:lstStyle/>
                    <a:p>
                      <a:pPr algn="ctr" fontAlgn="b"/>
                      <a:r>
                        <a:rPr lang="en-US" sz="1200" b="0" i="0" u="none" strike="noStrike" dirty="0">
                          <a:solidFill>
                            <a:srgbClr val="000000"/>
                          </a:solidFill>
                          <a:effectLst/>
                          <a:latin typeface="+mn-lt"/>
                        </a:rPr>
                        <a:t>$4,566,309</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$200,728</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$4,767,037</a:t>
                      </a:r>
                    </a:p>
                  </a:txBody>
                  <a:tcPr marL="0" marR="0" marT="0" marB="0" anchor="b">
                    <a:solidFill>
                      <a:schemeClr val="bg1"/>
                    </a:solidFill>
                  </a:tcPr>
                </a:tc>
                <a:tc>
                  <a:txBody>
                    <a:bodyPr/>
                    <a:lstStyle/>
                    <a:p>
                      <a:pPr algn="ctr" fontAlgn="b"/>
                      <a:r>
                        <a:rPr lang="en-US" sz="1200" b="1" i="0" u="none" strike="noStrike" dirty="0">
                          <a:solidFill>
                            <a:srgbClr val="FF0000"/>
                          </a:solidFill>
                          <a:effectLst/>
                          <a:latin typeface="+mn-lt"/>
                        </a:rPr>
                        <a:t>$0</a:t>
                      </a:r>
                    </a:p>
                  </a:txBody>
                  <a:tcPr marL="0" marR="0" marT="0" marB="0" anchor="b">
                    <a:solidFill>
                      <a:srgbClr val="FFFF00"/>
                    </a:solidFill>
                  </a:tcPr>
                </a:tc>
                <a:tc>
                  <a:txBody>
                    <a:bodyPr/>
                    <a:lstStyle/>
                    <a:p>
                      <a:pPr algn="ctr" fontAlgn="b"/>
                      <a:r>
                        <a:rPr lang="en-US" sz="1200" b="0" i="0" u="none" strike="noStrike" dirty="0">
                          <a:solidFill>
                            <a:srgbClr val="000000"/>
                          </a:solidFill>
                          <a:effectLst/>
                          <a:latin typeface="+mn-lt"/>
                        </a:rPr>
                        <a:t>$6,956,994</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0.6852</a:t>
                      </a:r>
                    </a:p>
                  </a:txBody>
                  <a:tcPr marL="0" marR="0" marT="0" marB="0" anchor="b">
                    <a:solidFill>
                      <a:schemeClr val="bg1"/>
                    </a:solidFill>
                  </a:tcPr>
                </a:tc>
                <a:tc>
                  <a:txBody>
                    <a:bodyPr/>
                    <a:lstStyle/>
                    <a:p>
                      <a:pPr algn="ctr" fontAlgn="b"/>
                      <a:endParaRPr lang="en-US" sz="1200" b="0" i="0" u="none" strike="noStrike" dirty="0">
                        <a:solidFill>
                          <a:srgbClr val="000000"/>
                        </a:solidFill>
                        <a:effectLst/>
                        <a:latin typeface="+mn-lt"/>
                      </a:endParaRP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8</a:t>
                      </a: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extLst>
                  <a:ext uri="{0D108BD9-81ED-4DB2-BD59-A6C34878D82A}">
                    <a16:rowId xmlns:a16="http://schemas.microsoft.com/office/drawing/2014/main" xmlns="" val="10001"/>
                  </a:ext>
                </a:extLst>
              </a:tr>
              <a:tr h="395450">
                <a:tc>
                  <a:txBody>
                    <a:bodyPr/>
                    <a:lstStyle/>
                    <a:p>
                      <a:pPr algn="ctr" fontAlgn="b"/>
                      <a:r>
                        <a:rPr lang="en-US" sz="1200" b="0" i="0" u="none" strike="noStrike" dirty="0">
                          <a:solidFill>
                            <a:srgbClr val="000000"/>
                          </a:solidFill>
                          <a:effectLst/>
                          <a:latin typeface="+mn-lt"/>
                        </a:rPr>
                        <a:t>$148,890,875</a:t>
                      </a:r>
                    </a:p>
                  </a:txBody>
                  <a:tcPr marL="0" marR="0" marT="0" marB="0" anchor="b">
                    <a:solidFill>
                      <a:schemeClr val="bg1"/>
                    </a:solidFill>
                  </a:tcPr>
                </a:tc>
                <a:tc>
                  <a:txBody>
                    <a:bodyPr/>
                    <a:lstStyle/>
                    <a:p>
                      <a:pPr algn="ctr" fontAlgn="b"/>
                      <a:endParaRPr lang="en-US" sz="1200" b="0" i="0" u="none" strike="noStrike" dirty="0">
                        <a:solidFill>
                          <a:srgbClr val="000000"/>
                        </a:solidFill>
                        <a:effectLst/>
                        <a:latin typeface="+mn-lt"/>
                      </a:endParaRP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$148,890,875</a:t>
                      </a:r>
                    </a:p>
                  </a:txBody>
                  <a:tcPr marL="0" marR="0" marT="0" marB="0" anchor="b">
                    <a:solidFill>
                      <a:schemeClr val="bg1"/>
                    </a:solidFill>
                  </a:tcPr>
                </a:tc>
                <a:tc>
                  <a:txBody>
                    <a:bodyPr/>
                    <a:lstStyle/>
                    <a:p>
                      <a:pPr algn="ctr" fontAlgn="b"/>
                      <a:r>
                        <a:rPr lang="en-US" sz="1200" b="1" i="0" u="none" strike="noStrike" dirty="0">
                          <a:solidFill>
                            <a:srgbClr val="FF0000"/>
                          </a:solidFill>
                          <a:effectLst/>
                          <a:latin typeface="+mn-lt"/>
                        </a:rPr>
                        <a:t>($43,614,496)</a:t>
                      </a:r>
                    </a:p>
                  </a:txBody>
                  <a:tcPr marL="0" marR="0" marT="0" marB="0" anchor="b">
                    <a:solidFill>
                      <a:srgbClr val="FFFF00"/>
                    </a:solidFill>
                  </a:tcPr>
                </a:tc>
                <a:tc>
                  <a:txBody>
                    <a:bodyPr/>
                    <a:lstStyle/>
                    <a:p>
                      <a:pPr algn="ctr" fontAlgn="b"/>
                      <a:r>
                        <a:rPr lang="en-US" sz="1200" b="0" i="0" u="none" strike="noStrike" dirty="0">
                          <a:solidFill>
                            <a:srgbClr val="000000"/>
                          </a:solidFill>
                          <a:effectLst/>
                          <a:latin typeface="+mn-lt"/>
                        </a:rPr>
                        <a:t>$288,148,910</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0.6681</a:t>
                      </a:r>
                    </a:p>
                  </a:txBody>
                  <a:tcPr marL="0" marR="0" marT="0" marB="0" anchor="b">
                    <a:solidFill>
                      <a:schemeClr val="bg1"/>
                    </a:solidFill>
                  </a:tcPr>
                </a:tc>
                <a:tc>
                  <a:txBody>
                    <a:bodyPr/>
                    <a:lstStyle/>
                    <a:p>
                      <a:pPr algn="ctr" fontAlgn="b"/>
                      <a:endParaRPr lang="en-US" sz="1200" b="0" i="0" u="none" strike="noStrike" dirty="0">
                        <a:solidFill>
                          <a:srgbClr val="000000"/>
                        </a:solidFill>
                        <a:effectLst/>
                        <a:latin typeface="+mn-lt"/>
                      </a:endParaRP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8</a:t>
                      </a: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extLst>
                  <a:ext uri="{0D108BD9-81ED-4DB2-BD59-A6C34878D82A}">
                    <a16:rowId xmlns:a16="http://schemas.microsoft.com/office/drawing/2014/main" xmlns="" val="10002"/>
                  </a:ext>
                </a:extLst>
              </a:tr>
              <a:tr h="395450">
                <a:tc>
                  <a:txBody>
                    <a:bodyPr/>
                    <a:lstStyle/>
                    <a:p>
                      <a:pPr algn="ctr" fontAlgn="b"/>
                      <a:r>
                        <a:rPr lang="en-US" sz="1200" b="0" i="0" u="none" strike="noStrike" dirty="0">
                          <a:solidFill>
                            <a:srgbClr val="000000"/>
                          </a:solidFill>
                          <a:effectLst/>
                          <a:latin typeface="+mn-lt"/>
                        </a:rPr>
                        <a:t>$1,386,180</a:t>
                      </a:r>
                    </a:p>
                  </a:txBody>
                  <a:tcPr marL="0" marR="0" marT="0" marB="0" anchor="b">
                    <a:solidFill>
                      <a:schemeClr val="bg1"/>
                    </a:solidFill>
                  </a:tcPr>
                </a:tc>
                <a:tc>
                  <a:txBody>
                    <a:bodyPr/>
                    <a:lstStyle/>
                    <a:p>
                      <a:pPr algn="ctr" fontAlgn="b"/>
                      <a:endParaRPr lang="en-US" sz="1200" b="0" i="0" u="none" strike="noStrike" dirty="0">
                        <a:solidFill>
                          <a:srgbClr val="000000"/>
                        </a:solidFill>
                        <a:effectLst/>
                        <a:latin typeface="+mn-lt"/>
                      </a:endParaRP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$1,386,180</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$2,483,880</a:t>
                      </a:r>
                    </a:p>
                  </a:txBody>
                  <a:tcPr marL="0" marR="0" marT="0" marB="0" anchor="b">
                    <a:solidFill>
                      <a:schemeClr val="bg1"/>
                    </a:solidFill>
                  </a:tcPr>
                </a:tc>
                <a:tc>
                  <a:txBody>
                    <a:bodyPr/>
                    <a:lstStyle/>
                    <a:p>
                      <a:pPr algn="ctr" fontAlgn="b"/>
                      <a:r>
                        <a:rPr lang="en-US" sz="1200" b="1" i="0" u="none" strike="noStrike" dirty="0">
                          <a:solidFill>
                            <a:srgbClr val="FF0000"/>
                          </a:solidFill>
                          <a:effectLst/>
                          <a:latin typeface="+mn-lt"/>
                        </a:rPr>
                        <a:t>$0</a:t>
                      </a:r>
                    </a:p>
                  </a:txBody>
                  <a:tcPr marL="0" marR="0" marT="0" marB="0" anchor="b">
                    <a:solidFill>
                      <a:srgbClr val="FFFF00"/>
                    </a:solidFill>
                  </a:tcPr>
                </a:tc>
                <a:tc>
                  <a:txBody>
                    <a:bodyPr/>
                    <a:lstStyle/>
                    <a:p>
                      <a:pPr algn="ctr" fontAlgn="b"/>
                      <a:r>
                        <a:rPr lang="en-US" sz="1200" b="1" i="0" u="none" strike="noStrike" dirty="0">
                          <a:solidFill>
                            <a:srgbClr val="FF0000"/>
                          </a:solidFill>
                          <a:effectLst/>
                          <a:latin typeface="+mn-lt"/>
                        </a:rPr>
                        <a:t>#DIV/0!</a:t>
                      </a:r>
                    </a:p>
                  </a:txBody>
                  <a:tcPr marL="0" marR="0" marT="0" marB="0" anchor="b">
                    <a:solidFill>
                      <a:schemeClr val="bg1"/>
                    </a:solidFill>
                  </a:tcPr>
                </a:tc>
                <a:tc>
                  <a:txBody>
                    <a:bodyPr/>
                    <a:lstStyle/>
                    <a:p>
                      <a:pPr algn="ctr" fontAlgn="b"/>
                      <a:r>
                        <a:rPr lang="en-US" sz="1200" b="1" i="0" u="none" strike="noStrike" dirty="0">
                          <a:solidFill>
                            <a:srgbClr val="FF0000"/>
                          </a:solidFill>
                          <a:effectLst/>
                          <a:latin typeface="+mn-lt"/>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0</a:t>
                      </a:r>
                    </a:p>
                  </a:txBody>
                  <a:tcPr marL="0" marR="0" marT="0" marB="0" anchor="b">
                    <a:solidFill>
                      <a:schemeClr val="bg1"/>
                    </a:solidFill>
                  </a:tcPr>
                </a:tc>
                <a:extLst>
                  <a:ext uri="{0D108BD9-81ED-4DB2-BD59-A6C34878D82A}">
                    <a16:rowId xmlns:a16="http://schemas.microsoft.com/office/drawing/2014/main" xmlns="" val="10003"/>
                  </a:ext>
                </a:extLst>
              </a:tr>
              <a:tr h="395450">
                <a:tc>
                  <a:txBody>
                    <a:bodyPr/>
                    <a:lstStyle/>
                    <a:p>
                      <a:pPr algn="ctr" fontAlgn="b"/>
                      <a:r>
                        <a:rPr lang="en-US" sz="1200" b="0" i="0" u="none" strike="noStrike" dirty="0">
                          <a:solidFill>
                            <a:srgbClr val="000000"/>
                          </a:solidFill>
                          <a:effectLst/>
                          <a:latin typeface="+mn-lt"/>
                        </a:rPr>
                        <a:t>$57,389,786</a:t>
                      </a:r>
                    </a:p>
                  </a:txBody>
                  <a:tcPr marL="0" marR="0" marT="0" marB="0" anchor="b">
                    <a:solidFill>
                      <a:schemeClr val="bg1"/>
                    </a:solidFill>
                  </a:tcPr>
                </a:tc>
                <a:tc>
                  <a:txBody>
                    <a:bodyPr/>
                    <a:lstStyle/>
                    <a:p>
                      <a:pPr algn="ctr" fontAlgn="b"/>
                      <a:endParaRPr lang="en-US" sz="1200" b="0" i="0" u="none" strike="noStrike" dirty="0">
                        <a:solidFill>
                          <a:srgbClr val="000000"/>
                        </a:solidFill>
                        <a:effectLst/>
                        <a:latin typeface="+mn-lt"/>
                      </a:endParaRP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$57,389,786</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$2,731,710</a:t>
                      </a:r>
                    </a:p>
                  </a:txBody>
                  <a:tcPr marL="0" marR="0" marT="0" marB="0" anchor="b">
                    <a:solidFill>
                      <a:schemeClr val="bg1"/>
                    </a:solidFill>
                  </a:tcPr>
                </a:tc>
                <a:tc>
                  <a:txBody>
                    <a:bodyPr/>
                    <a:lstStyle/>
                    <a:p>
                      <a:pPr algn="ctr" fontAlgn="b"/>
                      <a:r>
                        <a:rPr lang="en-US" sz="1200" b="1" i="0" u="none" strike="noStrike" dirty="0">
                          <a:solidFill>
                            <a:srgbClr val="FF0000"/>
                          </a:solidFill>
                          <a:effectLst/>
                          <a:latin typeface="+mn-lt"/>
                        </a:rPr>
                        <a:t>$0</a:t>
                      </a:r>
                    </a:p>
                  </a:txBody>
                  <a:tcPr marL="0" marR="0" marT="0" marB="0" anchor="b">
                    <a:solidFill>
                      <a:srgbClr val="FFFF00"/>
                    </a:solidFill>
                  </a:tcPr>
                </a:tc>
                <a:tc>
                  <a:txBody>
                    <a:bodyPr/>
                    <a:lstStyle/>
                    <a:p>
                      <a:pPr algn="ctr" fontAlgn="b"/>
                      <a:r>
                        <a:rPr lang="en-US" sz="1200" b="1" i="0" u="none" strike="noStrike" dirty="0">
                          <a:solidFill>
                            <a:srgbClr val="FF0000"/>
                          </a:solidFill>
                          <a:effectLst/>
                          <a:latin typeface="+mn-lt"/>
                        </a:rPr>
                        <a:t>#DIV/0!</a:t>
                      </a:r>
                    </a:p>
                  </a:txBody>
                  <a:tcPr marL="0" marR="0" marT="0" marB="0" anchor="b">
                    <a:solidFill>
                      <a:schemeClr val="bg1"/>
                    </a:solidFill>
                  </a:tcPr>
                </a:tc>
                <a:tc>
                  <a:txBody>
                    <a:bodyPr/>
                    <a:lstStyle/>
                    <a:p>
                      <a:pPr algn="ctr" fontAlgn="b"/>
                      <a:r>
                        <a:rPr lang="en-US" sz="1200" b="1" i="0" u="none" strike="noStrike" dirty="0">
                          <a:solidFill>
                            <a:srgbClr val="FF0000"/>
                          </a:solidFill>
                          <a:effectLst/>
                          <a:latin typeface="+mn-lt"/>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0</a:t>
                      </a:r>
                    </a:p>
                  </a:txBody>
                  <a:tcPr marL="0" marR="0" marT="0" marB="0" anchor="b">
                    <a:solidFill>
                      <a:schemeClr val="bg1"/>
                    </a:solidFill>
                  </a:tcPr>
                </a:tc>
                <a:extLst>
                  <a:ext uri="{0D108BD9-81ED-4DB2-BD59-A6C34878D82A}">
                    <a16:rowId xmlns:a16="http://schemas.microsoft.com/office/drawing/2014/main" xmlns="" val="10004"/>
                  </a:ext>
                </a:extLst>
              </a:tr>
            </a:tbl>
          </a:graphicData>
        </a:graphic>
      </p:graphicFrame>
      <p:pic>
        <p:nvPicPr>
          <p:cNvPr id="7" name="Picture 6"/>
          <p:cNvPicPr>
            <a:picLocks noChangeAspect="1"/>
          </p:cNvPicPr>
          <p:nvPr/>
        </p:nvPicPr>
        <p:blipFill>
          <a:blip r:embed="rId4"/>
          <a:stretch>
            <a:fillRect/>
          </a:stretch>
        </p:blipFill>
        <p:spPr>
          <a:xfrm>
            <a:off x="9311923" y="1011544"/>
            <a:ext cx="2475934" cy="2350781"/>
          </a:xfrm>
          <a:prstGeom prst="rect">
            <a:avLst/>
          </a:prstGeom>
          <a:ln>
            <a:noFill/>
          </a:ln>
          <a:effectLst>
            <a:softEdge rad="112500"/>
          </a:effectLst>
        </p:spPr>
      </p:pic>
    </p:spTree>
    <p:extLst>
      <p:ext uri="{BB962C8B-B14F-4D97-AF65-F5344CB8AC3E}">
        <p14:creationId xmlns:p14="http://schemas.microsoft.com/office/powerpoint/2010/main" val="372645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20" y="271873"/>
            <a:ext cx="10495156" cy="1143000"/>
          </a:xfrm>
        </p:spPr>
        <p:txBody>
          <a:bodyPr anchor="t"/>
          <a:lstStyle/>
          <a:p>
            <a:pPr algn="ctr"/>
            <a:r>
              <a:rPr lang="en-US" dirty="0"/>
              <a:t>Data feed Errors– Schedules </a:t>
            </a:r>
            <a:r>
              <a:rPr lang="en-US" dirty="0">
                <a:solidFill>
                  <a:srgbClr val="FF0000"/>
                </a:solidFill>
              </a:rPr>
              <a:t>A-1</a:t>
            </a:r>
            <a:r>
              <a:rPr lang="en-US" dirty="0"/>
              <a:t> and </a:t>
            </a:r>
            <a:r>
              <a:rPr lang="en-US" dirty="0">
                <a:solidFill>
                  <a:srgbClr val="FF0000"/>
                </a:solidFill>
              </a:rPr>
              <a:t>l-1</a:t>
            </a:r>
            <a:endParaRPr lang="en-US" dirty="0"/>
          </a:p>
        </p:txBody>
      </p:sp>
      <p:sp>
        <p:nvSpPr>
          <p:cNvPr id="3" name="Content Placeholder 2"/>
          <p:cNvSpPr>
            <a:spLocks noGrp="1"/>
          </p:cNvSpPr>
          <p:nvPr>
            <p:ph sz="half" idx="2"/>
          </p:nvPr>
        </p:nvSpPr>
        <p:spPr>
          <a:xfrm>
            <a:off x="279094" y="1024569"/>
            <a:ext cx="11633811" cy="5651653"/>
          </a:xfrm>
        </p:spPr>
        <p:style>
          <a:lnRef idx="2">
            <a:schemeClr val="accent1"/>
          </a:lnRef>
          <a:fillRef idx="1">
            <a:schemeClr val="lt1"/>
          </a:fillRef>
          <a:effectRef idx="0">
            <a:schemeClr val="accent1"/>
          </a:effectRef>
          <a:fontRef idx="minor">
            <a:schemeClr val="dk1"/>
          </a:fontRef>
        </p:style>
        <p:txBody>
          <a:bodyPr>
            <a:noAutofit/>
          </a:bodyPr>
          <a:lstStyle/>
          <a:p>
            <a:pPr marL="45720" indent="0">
              <a:buNone/>
            </a:pPr>
            <a:r>
              <a:rPr lang="en-US" b="1" dirty="0">
                <a:solidFill>
                  <a:schemeClr val="accent1"/>
                </a:solidFill>
              </a:rPr>
              <a:t>Indicator 8: Long-term Liabilities to Total Assets - Continued</a:t>
            </a:r>
            <a:endParaRPr lang="en-US" dirty="0"/>
          </a:p>
          <a:p>
            <a:pPr marL="387350" lvl="1" indent="-342900">
              <a:spcBef>
                <a:spcPts val="1800"/>
              </a:spcBef>
            </a:pPr>
            <a:r>
              <a:rPr lang="en-US" sz="2000" dirty="0">
                <a:solidFill>
                  <a:schemeClr val="tx2"/>
                </a:solidFill>
              </a:rPr>
              <a:t>If the districts disclosed on rows 1 and 2 would have entered their district’s NPL into Schedule L-1 correctly, both district’s would have received 10 points on indicator 10. Instead, each lost </a:t>
            </a:r>
            <a:r>
              <a:rPr lang="en-US" sz="2000" b="1" dirty="0">
                <a:solidFill>
                  <a:srgbClr val="0000FF"/>
                </a:solidFill>
              </a:rPr>
              <a:t>2 points</a:t>
            </a:r>
            <a:r>
              <a:rPr lang="en-US" sz="2000" dirty="0">
                <a:solidFill>
                  <a:schemeClr val="tx2"/>
                </a:solidFill>
              </a:rPr>
              <a:t>.</a:t>
            </a:r>
          </a:p>
          <a:p>
            <a:pPr marL="387350" lvl="1" indent="-342900">
              <a:spcBef>
                <a:spcPts val="1800"/>
              </a:spcBef>
            </a:pPr>
            <a:r>
              <a:rPr lang="en-US" sz="2000" dirty="0">
                <a:solidFill>
                  <a:schemeClr val="tx2"/>
                </a:solidFill>
              </a:rPr>
              <a:t>The districts disclosed on rows 3 and 4 received zero points due to the divide by zero error. (Failure to enter the district’s total assets into Schedule A-1 of the data feed.) A net loss of </a:t>
            </a:r>
            <a:r>
              <a:rPr lang="en-US" sz="2000" b="1" dirty="0">
                <a:solidFill>
                  <a:srgbClr val="0000FF"/>
                </a:solidFill>
              </a:rPr>
              <a:t>10 points</a:t>
            </a:r>
            <a:r>
              <a:rPr lang="en-US" sz="2000" dirty="0">
                <a:solidFill>
                  <a:schemeClr val="tx2"/>
                </a:solidFill>
              </a:rPr>
              <a:t>.</a:t>
            </a:r>
          </a:p>
          <a:p>
            <a:pPr marL="387350" lvl="1" indent="-342900">
              <a:spcBef>
                <a:spcPts val="1800"/>
              </a:spcBef>
            </a:pPr>
            <a:r>
              <a:rPr lang="en-US" sz="2000" dirty="0">
                <a:solidFill>
                  <a:schemeClr val="tx2"/>
                </a:solidFill>
              </a:rPr>
              <a:t>None of the four districts passed Part 2 of indicator 8; therefore, without a manual correction in the School FIRST application, the districts’ scores would remain at eight and zero points, respectively.</a:t>
            </a:r>
          </a:p>
          <a:p>
            <a:pPr marL="45720" indent="0">
              <a:buNone/>
            </a:pPr>
            <a:endParaRPr lang="en-US" dirty="0">
              <a:solidFill>
                <a:schemeClr val="tx2"/>
              </a:solidFill>
            </a:endParaRPr>
          </a:p>
          <a:p>
            <a:pPr marL="45720" indent="0">
              <a:buNone/>
            </a:pPr>
            <a:endParaRPr lang="en-US" dirty="0"/>
          </a:p>
          <a:p>
            <a:pPr marL="45720" indent="0">
              <a:buNone/>
            </a:pPr>
            <a:endParaRPr lang="en-US" dirty="0"/>
          </a:p>
          <a:p>
            <a:pPr marL="45720" indent="0">
              <a:buNone/>
            </a:pPr>
            <a:r>
              <a:rPr lang="en-US" sz="1800" dirty="0"/>
              <a:t/>
            </a:r>
            <a:br>
              <a:rPr lang="en-US" sz="1800" dirty="0"/>
            </a:br>
            <a:endParaRPr lang="en-US" sz="1800" dirty="0"/>
          </a:p>
          <a:p>
            <a:pPr marL="45720" indent="0">
              <a:buNone/>
            </a:pPr>
            <a:endParaRPr lang="en-US" dirty="0"/>
          </a:p>
        </p:txBody>
      </p:sp>
      <p:pic>
        <p:nvPicPr>
          <p:cNvPr id="4" name="Picture 3"/>
          <p:cNvPicPr>
            <a:picLocks noChangeAspect="1"/>
          </p:cNvPicPr>
          <p:nvPr/>
        </p:nvPicPr>
        <p:blipFill>
          <a:blip r:embed="rId3"/>
          <a:stretch>
            <a:fillRect/>
          </a:stretch>
        </p:blipFill>
        <p:spPr>
          <a:xfrm>
            <a:off x="4766176" y="5915025"/>
            <a:ext cx="7146729" cy="127867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aphicFrame>
        <p:nvGraphicFramePr>
          <p:cNvPr id="10" name="Table 9"/>
          <p:cNvGraphicFramePr>
            <a:graphicFrameLocks noGrp="1"/>
          </p:cNvGraphicFramePr>
          <p:nvPr>
            <p:extLst>
              <p:ext uri="{D42A27DB-BD31-4B8C-83A1-F6EECF244321}">
                <p14:modId xmlns:p14="http://schemas.microsoft.com/office/powerpoint/2010/main" val="3001712979"/>
              </p:ext>
            </p:extLst>
          </p:nvPr>
        </p:nvGraphicFramePr>
        <p:xfrm>
          <a:off x="975360" y="3814637"/>
          <a:ext cx="10241280" cy="2313320"/>
        </p:xfrm>
        <a:graphic>
          <a:graphicData uri="http://schemas.openxmlformats.org/drawingml/2006/table">
            <a:tbl>
              <a:tblPr firstRow="1" bandRow="1">
                <a:tableStyleId>{B301B821-A1FF-4177-AEE7-76D212191A09}</a:tableStyleId>
              </a:tblPr>
              <a:tblGrid>
                <a:gridCol w="933544">
                  <a:extLst>
                    <a:ext uri="{9D8B030D-6E8A-4147-A177-3AD203B41FA5}">
                      <a16:colId xmlns:a16="http://schemas.microsoft.com/office/drawing/2014/main" xmlns="" val="20000"/>
                    </a:ext>
                  </a:extLst>
                </a:gridCol>
                <a:gridCol w="872632">
                  <a:extLst>
                    <a:ext uri="{9D8B030D-6E8A-4147-A177-3AD203B41FA5}">
                      <a16:colId xmlns:a16="http://schemas.microsoft.com/office/drawing/2014/main" xmlns="" val="20001"/>
                    </a:ext>
                  </a:extLst>
                </a:gridCol>
                <a:gridCol w="1366401">
                  <a:extLst>
                    <a:ext uri="{9D8B030D-6E8A-4147-A177-3AD203B41FA5}">
                      <a16:colId xmlns:a16="http://schemas.microsoft.com/office/drawing/2014/main" xmlns="" val="20002"/>
                    </a:ext>
                  </a:extLst>
                </a:gridCol>
                <a:gridCol w="1192652">
                  <a:extLst>
                    <a:ext uri="{9D8B030D-6E8A-4147-A177-3AD203B41FA5}">
                      <a16:colId xmlns:a16="http://schemas.microsoft.com/office/drawing/2014/main" xmlns="" val="20003"/>
                    </a:ext>
                  </a:extLst>
                </a:gridCol>
                <a:gridCol w="956370">
                  <a:extLst>
                    <a:ext uri="{9D8B030D-6E8A-4147-A177-3AD203B41FA5}">
                      <a16:colId xmlns:a16="http://schemas.microsoft.com/office/drawing/2014/main" xmlns="" val="20004"/>
                    </a:ext>
                  </a:extLst>
                </a:gridCol>
                <a:gridCol w="911611">
                  <a:extLst>
                    <a:ext uri="{9D8B030D-6E8A-4147-A177-3AD203B41FA5}">
                      <a16:colId xmlns:a16="http://schemas.microsoft.com/office/drawing/2014/main" xmlns="" val="20005"/>
                    </a:ext>
                  </a:extLst>
                </a:gridCol>
                <a:gridCol w="613317">
                  <a:extLst>
                    <a:ext uri="{9D8B030D-6E8A-4147-A177-3AD203B41FA5}">
                      <a16:colId xmlns:a16="http://schemas.microsoft.com/office/drawing/2014/main" xmlns="" val="20006"/>
                    </a:ext>
                  </a:extLst>
                </a:gridCol>
                <a:gridCol w="657922">
                  <a:extLst>
                    <a:ext uri="{9D8B030D-6E8A-4147-A177-3AD203B41FA5}">
                      <a16:colId xmlns:a16="http://schemas.microsoft.com/office/drawing/2014/main" xmlns="" val="20007"/>
                    </a:ext>
                  </a:extLst>
                </a:gridCol>
                <a:gridCol w="652509">
                  <a:extLst>
                    <a:ext uri="{9D8B030D-6E8A-4147-A177-3AD203B41FA5}">
                      <a16:colId xmlns:a16="http://schemas.microsoft.com/office/drawing/2014/main" xmlns="" val="20008"/>
                    </a:ext>
                  </a:extLst>
                </a:gridCol>
                <a:gridCol w="742593">
                  <a:extLst>
                    <a:ext uri="{9D8B030D-6E8A-4147-A177-3AD203B41FA5}">
                      <a16:colId xmlns:a16="http://schemas.microsoft.com/office/drawing/2014/main" xmlns="" val="20009"/>
                    </a:ext>
                  </a:extLst>
                </a:gridCol>
                <a:gridCol w="731342">
                  <a:extLst>
                    <a:ext uri="{9D8B030D-6E8A-4147-A177-3AD203B41FA5}">
                      <a16:colId xmlns:a16="http://schemas.microsoft.com/office/drawing/2014/main" xmlns="" val="20010"/>
                    </a:ext>
                  </a:extLst>
                </a:gridCol>
                <a:gridCol w="610387">
                  <a:extLst>
                    <a:ext uri="{9D8B030D-6E8A-4147-A177-3AD203B41FA5}">
                      <a16:colId xmlns:a16="http://schemas.microsoft.com/office/drawing/2014/main" xmlns="" val="20011"/>
                    </a:ext>
                  </a:extLst>
                </a:gridCol>
              </a:tblGrid>
              <a:tr h="370840">
                <a:tc>
                  <a:txBody>
                    <a:bodyPr/>
                    <a:lstStyle/>
                    <a:p>
                      <a:pPr algn="ctr" fontAlgn="b"/>
                      <a:r>
                        <a:rPr lang="en-US" sz="1200" b="1" i="0" u="none" strike="noStrike" dirty="0">
                          <a:solidFill>
                            <a:srgbClr val="000000"/>
                          </a:solidFill>
                          <a:effectLst/>
                          <a:latin typeface="+mn-lt"/>
                        </a:rPr>
                        <a:t>2502 </a:t>
                      </a:r>
                    </a:p>
                    <a:p>
                      <a:pPr algn="ctr" fontAlgn="b"/>
                      <a:r>
                        <a:rPr lang="en-US" sz="1200" b="1" i="0" u="none" strike="noStrike" dirty="0">
                          <a:solidFill>
                            <a:srgbClr val="000000"/>
                          </a:solidFill>
                          <a:effectLst/>
                          <a:latin typeface="+mn-lt"/>
                        </a:rPr>
                        <a:t>(Column A)</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2516 </a:t>
                      </a:r>
                    </a:p>
                    <a:p>
                      <a:pPr algn="ctr" fontAlgn="b"/>
                      <a:r>
                        <a:rPr lang="en-US" sz="1200" b="1" i="0" u="none" strike="noStrike" dirty="0">
                          <a:solidFill>
                            <a:srgbClr val="000000"/>
                          </a:solidFill>
                          <a:effectLst/>
                          <a:latin typeface="+mn-lt"/>
                        </a:rPr>
                        <a:t>(Column B)</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Long-term</a:t>
                      </a:r>
                      <a:r>
                        <a:rPr lang="en-US" sz="1200" b="1" i="0" u="none" strike="noStrike" baseline="0" dirty="0">
                          <a:solidFill>
                            <a:srgbClr val="000000"/>
                          </a:solidFill>
                          <a:effectLst/>
                          <a:latin typeface="+mn-lt"/>
                        </a:rPr>
                        <a:t> Liabilities            Total</a:t>
                      </a:r>
                    </a:p>
                    <a:p>
                      <a:pPr algn="ctr" fontAlgn="b"/>
                      <a:r>
                        <a:rPr lang="en-US" sz="1200" b="1" i="0" u="none" strike="noStrike" baseline="0" dirty="0">
                          <a:solidFill>
                            <a:srgbClr val="000000"/>
                          </a:solidFill>
                          <a:effectLst/>
                          <a:latin typeface="+mn-lt"/>
                        </a:rPr>
                        <a:t>(Columns A+B)</a:t>
                      </a:r>
                      <a:endParaRPr lang="en-US" sz="12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Net</a:t>
                      </a:r>
                      <a:r>
                        <a:rPr lang="en-US" sz="1200" b="1" i="0" u="none" strike="noStrike" baseline="0" dirty="0">
                          <a:solidFill>
                            <a:srgbClr val="000000"/>
                          </a:solidFill>
                          <a:effectLst/>
                          <a:latin typeface="+mn-lt"/>
                        </a:rPr>
                        <a:t> Pension Liabilities</a:t>
                      </a:r>
                      <a:endParaRPr lang="en-US" sz="12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endParaRPr lang="en-US" sz="1200" b="1" i="0" u="none" strike="noStrike" dirty="0">
                        <a:solidFill>
                          <a:srgbClr val="000000"/>
                        </a:solidFill>
                        <a:effectLst/>
                        <a:latin typeface="+mn-lt"/>
                      </a:endParaRPr>
                    </a:p>
                    <a:p>
                      <a:pPr algn="ctr" fontAlgn="b"/>
                      <a:r>
                        <a:rPr lang="en-US" sz="1200" b="1" i="0" u="none" strike="noStrike" dirty="0">
                          <a:solidFill>
                            <a:srgbClr val="0000FF"/>
                          </a:solidFill>
                          <a:effectLst/>
                          <a:latin typeface="+mn-lt"/>
                        </a:rPr>
                        <a:t>Total</a:t>
                      </a:r>
                      <a:r>
                        <a:rPr lang="en-US" sz="1200" b="1" i="0" u="none" strike="noStrike" baseline="0" dirty="0">
                          <a:solidFill>
                            <a:srgbClr val="0000FF"/>
                          </a:solidFill>
                          <a:effectLst/>
                          <a:latin typeface="+mn-lt"/>
                        </a:rPr>
                        <a:t> Assets</a:t>
                      </a:r>
                      <a:endParaRPr lang="en-US" sz="12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FF"/>
                          </a:solidFill>
                          <a:effectLst/>
                          <a:latin typeface="+mn-lt"/>
                        </a:rPr>
                        <a:t>Long-term</a:t>
                      </a:r>
                      <a:r>
                        <a:rPr lang="en-US" sz="1200" b="1" i="0" u="none" strike="noStrike" baseline="0" dirty="0">
                          <a:solidFill>
                            <a:srgbClr val="0000FF"/>
                          </a:solidFill>
                          <a:effectLst/>
                          <a:latin typeface="+mn-lt"/>
                        </a:rPr>
                        <a:t> Solvency Ratio</a:t>
                      </a:r>
                      <a:endParaRPr lang="en-US" sz="12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10</a:t>
                      </a:r>
                      <a:r>
                        <a:rPr lang="en-US" sz="1200" b="1" i="0" u="none" strike="noStrike" baseline="0" dirty="0">
                          <a:solidFill>
                            <a:srgbClr val="000000"/>
                          </a:solidFill>
                          <a:effectLst/>
                          <a:latin typeface="+mn-lt"/>
                        </a:rPr>
                        <a:t> Points</a:t>
                      </a:r>
                      <a:endParaRPr lang="en-US" sz="12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8</a:t>
                      </a:r>
                      <a:r>
                        <a:rPr lang="en-US" sz="1200" b="1" i="0" u="none" strike="noStrike" baseline="0" dirty="0">
                          <a:solidFill>
                            <a:srgbClr val="000000"/>
                          </a:solidFill>
                          <a:effectLst/>
                          <a:latin typeface="+mn-lt"/>
                        </a:rPr>
                        <a:t> </a:t>
                      </a:r>
                    </a:p>
                    <a:p>
                      <a:pPr algn="ctr" fontAlgn="b"/>
                      <a:r>
                        <a:rPr lang="en-US" sz="1200" b="1" i="0" u="none" strike="noStrike" baseline="0" dirty="0">
                          <a:solidFill>
                            <a:srgbClr val="000000"/>
                          </a:solidFill>
                          <a:effectLst/>
                          <a:latin typeface="+mn-lt"/>
                        </a:rPr>
                        <a:t>Points</a:t>
                      </a:r>
                      <a:endParaRPr lang="en-US" sz="12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6 </a:t>
                      </a:r>
                    </a:p>
                    <a:p>
                      <a:pPr algn="ctr" fontAlgn="b"/>
                      <a:r>
                        <a:rPr lang="en-US" sz="1200" b="1" i="0" u="none" strike="noStrike" dirty="0">
                          <a:solidFill>
                            <a:srgbClr val="000000"/>
                          </a:solidFill>
                          <a:effectLst/>
                          <a:latin typeface="+mn-lt"/>
                        </a:rPr>
                        <a:t>Points</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4 </a:t>
                      </a:r>
                    </a:p>
                    <a:p>
                      <a:pPr algn="ctr" fontAlgn="b"/>
                      <a:r>
                        <a:rPr lang="en-US" sz="1200" b="1" i="0" u="none" strike="noStrike" dirty="0">
                          <a:solidFill>
                            <a:srgbClr val="000000"/>
                          </a:solidFill>
                          <a:effectLst/>
                          <a:latin typeface="+mn-lt"/>
                        </a:rPr>
                        <a:t>Points</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2 </a:t>
                      </a:r>
                    </a:p>
                    <a:p>
                      <a:pPr algn="ctr" fontAlgn="b"/>
                      <a:r>
                        <a:rPr lang="en-US" sz="1200" b="1" i="0" u="none" strike="noStrike" dirty="0">
                          <a:solidFill>
                            <a:srgbClr val="000000"/>
                          </a:solidFill>
                          <a:effectLst/>
                          <a:latin typeface="+mn-lt"/>
                        </a:rPr>
                        <a:t>Points</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0 </a:t>
                      </a:r>
                    </a:p>
                    <a:p>
                      <a:pPr algn="ctr" fontAlgn="b"/>
                      <a:r>
                        <a:rPr lang="en-US" sz="1200" b="1" i="0" u="none" strike="noStrike" dirty="0">
                          <a:solidFill>
                            <a:srgbClr val="000000"/>
                          </a:solidFill>
                          <a:effectLst/>
                          <a:latin typeface="+mn-lt"/>
                        </a:rPr>
                        <a:t>Points</a:t>
                      </a:r>
                    </a:p>
                  </a:txBody>
                  <a:tcPr marL="0" marR="0" marT="0" marB="0" anchor="b">
                    <a:solidFill>
                      <a:schemeClr val="accent5">
                        <a:lumMod val="20000"/>
                        <a:lumOff val="80000"/>
                      </a:schemeClr>
                    </a:solidFill>
                  </a:tcPr>
                </a:tc>
                <a:extLst>
                  <a:ext uri="{0D108BD9-81ED-4DB2-BD59-A6C34878D82A}">
                    <a16:rowId xmlns:a16="http://schemas.microsoft.com/office/drawing/2014/main" xmlns="" val="10000"/>
                  </a:ext>
                </a:extLst>
              </a:tr>
              <a:tr h="395450">
                <a:tc>
                  <a:txBody>
                    <a:bodyPr/>
                    <a:lstStyle/>
                    <a:p>
                      <a:pPr algn="ctr" fontAlgn="b"/>
                      <a:r>
                        <a:rPr lang="en-US" sz="1200" b="0" i="0" u="none" strike="noStrike" dirty="0">
                          <a:solidFill>
                            <a:srgbClr val="000000"/>
                          </a:solidFill>
                          <a:effectLst/>
                          <a:latin typeface="+mn-lt"/>
                        </a:rPr>
                        <a:t>$4,566,309</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$200,728</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$4,767,037</a:t>
                      </a:r>
                    </a:p>
                  </a:txBody>
                  <a:tcPr marL="0" marR="0" marT="0" marB="0" anchor="b">
                    <a:solidFill>
                      <a:schemeClr val="bg1"/>
                    </a:solidFill>
                  </a:tcPr>
                </a:tc>
                <a:tc>
                  <a:txBody>
                    <a:bodyPr/>
                    <a:lstStyle/>
                    <a:p>
                      <a:pPr algn="ctr" fontAlgn="b"/>
                      <a:r>
                        <a:rPr lang="en-US" sz="1200" b="1" i="0" u="none" strike="noStrike" dirty="0">
                          <a:solidFill>
                            <a:srgbClr val="FF0000"/>
                          </a:solidFill>
                          <a:effectLst/>
                          <a:latin typeface="+mn-lt"/>
                        </a:rPr>
                        <a:t>$0</a:t>
                      </a:r>
                    </a:p>
                  </a:txBody>
                  <a:tcPr marL="0" marR="0" marT="0" marB="0" anchor="b">
                    <a:solidFill>
                      <a:srgbClr val="FFFF00"/>
                    </a:solidFill>
                  </a:tcPr>
                </a:tc>
                <a:tc>
                  <a:txBody>
                    <a:bodyPr/>
                    <a:lstStyle/>
                    <a:p>
                      <a:pPr algn="ctr" fontAlgn="b"/>
                      <a:r>
                        <a:rPr lang="en-US" sz="1200" b="0" i="0" u="none" strike="noStrike" dirty="0">
                          <a:solidFill>
                            <a:srgbClr val="000000"/>
                          </a:solidFill>
                          <a:effectLst/>
                          <a:latin typeface="+mn-lt"/>
                        </a:rPr>
                        <a:t>$6,956,994</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0.6852</a:t>
                      </a:r>
                    </a:p>
                  </a:txBody>
                  <a:tcPr marL="0" marR="0" marT="0" marB="0" anchor="b">
                    <a:solidFill>
                      <a:schemeClr val="bg1"/>
                    </a:solidFill>
                  </a:tcPr>
                </a:tc>
                <a:tc>
                  <a:txBody>
                    <a:bodyPr/>
                    <a:lstStyle/>
                    <a:p>
                      <a:pPr algn="ctr" fontAlgn="b"/>
                      <a:endParaRPr lang="en-US" sz="1200" b="0" i="0" u="none" strike="noStrike" dirty="0">
                        <a:solidFill>
                          <a:srgbClr val="000000"/>
                        </a:solidFill>
                        <a:effectLst/>
                        <a:latin typeface="+mn-lt"/>
                      </a:endParaRP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8</a:t>
                      </a: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extLst>
                  <a:ext uri="{0D108BD9-81ED-4DB2-BD59-A6C34878D82A}">
                    <a16:rowId xmlns:a16="http://schemas.microsoft.com/office/drawing/2014/main" xmlns="" val="10001"/>
                  </a:ext>
                </a:extLst>
              </a:tr>
              <a:tr h="395450">
                <a:tc>
                  <a:txBody>
                    <a:bodyPr/>
                    <a:lstStyle/>
                    <a:p>
                      <a:pPr algn="ctr" fontAlgn="b"/>
                      <a:r>
                        <a:rPr lang="en-US" sz="1200" b="0" i="0" u="none" strike="noStrike" dirty="0">
                          <a:solidFill>
                            <a:srgbClr val="000000"/>
                          </a:solidFill>
                          <a:effectLst/>
                          <a:latin typeface="+mn-lt"/>
                        </a:rPr>
                        <a:t>$148,890,875</a:t>
                      </a:r>
                    </a:p>
                  </a:txBody>
                  <a:tcPr marL="0" marR="0" marT="0" marB="0" anchor="b">
                    <a:solidFill>
                      <a:schemeClr val="bg1"/>
                    </a:solidFill>
                  </a:tcPr>
                </a:tc>
                <a:tc>
                  <a:txBody>
                    <a:bodyPr/>
                    <a:lstStyle/>
                    <a:p>
                      <a:pPr algn="ctr" fontAlgn="b"/>
                      <a:endParaRPr lang="en-US" sz="1200" b="0" i="0" u="none" strike="noStrike" dirty="0">
                        <a:solidFill>
                          <a:srgbClr val="000000"/>
                        </a:solidFill>
                        <a:effectLst/>
                        <a:latin typeface="+mn-lt"/>
                      </a:endParaRP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$148,890,875</a:t>
                      </a:r>
                    </a:p>
                  </a:txBody>
                  <a:tcPr marL="0" marR="0" marT="0" marB="0" anchor="b">
                    <a:solidFill>
                      <a:schemeClr val="bg1"/>
                    </a:solidFill>
                  </a:tcPr>
                </a:tc>
                <a:tc>
                  <a:txBody>
                    <a:bodyPr/>
                    <a:lstStyle/>
                    <a:p>
                      <a:pPr algn="ctr" fontAlgn="b"/>
                      <a:r>
                        <a:rPr lang="en-US" sz="1200" b="1" i="0" u="none" strike="noStrike" dirty="0">
                          <a:solidFill>
                            <a:srgbClr val="FF0000"/>
                          </a:solidFill>
                          <a:effectLst/>
                          <a:latin typeface="+mn-lt"/>
                        </a:rPr>
                        <a:t>($43,614,496)</a:t>
                      </a:r>
                    </a:p>
                  </a:txBody>
                  <a:tcPr marL="0" marR="0" marT="0" marB="0" anchor="b">
                    <a:solidFill>
                      <a:srgbClr val="FFFF00"/>
                    </a:solidFill>
                  </a:tcPr>
                </a:tc>
                <a:tc>
                  <a:txBody>
                    <a:bodyPr/>
                    <a:lstStyle/>
                    <a:p>
                      <a:pPr algn="ctr" fontAlgn="b"/>
                      <a:r>
                        <a:rPr lang="en-US" sz="1200" b="0" i="0" u="none" strike="noStrike" dirty="0">
                          <a:solidFill>
                            <a:srgbClr val="000000"/>
                          </a:solidFill>
                          <a:effectLst/>
                          <a:latin typeface="+mn-lt"/>
                        </a:rPr>
                        <a:t>$288,148,910</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0.6681</a:t>
                      </a:r>
                    </a:p>
                  </a:txBody>
                  <a:tcPr marL="0" marR="0" marT="0" marB="0" anchor="b">
                    <a:solidFill>
                      <a:schemeClr val="bg1"/>
                    </a:solidFill>
                  </a:tcPr>
                </a:tc>
                <a:tc>
                  <a:txBody>
                    <a:bodyPr/>
                    <a:lstStyle/>
                    <a:p>
                      <a:pPr algn="ctr" fontAlgn="b"/>
                      <a:endParaRPr lang="en-US" sz="1200" b="0" i="0" u="none" strike="noStrike" dirty="0">
                        <a:solidFill>
                          <a:srgbClr val="000000"/>
                        </a:solidFill>
                        <a:effectLst/>
                        <a:latin typeface="+mn-lt"/>
                      </a:endParaRP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8</a:t>
                      </a: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tc>
                  <a:txBody>
                    <a:bodyPr/>
                    <a:lstStyle/>
                    <a:p>
                      <a:pPr algn="ctr" fontAlgn="b"/>
                      <a:endParaRPr lang="en-US" sz="1200" b="1" i="0" u="none" strike="noStrike" kern="1200" dirty="0">
                        <a:solidFill>
                          <a:srgbClr val="FF0000"/>
                        </a:solidFill>
                        <a:effectLst/>
                        <a:latin typeface="+mn-lt"/>
                        <a:ea typeface="+mn-ea"/>
                        <a:cs typeface="+mn-cs"/>
                      </a:endParaRPr>
                    </a:p>
                  </a:txBody>
                  <a:tcPr marL="0" marR="0" marT="0" marB="0" anchor="b">
                    <a:solidFill>
                      <a:schemeClr val="bg1"/>
                    </a:solidFill>
                  </a:tcPr>
                </a:tc>
                <a:extLst>
                  <a:ext uri="{0D108BD9-81ED-4DB2-BD59-A6C34878D82A}">
                    <a16:rowId xmlns:a16="http://schemas.microsoft.com/office/drawing/2014/main" xmlns="" val="10002"/>
                  </a:ext>
                </a:extLst>
              </a:tr>
              <a:tr h="395450">
                <a:tc>
                  <a:txBody>
                    <a:bodyPr/>
                    <a:lstStyle/>
                    <a:p>
                      <a:pPr algn="ctr" fontAlgn="b"/>
                      <a:r>
                        <a:rPr lang="en-US" sz="1200" b="0" i="0" u="none" strike="noStrike" dirty="0">
                          <a:solidFill>
                            <a:srgbClr val="000000"/>
                          </a:solidFill>
                          <a:effectLst/>
                          <a:latin typeface="+mn-lt"/>
                        </a:rPr>
                        <a:t>$1,386,180</a:t>
                      </a:r>
                    </a:p>
                  </a:txBody>
                  <a:tcPr marL="0" marR="0" marT="0" marB="0" anchor="b">
                    <a:solidFill>
                      <a:schemeClr val="bg1"/>
                    </a:solidFill>
                  </a:tcPr>
                </a:tc>
                <a:tc>
                  <a:txBody>
                    <a:bodyPr/>
                    <a:lstStyle/>
                    <a:p>
                      <a:pPr algn="ctr" fontAlgn="b"/>
                      <a:endParaRPr lang="en-US" sz="1200" b="0" i="0" u="none" strike="noStrike" dirty="0">
                        <a:solidFill>
                          <a:srgbClr val="000000"/>
                        </a:solidFill>
                        <a:effectLst/>
                        <a:latin typeface="+mn-lt"/>
                      </a:endParaRP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$1,386,180</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$2,483,880</a:t>
                      </a:r>
                    </a:p>
                  </a:txBody>
                  <a:tcPr marL="0" marR="0" marT="0" marB="0" anchor="b">
                    <a:solidFill>
                      <a:schemeClr val="bg1"/>
                    </a:solidFill>
                  </a:tcPr>
                </a:tc>
                <a:tc>
                  <a:txBody>
                    <a:bodyPr/>
                    <a:lstStyle/>
                    <a:p>
                      <a:pPr algn="ctr" fontAlgn="b"/>
                      <a:r>
                        <a:rPr lang="en-US" sz="1200" b="1" i="0" u="none" strike="noStrike" dirty="0">
                          <a:solidFill>
                            <a:srgbClr val="FF0000"/>
                          </a:solidFill>
                          <a:effectLst/>
                          <a:latin typeface="+mn-lt"/>
                        </a:rPr>
                        <a:t>$0</a:t>
                      </a:r>
                    </a:p>
                  </a:txBody>
                  <a:tcPr marL="0" marR="0" marT="0" marB="0" anchor="b">
                    <a:solidFill>
                      <a:srgbClr val="FFFF00"/>
                    </a:solidFill>
                  </a:tcPr>
                </a:tc>
                <a:tc>
                  <a:txBody>
                    <a:bodyPr/>
                    <a:lstStyle/>
                    <a:p>
                      <a:pPr algn="ctr" fontAlgn="b"/>
                      <a:r>
                        <a:rPr lang="en-US" sz="1200" b="1" i="0" u="none" strike="noStrike" dirty="0">
                          <a:solidFill>
                            <a:srgbClr val="FF0000"/>
                          </a:solidFill>
                          <a:effectLst/>
                          <a:latin typeface="+mn-lt"/>
                        </a:rPr>
                        <a:t>#DIV/0!</a:t>
                      </a:r>
                    </a:p>
                  </a:txBody>
                  <a:tcPr marL="0" marR="0" marT="0" marB="0" anchor="b">
                    <a:solidFill>
                      <a:schemeClr val="bg1"/>
                    </a:solidFill>
                  </a:tcPr>
                </a:tc>
                <a:tc>
                  <a:txBody>
                    <a:bodyPr/>
                    <a:lstStyle/>
                    <a:p>
                      <a:pPr algn="ctr" fontAlgn="b"/>
                      <a:r>
                        <a:rPr lang="en-US" sz="1200" b="1" i="0" u="none" strike="noStrike" dirty="0">
                          <a:solidFill>
                            <a:srgbClr val="FF0000"/>
                          </a:solidFill>
                          <a:effectLst/>
                          <a:latin typeface="+mn-lt"/>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0</a:t>
                      </a:r>
                    </a:p>
                  </a:txBody>
                  <a:tcPr marL="0" marR="0" marT="0" marB="0" anchor="b">
                    <a:solidFill>
                      <a:schemeClr val="bg1"/>
                    </a:solidFill>
                  </a:tcPr>
                </a:tc>
                <a:extLst>
                  <a:ext uri="{0D108BD9-81ED-4DB2-BD59-A6C34878D82A}">
                    <a16:rowId xmlns:a16="http://schemas.microsoft.com/office/drawing/2014/main" xmlns="" val="10003"/>
                  </a:ext>
                </a:extLst>
              </a:tr>
              <a:tr h="395450">
                <a:tc>
                  <a:txBody>
                    <a:bodyPr/>
                    <a:lstStyle/>
                    <a:p>
                      <a:pPr algn="ctr" fontAlgn="b"/>
                      <a:r>
                        <a:rPr lang="en-US" sz="1200" b="0" i="0" u="none" strike="noStrike" dirty="0">
                          <a:solidFill>
                            <a:srgbClr val="000000"/>
                          </a:solidFill>
                          <a:effectLst/>
                          <a:latin typeface="+mn-lt"/>
                        </a:rPr>
                        <a:t>$57,389,786</a:t>
                      </a:r>
                    </a:p>
                  </a:txBody>
                  <a:tcPr marL="0" marR="0" marT="0" marB="0" anchor="b">
                    <a:solidFill>
                      <a:schemeClr val="bg1"/>
                    </a:solidFill>
                  </a:tcPr>
                </a:tc>
                <a:tc>
                  <a:txBody>
                    <a:bodyPr/>
                    <a:lstStyle/>
                    <a:p>
                      <a:pPr algn="ctr" fontAlgn="b"/>
                      <a:endParaRPr lang="en-US" sz="1200" b="0" i="0" u="none" strike="noStrike" dirty="0">
                        <a:solidFill>
                          <a:srgbClr val="000000"/>
                        </a:solidFill>
                        <a:effectLst/>
                        <a:latin typeface="+mn-lt"/>
                      </a:endParaRP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$57,389,786</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$2,731,710</a:t>
                      </a:r>
                    </a:p>
                  </a:txBody>
                  <a:tcPr marL="0" marR="0" marT="0" marB="0" anchor="b">
                    <a:solidFill>
                      <a:schemeClr val="bg1"/>
                    </a:solidFill>
                  </a:tcPr>
                </a:tc>
                <a:tc>
                  <a:txBody>
                    <a:bodyPr/>
                    <a:lstStyle/>
                    <a:p>
                      <a:pPr algn="ctr" fontAlgn="b"/>
                      <a:r>
                        <a:rPr lang="en-US" sz="1200" b="1" i="0" u="none" strike="noStrike" dirty="0">
                          <a:solidFill>
                            <a:srgbClr val="FF0000"/>
                          </a:solidFill>
                          <a:effectLst/>
                          <a:latin typeface="+mn-lt"/>
                        </a:rPr>
                        <a:t>$0</a:t>
                      </a:r>
                    </a:p>
                  </a:txBody>
                  <a:tcPr marL="0" marR="0" marT="0" marB="0" anchor="b">
                    <a:solidFill>
                      <a:srgbClr val="FFFF00"/>
                    </a:solidFill>
                  </a:tcPr>
                </a:tc>
                <a:tc>
                  <a:txBody>
                    <a:bodyPr/>
                    <a:lstStyle/>
                    <a:p>
                      <a:pPr algn="ctr" fontAlgn="b"/>
                      <a:r>
                        <a:rPr lang="en-US" sz="1200" b="1" i="0" u="none" strike="noStrike" dirty="0">
                          <a:solidFill>
                            <a:srgbClr val="FF0000"/>
                          </a:solidFill>
                          <a:effectLst/>
                          <a:latin typeface="+mn-lt"/>
                        </a:rPr>
                        <a:t>#DIV/0!</a:t>
                      </a:r>
                    </a:p>
                  </a:txBody>
                  <a:tcPr marL="0" marR="0" marT="0" marB="0" anchor="b">
                    <a:solidFill>
                      <a:schemeClr val="bg1"/>
                    </a:solidFill>
                  </a:tcPr>
                </a:tc>
                <a:tc>
                  <a:txBody>
                    <a:bodyPr/>
                    <a:lstStyle/>
                    <a:p>
                      <a:pPr algn="ctr" fontAlgn="b"/>
                      <a:r>
                        <a:rPr lang="en-US" sz="1200" b="1" i="0" u="none" strike="noStrike" dirty="0">
                          <a:solidFill>
                            <a:srgbClr val="FF0000"/>
                          </a:solidFill>
                          <a:effectLst/>
                          <a:latin typeface="+mn-lt"/>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#DIV/0!</a:t>
                      </a:r>
                    </a:p>
                  </a:txBody>
                  <a:tcPr marL="0" marR="0" marT="0" marB="0" anchor="b">
                    <a:solidFill>
                      <a:schemeClr val="bg1"/>
                    </a:solidFill>
                  </a:tcPr>
                </a:tc>
                <a:tc>
                  <a:txBody>
                    <a:bodyPr/>
                    <a:lstStyle/>
                    <a:p>
                      <a:pPr algn="ctr" fontAlgn="b"/>
                      <a:r>
                        <a:rPr lang="en-US" sz="1200" b="1" i="0" u="none" strike="noStrike" kern="1200" dirty="0">
                          <a:solidFill>
                            <a:srgbClr val="FF0000"/>
                          </a:solidFill>
                          <a:effectLst/>
                          <a:latin typeface="+mn-lt"/>
                          <a:ea typeface="+mn-ea"/>
                          <a:cs typeface="+mn-cs"/>
                        </a:rPr>
                        <a:t>0</a:t>
                      </a:r>
                    </a:p>
                  </a:txBody>
                  <a:tcPr marL="0" marR="0" marT="0" marB="0" anchor="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682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381" y="89277"/>
            <a:ext cx="9601200" cy="461229"/>
          </a:xfrm>
        </p:spPr>
        <p:txBody>
          <a:bodyPr anchor="t">
            <a:noAutofit/>
          </a:bodyPr>
          <a:lstStyle/>
          <a:p>
            <a:pPr algn="ctr"/>
            <a:r>
              <a:rPr lang="en-US" dirty="0"/>
              <a:t>Data feed Errors– schedule </a:t>
            </a:r>
            <a:r>
              <a:rPr lang="en-US" dirty="0">
                <a:solidFill>
                  <a:srgbClr val="FF0000"/>
                </a:solidFill>
              </a:rPr>
              <a:t>l-1</a:t>
            </a:r>
            <a:endParaRPr lang="en-US" dirty="0"/>
          </a:p>
        </p:txBody>
      </p:sp>
      <p:sp>
        <p:nvSpPr>
          <p:cNvPr id="3" name="Content Placeholder 2"/>
          <p:cNvSpPr>
            <a:spLocks noGrp="1"/>
          </p:cNvSpPr>
          <p:nvPr>
            <p:ph sz="half" idx="2"/>
          </p:nvPr>
        </p:nvSpPr>
        <p:spPr>
          <a:xfrm>
            <a:off x="352541" y="615820"/>
            <a:ext cx="11633811" cy="6092891"/>
          </a:xfrm>
        </p:spPr>
        <p:style>
          <a:lnRef idx="1">
            <a:schemeClr val="accent2"/>
          </a:lnRef>
          <a:fillRef idx="2">
            <a:schemeClr val="accent2"/>
          </a:fillRef>
          <a:effectRef idx="1">
            <a:schemeClr val="accent2"/>
          </a:effectRef>
          <a:fontRef idx="minor">
            <a:schemeClr val="dk1"/>
          </a:fontRef>
        </p:style>
        <p:txBody>
          <a:bodyPr>
            <a:noAutofit/>
          </a:bodyPr>
          <a:lstStyle/>
          <a:p>
            <a:pPr marL="45720" indent="0">
              <a:buNone/>
            </a:pPr>
            <a:r>
              <a:rPr lang="en-US" b="1" dirty="0">
                <a:solidFill>
                  <a:schemeClr val="accent1"/>
                </a:solidFill>
              </a:rPr>
              <a:t>Indicator 14: Material Noncompliance</a:t>
            </a:r>
          </a:p>
          <a:p>
            <a:pPr marL="330200" indent="-285750"/>
            <a:r>
              <a:rPr lang="en-US" sz="1800" dirty="0">
                <a:solidFill>
                  <a:schemeClr val="tx2"/>
                </a:solidFill>
              </a:rPr>
              <a:t>Did the external independent auditor indicate the AFR was free of any instance(s) of material noncompliance for grants, contracts, and laws related to local, state, or federal funds? (The AICPA defines material noncompliance.)</a:t>
            </a:r>
          </a:p>
          <a:p>
            <a:pPr marL="970280" lvl="2" indent="-285750">
              <a:buFont typeface="Courier New" panose="02070309020205020404" pitchFamily="49" charset="0"/>
              <a:buChar char="o"/>
            </a:pPr>
            <a:r>
              <a:rPr lang="en-US" sz="1800" b="1" dirty="0">
                <a:solidFill>
                  <a:srgbClr val="0000FF"/>
                </a:solidFill>
              </a:rPr>
              <a:t>Covers local, state, and federal funds</a:t>
            </a:r>
          </a:p>
          <a:p>
            <a:pPr marL="347663" indent="-303213"/>
            <a:r>
              <a:rPr lang="en-US" sz="1800" dirty="0">
                <a:solidFill>
                  <a:schemeClr val="tx2"/>
                </a:solidFill>
              </a:rPr>
              <a:t>Yes or No response</a:t>
            </a:r>
          </a:p>
          <a:p>
            <a:pPr marL="347663" indent="-303213"/>
            <a:r>
              <a:rPr lang="en-US" sz="1800" b="1" dirty="0">
                <a:solidFill>
                  <a:srgbClr val="0000FF"/>
                </a:solidFill>
              </a:rPr>
              <a:t>Worth 0 or 10 points</a:t>
            </a:r>
          </a:p>
          <a:p>
            <a:pPr marL="347663" indent="-303213"/>
            <a:r>
              <a:rPr lang="en-US" sz="1800" dirty="0">
                <a:solidFill>
                  <a:schemeClr val="tx2"/>
                </a:solidFill>
              </a:rPr>
              <a:t>School FIRST Data Source: </a:t>
            </a:r>
            <a:r>
              <a:rPr lang="en-US" sz="1800" b="1" dirty="0">
                <a:solidFill>
                  <a:srgbClr val="0000FF"/>
                </a:solidFill>
              </a:rPr>
              <a:t>Data Feed, Schedule L-1, Question sf6:</a:t>
            </a:r>
          </a:p>
          <a:p>
            <a:pPr marL="44450" indent="0">
              <a:buNone/>
            </a:pPr>
            <a:endParaRPr lang="en-US" sz="1800" dirty="0">
              <a:solidFill>
                <a:schemeClr val="accent2">
                  <a:lumMod val="50000"/>
                </a:schemeClr>
              </a:solidFill>
            </a:endParaRPr>
          </a:p>
          <a:p>
            <a:pPr marL="330200" indent="-285750"/>
            <a:r>
              <a:rPr lang="en-US" sz="1800" dirty="0">
                <a:solidFill>
                  <a:schemeClr val="tx2"/>
                </a:solidFill>
              </a:rPr>
              <a:t>The illustration below discloses what occurs when a district fails to enter required data or enters the incorrect data into the data feed.</a:t>
            </a:r>
          </a:p>
          <a:p>
            <a:pPr marL="44450" indent="0">
              <a:buNone/>
            </a:pPr>
            <a:endParaRPr lang="en-US" sz="1800" dirty="0">
              <a:solidFill>
                <a:schemeClr val="accent2">
                  <a:lumMod val="50000"/>
                </a:schemeClr>
              </a:solidFill>
            </a:endParaRPr>
          </a:p>
          <a:p>
            <a:pPr marL="44450" indent="0" algn="l">
              <a:buNone/>
            </a:pPr>
            <a:endParaRPr lang="en-US" sz="1800" dirty="0">
              <a:solidFill>
                <a:schemeClr val="accent2">
                  <a:lumMod val="50000"/>
                </a:schemeClr>
              </a:solidFill>
            </a:endParaRPr>
          </a:p>
          <a:p>
            <a:pPr marL="330200" indent="-285750" algn="l"/>
            <a:r>
              <a:rPr lang="en-US" sz="1800" dirty="0">
                <a:solidFill>
                  <a:schemeClr val="tx2"/>
                </a:solidFill>
              </a:rPr>
              <a:t>One district entered the incorrect response and two districts did not answer question sf6. </a:t>
            </a:r>
          </a:p>
          <a:p>
            <a:pPr marL="330200" indent="-285750"/>
            <a:r>
              <a:rPr lang="en-US" sz="1800" dirty="0">
                <a:solidFill>
                  <a:schemeClr val="tx2"/>
                </a:solidFill>
              </a:rPr>
              <a:t>Loss of </a:t>
            </a:r>
            <a:r>
              <a:rPr lang="en-US" sz="1800" b="1" dirty="0">
                <a:solidFill>
                  <a:srgbClr val="FF0000"/>
                </a:solidFill>
              </a:rPr>
              <a:t>10 points </a:t>
            </a:r>
            <a:r>
              <a:rPr lang="en-US" sz="1800" dirty="0">
                <a:solidFill>
                  <a:schemeClr val="tx2"/>
                </a:solidFill>
              </a:rPr>
              <a:t>on indicator 14 for each district.</a:t>
            </a:r>
          </a:p>
          <a:p>
            <a:pPr marL="44450" indent="0" algn="l">
              <a:buNone/>
            </a:pPr>
            <a:endParaRPr lang="en-US" sz="1800" dirty="0">
              <a:solidFill>
                <a:schemeClr val="accent2">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4269199"/>
              </p:ext>
            </p:extLst>
          </p:nvPr>
        </p:nvGraphicFramePr>
        <p:xfrm>
          <a:off x="3552825" y="4436898"/>
          <a:ext cx="7080036" cy="1243008"/>
        </p:xfrm>
        <a:graphic>
          <a:graphicData uri="http://schemas.openxmlformats.org/drawingml/2006/table">
            <a:tbl>
              <a:tblPr firstRow="1" bandRow="1">
                <a:tableStyleId>{9DCAF9ED-07DC-4A11-8D7F-57B35C25682E}</a:tableStyleId>
              </a:tblPr>
              <a:tblGrid>
                <a:gridCol w="2360012">
                  <a:extLst>
                    <a:ext uri="{9D8B030D-6E8A-4147-A177-3AD203B41FA5}">
                      <a16:colId xmlns:a16="http://schemas.microsoft.com/office/drawing/2014/main" xmlns="" val="20000"/>
                    </a:ext>
                  </a:extLst>
                </a:gridCol>
                <a:gridCol w="2360012">
                  <a:extLst>
                    <a:ext uri="{9D8B030D-6E8A-4147-A177-3AD203B41FA5}">
                      <a16:colId xmlns:a16="http://schemas.microsoft.com/office/drawing/2014/main" xmlns="" val="20001"/>
                    </a:ext>
                  </a:extLst>
                </a:gridCol>
                <a:gridCol w="2360012">
                  <a:extLst>
                    <a:ext uri="{9D8B030D-6E8A-4147-A177-3AD203B41FA5}">
                      <a16:colId xmlns:a16="http://schemas.microsoft.com/office/drawing/2014/main" xmlns="" val="20002"/>
                    </a:ext>
                  </a:extLst>
                </a:gridCol>
              </a:tblGrid>
              <a:tr h="310752">
                <a:tc>
                  <a:txBody>
                    <a:bodyPr/>
                    <a:lstStyle/>
                    <a:p>
                      <a:pPr algn="ctr" fontAlgn="b"/>
                      <a:r>
                        <a:rPr lang="en-US" sz="1400" b="1" i="0" u="none" strike="noStrike" dirty="0">
                          <a:solidFill>
                            <a:srgbClr val="000000"/>
                          </a:solidFill>
                          <a:effectLst/>
                          <a:latin typeface="+mn-lt"/>
                        </a:rPr>
                        <a:t>CDN</a:t>
                      </a:r>
                    </a:p>
                  </a:txBody>
                  <a:tcPr marL="0" marR="0" marT="0" marB="0" anchor="b">
                    <a:solidFill>
                      <a:schemeClr val="accent5"/>
                    </a:solidFill>
                  </a:tcPr>
                </a:tc>
                <a:tc>
                  <a:txBody>
                    <a:bodyPr/>
                    <a:lstStyle/>
                    <a:p>
                      <a:pPr algn="ctr" fontAlgn="b"/>
                      <a:r>
                        <a:rPr lang="en-US" sz="1400" b="1" i="0" u="none" strike="noStrike" dirty="0">
                          <a:solidFill>
                            <a:srgbClr val="000000"/>
                          </a:solidFill>
                          <a:effectLst/>
                          <a:latin typeface="+mn-lt"/>
                        </a:rPr>
                        <a:t>Material</a:t>
                      </a:r>
                      <a:r>
                        <a:rPr lang="en-US" sz="1400" b="1" i="0" u="none" strike="noStrike" baseline="0" dirty="0">
                          <a:solidFill>
                            <a:srgbClr val="000000"/>
                          </a:solidFill>
                          <a:effectLst/>
                          <a:latin typeface="+mn-lt"/>
                        </a:rPr>
                        <a:t> Noncompliance </a:t>
                      </a:r>
                      <a:endParaRPr lang="en-US" sz="1400" b="1" i="0" u="none" strike="noStrike" dirty="0">
                        <a:solidFill>
                          <a:srgbClr val="000000"/>
                        </a:solidFill>
                        <a:effectLst/>
                        <a:latin typeface="+mn-lt"/>
                      </a:endParaRPr>
                    </a:p>
                  </a:txBody>
                  <a:tcPr marL="0" marR="0" marT="0" marB="0" anchor="b">
                    <a:solidFill>
                      <a:schemeClr val="accent5"/>
                    </a:solidFill>
                  </a:tcPr>
                </a:tc>
                <a:tc>
                  <a:txBody>
                    <a:bodyPr/>
                    <a:lstStyle/>
                    <a:p>
                      <a:pPr algn="ctr" fontAlgn="b"/>
                      <a:r>
                        <a:rPr lang="en-US" sz="1400" b="1" i="0" u="none" strike="noStrike" dirty="0">
                          <a:solidFill>
                            <a:srgbClr val="000000"/>
                          </a:solidFill>
                          <a:effectLst/>
                          <a:latin typeface="+mn-lt"/>
                        </a:rPr>
                        <a:t>Pass or Fail Indicator</a:t>
                      </a:r>
                    </a:p>
                  </a:txBody>
                  <a:tcPr marL="0" marR="0" marT="0" marB="0" anchor="b">
                    <a:solidFill>
                      <a:schemeClr val="accent5"/>
                    </a:solidFill>
                  </a:tcPr>
                </a:tc>
                <a:extLst>
                  <a:ext uri="{0D108BD9-81ED-4DB2-BD59-A6C34878D82A}">
                    <a16:rowId xmlns:a16="http://schemas.microsoft.com/office/drawing/2014/main" xmlns="" val="10000"/>
                  </a:ext>
                </a:extLst>
              </a:tr>
              <a:tr h="310752">
                <a:tc>
                  <a:txBody>
                    <a:bodyPr/>
                    <a:lstStyle/>
                    <a:p>
                      <a:pPr algn="ctr" fontAlgn="b"/>
                      <a:r>
                        <a:rPr lang="en-US" sz="1200" b="1" i="0" u="none" strike="noStrike" dirty="0">
                          <a:solidFill>
                            <a:srgbClr val="000000"/>
                          </a:solidFill>
                          <a:effectLst/>
                          <a:latin typeface="+mn-lt"/>
                        </a:rPr>
                        <a:t>XXX-XXX</a:t>
                      </a:r>
                    </a:p>
                  </a:txBody>
                  <a:tcPr marL="0" marR="0" marT="0" marB="0" anchor="b"/>
                </a:tc>
                <a:tc>
                  <a:txBody>
                    <a:bodyPr/>
                    <a:lstStyle/>
                    <a:p>
                      <a:pPr algn="ctr" fontAlgn="b"/>
                      <a:r>
                        <a:rPr lang="en-US" sz="1200" b="1" i="0" u="none" strike="noStrike" dirty="0">
                          <a:solidFill>
                            <a:srgbClr val="FF0000"/>
                          </a:solidFill>
                          <a:effectLst/>
                          <a:latin typeface="+mn-lt"/>
                        </a:rPr>
                        <a:t>No response was entered</a:t>
                      </a:r>
                    </a:p>
                  </a:txBody>
                  <a:tcPr marL="0" marR="0" marT="0" marB="0" anchor="b"/>
                </a:tc>
                <a:tc>
                  <a:txBody>
                    <a:bodyPr/>
                    <a:lstStyle/>
                    <a:p>
                      <a:pPr algn="ctr" fontAlgn="b"/>
                      <a:r>
                        <a:rPr lang="en-US" sz="1200" b="1" i="0" u="none" strike="noStrike" dirty="0">
                          <a:solidFill>
                            <a:srgbClr val="000000"/>
                          </a:solidFill>
                          <a:effectLst/>
                          <a:latin typeface="+mn-lt"/>
                        </a:rPr>
                        <a:t>Fail</a:t>
                      </a:r>
                    </a:p>
                  </a:txBody>
                  <a:tcPr marL="0" marR="0" marT="0" marB="0" anchor="b"/>
                </a:tc>
                <a:extLst>
                  <a:ext uri="{0D108BD9-81ED-4DB2-BD59-A6C34878D82A}">
                    <a16:rowId xmlns:a16="http://schemas.microsoft.com/office/drawing/2014/main" xmlns="" val="10001"/>
                  </a:ext>
                </a:extLst>
              </a:tr>
              <a:tr h="310752">
                <a:tc>
                  <a:txBody>
                    <a:bodyPr/>
                    <a:lstStyle/>
                    <a:p>
                      <a:pPr algn="ctr" fontAlgn="b"/>
                      <a:r>
                        <a:rPr lang="en-US" sz="1200" b="1" i="0" u="none" strike="noStrike" dirty="0">
                          <a:solidFill>
                            <a:srgbClr val="000000"/>
                          </a:solidFill>
                          <a:effectLst/>
                          <a:latin typeface="+mn-lt"/>
                        </a:rPr>
                        <a:t>XXX-XXX</a:t>
                      </a:r>
                    </a:p>
                  </a:txBody>
                  <a:tcPr marL="0" marR="0" marT="0" marB="0" anchor="b"/>
                </a:tc>
                <a:tc>
                  <a:txBody>
                    <a:bodyPr/>
                    <a:lstStyle/>
                    <a:p>
                      <a:pPr algn="ctr" fontAlgn="b"/>
                      <a:r>
                        <a:rPr lang="en-US" sz="1200" b="1" i="0" u="none" strike="noStrike" dirty="0">
                          <a:solidFill>
                            <a:srgbClr val="FF0000"/>
                          </a:solidFill>
                          <a:effectLst/>
                          <a:latin typeface="+mn-lt"/>
                        </a:rPr>
                        <a:t>No response was entered</a:t>
                      </a:r>
                    </a:p>
                  </a:txBody>
                  <a:tcPr marL="0" marR="0" marT="0" marB="0" anchor="b"/>
                </a:tc>
                <a:tc>
                  <a:txBody>
                    <a:bodyPr/>
                    <a:lstStyle/>
                    <a:p>
                      <a:pPr algn="ctr" fontAlgn="b"/>
                      <a:r>
                        <a:rPr lang="en-US" sz="1200" b="1" i="0" u="none" strike="noStrike" dirty="0">
                          <a:solidFill>
                            <a:srgbClr val="000000"/>
                          </a:solidFill>
                          <a:effectLst/>
                          <a:latin typeface="+mn-lt"/>
                        </a:rPr>
                        <a:t>Fail</a:t>
                      </a:r>
                    </a:p>
                  </a:txBody>
                  <a:tcPr marL="0" marR="0" marT="0" marB="0" anchor="b"/>
                </a:tc>
                <a:extLst>
                  <a:ext uri="{0D108BD9-81ED-4DB2-BD59-A6C34878D82A}">
                    <a16:rowId xmlns:a16="http://schemas.microsoft.com/office/drawing/2014/main" xmlns="" val="10002"/>
                  </a:ext>
                </a:extLst>
              </a:tr>
              <a:tr h="310752">
                <a:tc>
                  <a:txBody>
                    <a:bodyPr/>
                    <a:lstStyle/>
                    <a:p>
                      <a:pPr algn="ctr" fontAlgn="b"/>
                      <a:r>
                        <a:rPr lang="en-US" sz="1200" b="1" i="0" u="none" strike="noStrike" dirty="0">
                          <a:solidFill>
                            <a:srgbClr val="000000"/>
                          </a:solidFill>
                          <a:effectLst/>
                          <a:latin typeface="+mn-lt"/>
                        </a:rPr>
                        <a:t>XXX-XXX</a:t>
                      </a:r>
                    </a:p>
                  </a:txBody>
                  <a:tcPr marL="0" marR="0" marT="0" marB="0" anchor="b"/>
                </a:tc>
                <a:tc>
                  <a:txBody>
                    <a:bodyPr/>
                    <a:lstStyle/>
                    <a:p>
                      <a:pPr algn="ctr" fontAlgn="b"/>
                      <a:r>
                        <a:rPr lang="en-US" sz="1200" b="1" i="0" u="none" strike="noStrike" dirty="0">
                          <a:solidFill>
                            <a:srgbClr val="FF0000"/>
                          </a:solidFill>
                          <a:effectLst/>
                          <a:latin typeface="+mn-lt"/>
                        </a:rPr>
                        <a:t>No</a:t>
                      </a:r>
                    </a:p>
                  </a:txBody>
                  <a:tcPr marL="0" marR="0" marT="0" marB="0" anchor="b"/>
                </a:tc>
                <a:tc>
                  <a:txBody>
                    <a:bodyPr/>
                    <a:lstStyle/>
                    <a:p>
                      <a:pPr algn="ctr" fontAlgn="b"/>
                      <a:r>
                        <a:rPr lang="en-US" sz="1200" b="1" i="0" u="none" strike="noStrike" dirty="0">
                          <a:solidFill>
                            <a:srgbClr val="000000"/>
                          </a:solidFill>
                          <a:effectLst/>
                          <a:latin typeface="+mn-lt"/>
                        </a:rPr>
                        <a:t>Fail</a:t>
                      </a:r>
                    </a:p>
                  </a:txBody>
                  <a:tcPr marL="0" marR="0" marT="0" marB="0" anchor="b"/>
                </a:tc>
                <a:extLst>
                  <a:ext uri="{0D108BD9-81ED-4DB2-BD59-A6C34878D82A}">
                    <a16:rowId xmlns:a16="http://schemas.microsoft.com/office/drawing/2014/main" xmlns="" val="10003"/>
                  </a:ext>
                </a:extLst>
              </a:tr>
            </a:tbl>
          </a:graphicData>
        </a:graphic>
      </p:graphicFrame>
      <p:pic>
        <p:nvPicPr>
          <p:cNvPr id="5" name="Picture 4"/>
          <p:cNvPicPr>
            <a:picLocks noChangeAspect="1"/>
          </p:cNvPicPr>
          <p:nvPr/>
        </p:nvPicPr>
        <p:blipFill>
          <a:blip r:embed="rId3"/>
          <a:stretch>
            <a:fillRect/>
          </a:stretch>
        </p:blipFill>
        <p:spPr>
          <a:xfrm>
            <a:off x="317286" y="3543300"/>
            <a:ext cx="11704320" cy="481131"/>
          </a:xfrm>
          <a:prstGeom prst="rect">
            <a:avLst/>
          </a:prstGeom>
        </p:spPr>
      </p:pic>
      <p:pic>
        <p:nvPicPr>
          <p:cNvPr id="10" name="Picture 9"/>
          <p:cNvPicPr>
            <a:picLocks noChangeAspect="1"/>
          </p:cNvPicPr>
          <p:nvPr/>
        </p:nvPicPr>
        <p:blipFill>
          <a:blip r:embed="rId4"/>
          <a:stretch>
            <a:fillRect/>
          </a:stretch>
        </p:blipFill>
        <p:spPr>
          <a:xfrm>
            <a:off x="8648700" y="1438275"/>
            <a:ext cx="3223352" cy="22022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4399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381" y="89277"/>
            <a:ext cx="9601200" cy="461229"/>
          </a:xfrm>
        </p:spPr>
        <p:txBody>
          <a:bodyPr anchor="t">
            <a:noAutofit/>
          </a:bodyPr>
          <a:lstStyle/>
          <a:p>
            <a:pPr algn="ctr"/>
            <a:r>
              <a:rPr lang="en-US" dirty="0"/>
              <a:t>Data feed Errors– schedule </a:t>
            </a:r>
            <a:r>
              <a:rPr lang="en-US" dirty="0">
                <a:solidFill>
                  <a:srgbClr val="FF0000"/>
                </a:solidFill>
              </a:rPr>
              <a:t>l-1</a:t>
            </a:r>
            <a:endParaRPr lang="en-US" dirty="0"/>
          </a:p>
        </p:txBody>
      </p:sp>
      <p:sp>
        <p:nvSpPr>
          <p:cNvPr id="3" name="Content Placeholder 2"/>
          <p:cNvSpPr>
            <a:spLocks noGrp="1"/>
          </p:cNvSpPr>
          <p:nvPr>
            <p:ph sz="half" idx="2"/>
          </p:nvPr>
        </p:nvSpPr>
        <p:spPr>
          <a:xfrm>
            <a:off x="352541" y="615820"/>
            <a:ext cx="11633811" cy="6092891"/>
          </a:xfrm>
        </p:spPr>
        <p:style>
          <a:lnRef idx="1">
            <a:schemeClr val="accent2"/>
          </a:lnRef>
          <a:fillRef idx="2">
            <a:schemeClr val="accent2"/>
          </a:fillRef>
          <a:effectRef idx="1">
            <a:schemeClr val="accent2"/>
          </a:effectRef>
          <a:fontRef idx="minor">
            <a:schemeClr val="dk1"/>
          </a:fontRef>
        </p:style>
        <p:txBody>
          <a:bodyPr>
            <a:noAutofit/>
          </a:bodyPr>
          <a:lstStyle/>
          <a:p>
            <a:pPr marL="45720" indent="0">
              <a:buNone/>
            </a:pPr>
            <a:r>
              <a:rPr lang="en-US" b="1" dirty="0">
                <a:solidFill>
                  <a:schemeClr val="accent1"/>
                </a:solidFill>
              </a:rPr>
              <a:t>Indicator 15: FSP Hardship</a:t>
            </a:r>
          </a:p>
          <a:p>
            <a:pPr marL="387350" indent="-342900"/>
            <a:r>
              <a:rPr lang="en-US" dirty="0">
                <a:solidFill>
                  <a:schemeClr val="tx2"/>
                </a:solidFill>
              </a:rPr>
              <a:t>Did the school district </a:t>
            </a:r>
            <a:r>
              <a:rPr lang="en-US" b="1" dirty="0">
                <a:solidFill>
                  <a:srgbClr val="FF0000"/>
                </a:solidFill>
              </a:rPr>
              <a:t>not</a:t>
            </a:r>
            <a:r>
              <a:rPr lang="en-US" dirty="0">
                <a:solidFill>
                  <a:schemeClr val="accent2">
                    <a:lumMod val="50000"/>
                  </a:schemeClr>
                </a:solidFill>
              </a:rPr>
              <a:t> </a:t>
            </a:r>
            <a:r>
              <a:rPr lang="en-US" dirty="0">
                <a:solidFill>
                  <a:schemeClr val="tx2"/>
                </a:solidFill>
              </a:rPr>
              <a:t>receive an adjusted repayment schedule for more than one fiscal year for an overallocation of Foundation School Program (FSP) funds as a result of a financial hardship?</a:t>
            </a:r>
          </a:p>
          <a:p>
            <a:pPr marL="387350" indent="-342900"/>
            <a:r>
              <a:rPr lang="en-US" dirty="0">
                <a:solidFill>
                  <a:schemeClr val="tx2"/>
                </a:solidFill>
              </a:rPr>
              <a:t>Yes or No response</a:t>
            </a:r>
          </a:p>
          <a:p>
            <a:pPr marL="387350" indent="-342900"/>
            <a:r>
              <a:rPr lang="en-US" b="1" dirty="0">
                <a:solidFill>
                  <a:srgbClr val="0000FF"/>
                </a:solidFill>
              </a:rPr>
              <a:t>Worth 0 or 10 points</a:t>
            </a:r>
          </a:p>
          <a:p>
            <a:pPr marL="387350" indent="-342900"/>
            <a:r>
              <a:rPr lang="en-US" dirty="0">
                <a:solidFill>
                  <a:schemeClr val="tx2"/>
                </a:solidFill>
              </a:rPr>
              <a:t>School FIRST Data Source: </a:t>
            </a:r>
            <a:r>
              <a:rPr lang="en-US" b="1" dirty="0">
                <a:solidFill>
                  <a:srgbClr val="0000FF"/>
                </a:solidFill>
              </a:rPr>
              <a:t>Data Feed, Schedule L-1, Question sf8:</a:t>
            </a:r>
          </a:p>
          <a:p>
            <a:pPr marL="44450" indent="0" algn="l">
              <a:buNone/>
            </a:pPr>
            <a:endParaRPr lang="en-US" sz="1800" dirty="0">
              <a:solidFill>
                <a:schemeClr val="accent2">
                  <a:lumMod val="50000"/>
                </a:schemeClr>
              </a:solidFill>
            </a:endParaRPr>
          </a:p>
          <a:p>
            <a:pPr marL="44450" indent="0" algn="l">
              <a:buNone/>
            </a:pPr>
            <a:endParaRPr lang="en-US" dirty="0">
              <a:solidFill>
                <a:schemeClr val="accent2">
                  <a:lumMod val="50000"/>
                </a:schemeClr>
              </a:solidFill>
            </a:endParaRPr>
          </a:p>
          <a:p>
            <a:pPr marL="387350" indent="-342900" algn="l"/>
            <a:r>
              <a:rPr lang="en-US" dirty="0">
                <a:solidFill>
                  <a:schemeClr val="tx2"/>
                </a:solidFill>
              </a:rPr>
              <a:t>Two hundred and eighty-two districts answered question sf8 incorrectly. Two hundred and seventy-eight districts input a “</a:t>
            </a:r>
            <a:r>
              <a:rPr lang="en-US" b="1" dirty="0">
                <a:solidFill>
                  <a:srgbClr val="FF0000"/>
                </a:solidFill>
              </a:rPr>
              <a:t>No</a:t>
            </a:r>
            <a:r>
              <a:rPr lang="en-US" dirty="0">
                <a:solidFill>
                  <a:schemeClr val="tx2"/>
                </a:solidFill>
              </a:rPr>
              <a:t>” response into the data feed and four districts failed to input an answer to question sf8. </a:t>
            </a:r>
          </a:p>
          <a:p>
            <a:pPr marL="387350" indent="-342900"/>
            <a:r>
              <a:rPr lang="en-US" dirty="0">
                <a:solidFill>
                  <a:schemeClr val="tx2"/>
                </a:solidFill>
              </a:rPr>
              <a:t>Each district will lose </a:t>
            </a:r>
            <a:r>
              <a:rPr lang="en-US" b="1" dirty="0">
                <a:solidFill>
                  <a:srgbClr val="FF0000"/>
                </a:solidFill>
              </a:rPr>
              <a:t>10 points </a:t>
            </a:r>
            <a:r>
              <a:rPr lang="en-US" dirty="0">
                <a:solidFill>
                  <a:schemeClr val="tx2"/>
                </a:solidFill>
              </a:rPr>
              <a:t>on indicator 15 if a  manual correction is not made in the School FIRST application.</a:t>
            </a:r>
          </a:p>
          <a:p>
            <a:pPr marL="44450" indent="0" algn="l">
              <a:buNone/>
            </a:pPr>
            <a:endParaRPr lang="en-US" sz="1800" dirty="0">
              <a:solidFill>
                <a:schemeClr val="accent2">
                  <a:lumMod val="50000"/>
                </a:schemeClr>
              </a:solidFill>
            </a:endParaRPr>
          </a:p>
        </p:txBody>
      </p:sp>
      <p:pic>
        <p:nvPicPr>
          <p:cNvPr id="6" name="Picture 5"/>
          <p:cNvPicPr>
            <a:picLocks noChangeAspect="1"/>
          </p:cNvPicPr>
          <p:nvPr/>
        </p:nvPicPr>
        <p:blipFill>
          <a:blip r:embed="rId3"/>
          <a:stretch>
            <a:fillRect/>
          </a:stretch>
        </p:blipFill>
        <p:spPr>
          <a:xfrm>
            <a:off x="347308" y="3476625"/>
            <a:ext cx="11623345" cy="533399"/>
          </a:xfrm>
          <a:prstGeom prst="rect">
            <a:avLst/>
          </a:prstGeom>
        </p:spPr>
      </p:pic>
      <p:pic>
        <p:nvPicPr>
          <p:cNvPr id="4" name="Picture 3"/>
          <p:cNvPicPr>
            <a:picLocks noChangeAspect="1"/>
          </p:cNvPicPr>
          <p:nvPr/>
        </p:nvPicPr>
        <p:blipFill>
          <a:blip r:embed="rId4"/>
          <a:stretch>
            <a:fillRect/>
          </a:stretch>
        </p:blipFill>
        <p:spPr>
          <a:xfrm>
            <a:off x="9305535" y="1666875"/>
            <a:ext cx="2686050" cy="1876425"/>
          </a:xfrm>
          <a:prstGeom prst="ellipse">
            <a:avLst/>
          </a:prstGeom>
          <a:ln>
            <a:noFill/>
          </a:ln>
          <a:effectLst>
            <a:softEdge rad="112500"/>
          </a:effectLst>
        </p:spPr>
      </p:pic>
    </p:spTree>
    <p:extLst>
      <p:ext uri="{BB962C8B-B14F-4D97-AF65-F5344CB8AC3E}">
        <p14:creationId xmlns:p14="http://schemas.microsoft.com/office/powerpoint/2010/main" val="88800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46" y="145910"/>
            <a:ext cx="10532706" cy="564007"/>
          </a:xfrm>
        </p:spPr>
        <p:txBody>
          <a:bodyPr anchor="t"/>
          <a:lstStyle/>
          <a:p>
            <a:pPr algn="ctr"/>
            <a:r>
              <a:rPr lang="en-US" dirty="0"/>
              <a:t>PEIMS Errors</a:t>
            </a:r>
          </a:p>
        </p:txBody>
      </p:sp>
      <p:sp>
        <p:nvSpPr>
          <p:cNvPr id="3" name="Content Placeholder 2"/>
          <p:cNvSpPr>
            <a:spLocks noGrp="1"/>
          </p:cNvSpPr>
          <p:nvPr>
            <p:ph sz="half" idx="2"/>
          </p:nvPr>
        </p:nvSpPr>
        <p:spPr>
          <a:xfrm>
            <a:off x="167184" y="709917"/>
            <a:ext cx="11857630" cy="6013010"/>
          </a:xfrm>
        </p:spPr>
        <p:style>
          <a:lnRef idx="1">
            <a:schemeClr val="accent2"/>
          </a:lnRef>
          <a:fillRef idx="2">
            <a:schemeClr val="accent2"/>
          </a:fillRef>
          <a:effectRef idx="1">
            <a:schemeClr val="accent2"/>
          </a:effectRef>
          <a:fontRef idx="minor">
            <a:schemeClr val="dk1"/>
          </a:fontRef>
        </p:style>
        <p:txBody>
          <a:bodyPr>
            <a:normAutofit/>
          </a:bodyPr>
          <a:lstStyle/>
          <a:p>
            <a:pPr marL="45720" indent="0">
              <a:buNone/>
            </a:pPr>
            <a:r>
              <a:rPr lang="en-US" b="1" dirty="0">
                <a:solidFill>
                  <a:schemeClr val="accent1"/>
                </a:solidFill>
              </a:rPr>
              <a:t>Indicator 12: Student to Staff Ratio</a:t>
            </a:r>
            <a:endParaRPr lang="en-US" dirty="0"/>
          </a:p>
          <a:p>
            <a:pPr marL="387350" indent="-342900"/>
            <a:r>
              <a:rPr lang="en-US" dirty="0">
                <a:solidFill>
                  <a:schemeClr val="tx2"/>
                </a:solidFill>
              </a:rPr>
              <a:t>Did the school district </a:t>
            </a:r>
            <a:r>
              <a:rPr lang="en-US" b="1" dirty="0">
                <a:solidFill>
                  <a:srgbClr val="0000FF"/>
                </a:solidFill>
              </a:rPr>
              <a:t>not</a:t>
            </a:r>
            <a:r>
              <a:rPr lang="en-US" dirty="0">
                <a:solidFill>
                  <a:schemeClr val="accent2">
                    <a:lumMod val="50000"/>
                  </a:schemeClr>
                </a:solidFill>
              </a:rPr>
              <a:t> </a:t>
            </a:r>
            <a:r>
              <a:rPr lang="en-US" dirty="0">
                <a:solidFill>
                  <a:schemeClr val="tx2"/>
                </a:solidFill>
              </a:rPr>
              <a:t>have a 15 percent decline in the students to staff ratio </a:t>
            </a:r>
            <a:r>
              <a:rPr lang="en-US" b="1" dirty="0">
                <a:solidFill>
                  <a:schemeClr val="tx2"/>
                </a:solidFill>
              </a:rPr>
              <a:t>over 3 years </a:t>
            </a:r>
            <a:r>
              <a:rPr lang="en-US" dirty="0">
                <a:solidFill>
                  <a:schemeClr val="tx2"/>
                </a:solidFill>
              </a:rPr>
              <a:t>(total enrollment to total staff)? (If the student enrollment did not decrease, the school district will automatically pass this indicator.)</a:t>
            </a:r>
          </a:p>
          <a:p>
            <a:pPr marL="387350" indent="-342900"/>
            <a:r>
              <a:rPr lang="en-US" dirty="0">
                <a:solidFill>
                  <a:schemeClr val="tx2"/>
                </a:solidFill>
              </a:rPr>
              <a:t>School FIRST Data Source: </a:t>
            </a:r>
            <a:r>
              <a:rPr lang="en-US" b="1" dirty="0">
                <a:solidFill>
                  <a:srgbClr val="0000FF"/>
                </a:solidFill>
              </a:rPr>
              <a:t>PEIMS Fall Collection Student Data Review reports, and PEIMS Fall Collection Staff FTE by Role reports:</a:t>
            </a:r>
          </a:p>
          <a:p>
            <a:pPr marL="45720" indent="0">
              <a:lnSpc>
                <a:spcPct val="100000"/>
              </a:lnSpc>
              <a:buNone/>
            </a:pPr>
            <a:endParaRPr lang="en-US" b="1" dirty="0">
              <a:solidFill>
                <a:schemeClr val="accent1"/>
              </a:solidFill>
            </a:endParaRPr>
          </a:p>
          <a:p>
            <a:pPr marL="45720" indent="0">
              <a:buNone/>
            </a:pPr>
            <a:endParaRPr lang="en-US" dirty="0"/>
          </a:p>
          <a:p>
            <a:pPr marL="45720" indent="0">
              <a:buNone/>
            </a:pPr>
            <a:endParaRPr lang="en-US" dirty="0"/>
          </a:p>
          <a:p>
            <a:pPr marL="45720" indent="0">
              <a:buNone/>
            </a:pPr>
            <a:endParaRPr lang="en-US" dirty="0"/>
          </a:p>
        </p:txBody>
      </p:sp>
      <p:pic>
        <p:nvPicPr>
          <p:cNvPr id="6" name="Picture 5"/>
          <p:cNvPicPr>
            <a:picLocks noChangeAspect="1"/>
          </p:cNvPicPr>
          <p:nvPr/>
        </p:nvPicPr>
        <p:blipFill>
          <a:blip r:embed="rId3"/>
          <a:stretch>
            <a:fillRect/>
          </a:stretch>
        </p:blipFill>
        <p:spPr>
          <a:xfrm>
            <a:off x="695325" y="3081902"/>
            <a:ext cx="10763250" cy="1718291"/>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stretch>
            <a:fillRect/>
          </a:stretch>
        </p:blipFill>
        <p:spPr>
          <a:xfrm>
            <a:off x="733425" y="4941195"/>
            <a:ext cx="10725150" cy="1640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29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20" y="109948"/>
            <a:ext cx="10495156" cy="518702"/>
          </a:xfrm>
        </p:spPr>
        <p:txBody>
          <a:bodyPr anchor="t">
            <a:noAutofit/>
          </a:bodyPr>
          <a:lstStyle/>
          <a:p>
            <a:pPr algn="ctr"/>
            <a:r>
              <a:rPr lang="en-US" dirty="0"/>
              <a:t>Peims and Data Feed Errors</a:t>
            </a:r>
          </a:p>
        </p:txBody>
      </p:sp>
      <p:sp>
        <p:nvSpPr>
          <p:cNvPr id="3" name="Content Placeholder 2"/>
          <p:cNvSpPr>
            <a:spLocks noGrp="1"/>
          </p:cNvSpPr>
          <p:nvPr>
            <p:ph sz="half" idx="2"/>
          </p:nvPr>
        </p:nvSpPr>
        <p:spPr>
          <a:xfrm>
            <a:off x="279092" y="771525"/>
            <a:ext cx="11633811" cy="5915025"/>
          </a:xfrm>
        </p:spPr>
        <p:style>
          <a:lnRef idx="1">
            <a:schemeClr val="accent2"/>
          </a:lnRef>
          <a:fillRef idx="2">
            <a:schemeClr val="accent2"/>
          </a:fillRef>
          <a:effectRef idx="1">
            <a:schemeClr val="accent2"/>
          </a:effectRef>
          <a:fontRef idx="minor">
            <a:schemeClr val="dk1"/>
          </a:fontRef>
        </p:style>
        <p:txBody>
          <a:bodyPr>
            <a:noAutofit/>
          </a:bodyPr>
          <a:lstStyle/>
          <a:p>
            <a:pPr marL="45720" indent="0">
              <a:buNone/>
            </a:pPr>
            <a:r>
              <a:rPr lang="en-US" b="1" dirty="0">
                <a:solidFill>
                  <a:schemeClr val="accent1"/>
                </a:solidFill>
              </a:rPr>
              <a:t>Indicator 12: Student to Staff Ratio - Continued</a:t>
            </a:r>
            <a:endParaRPr lang="en-US" dirty="0"/>
          </a:p>
          <a:p>
            <a:pPr marL="347663" indent="-303213"/>
            <a:r>
              <a:rPr lang="en-US" b="1" dirty="0">
                <a:solidFill>
                  <a:srgbClr val="0000FF"/>
                </a:solidFill>
              </a:rPr>
              <a:t>Worth 0 or 10 points</a:t>
            </a:r>
          </a:p>
          <a:p>
            <a:pPr marL="387350" indent="-342900"/>
            <a:r>
              <a:rPr lang="en-US" b="1" dirty="0">
                <a:solidFill>
                  <a:srgbClr val="0000FF"/>
                </a:solidFill>
              </a:rPr>
              <a:t>Calculation</a:t>
            </a:r>
            <a:r>
              <a:rPr lang="en-US" dirty="0">
                <a:solidFill>
                  <a:schemeClr val="accent2">
                    <a:lumMod val="50000"/>
                  </a:schemeClr>
                </a:solidFill>
              </a:rPr>
              <a:t>	</a:t>
            </a:r>
            <a:endParaRPr lang="en-US" dirty="0">
              <a:solidFill>
                <a:schemeClr val="tx2"/>
              </a:solidFill>
            </a:endParaRPr>
          </a:p>
          <a:p>
            <a:pPr marL="44450" indent="0">
              <a:buNone/>
            </a:pPr>
            <a:r>
              <a:rPr lang="en-US" dirty="0">
                <a:solidFill>
                  <a:schemeClr val="accent2">
                    <a:lumMod val="50000"/>
                  </a:schemeClr>
                </a:solidFill>
              </a:rPr>
              <a:t>					             </a:t>
            </a:r>
            <a:r>
              <a:rPr lang="en-US" b="1" dirty="0">
                <a:solidFill>
                  <a:srgbClr val="FF0000"/>
                </a:solidFill>
              </a:rPr>
              <a:t>OR</a:t>
            </a:r>
          </a:p>
          <a:p>
            <a:pPr marL="44450" indent="0">
              <a:buNone/>
            </a:pPr>
            <a:r>
              <a:rPr lang="en-US" dirty="0">
                <a:solidFill>
                  <a:schemeClr val="accent2">
                    <a:lumMod val="50000"/>
                  </a:schemeClr>
                </a:solidFill>
              </a:rPr>
              <a:t>					              </a:t>
            </a:r>
            <a:endParaRPr lang="en-US" sz="1800" dirty="0">
              <a:solidFill>
                <a:schemeClr val="accent2">
                  <a:lumMod val="50000"/>
                </a:schemeClr>
              </a:solidFill>
            </a:endParaRPr>
          </a:p>
          <a:p>
            <a:pPr marL="347663" indent="-303213"/>
            <a:r>
              <a:rPr lang="en-US" dirty="0">
                <a:solidFill>
                  <a:schemeClr val="tx2"/>
                </a:solidFill>
              </a:rPr>
              <a:t>The illustration below discloses what occurs when a district fails to submit required PEIMS data.</a:t>
            </a:r>
          </a:p>
          <a:p>
            <a:pPr marL="45720" indent="0">
              <a:buNone/>
            </a:pPr>
            <a:endParaRPr lang="en-US" dirty="0"/>
          </a:p>
          <a:p>
            <a:pPr marL="45720" indent="0">
              <a:buNone/>
            </a:pPr>
            <a:endParaRPr lang="en-US" dirty="0"/>
          </a:p>
          <a:p>
            <a:pPr marL="45720" indent="0">
              <a:buNone/>
            </a:pPr>
            <a:endParaRPr lang="en-US" sz="1800" dirty="0"/>
          </a:p>
          <a:p>
            <a:pPr marL="342900" indent="-298450"/>
            <a:r>
              <a:rPr lang="en-US" dirty="0">
                <a:solidFill>
                  <a:schemeClr val="tx2"/>
                </a:solidFill>
              </a:rPr>
              <a:t>This district failed to enter the total staff FTE count during the PEIMS Fall collection cycle. No manual correction can be made in the School FIRST application concerning PEIMS data that was not submitted or incorrect PEIMS data. </a:t>
            </a:r>
          </a:p>
          <a:p>
            <a:pPr marL="342900" indent="-298450"/>
            <a:r>
              <a:rPr lang="en-US" dirty="0">
                <a:solidFill>
                  <a:schemeClr val="tx2"/>
                </a:solidFill>
              </a:rPr>
              <a:t>Loss of </a:t>
            </a:r>
            <a:r>
              <a:rPr lang="en-US" b="1" dirty="0">
                <a:solidFill>
                  <a:srgbClr val="FF0000"/>
                </a:solidFill>
              </a:rPr>
              <a:t>10 points </a:t>
            </a:r>
            <a:r>
              <a:rPr lang="en-US" dirty="0">
                <a:solidFill>
                  <a:schemeClr val="tx2"/>
                </a:solidFill>
              </a:rPr>
              <a:t>on indicator 12 for the district.</a:t>
            </a:r>
          </a:p>
          <a:p>
            <a:pPr marL="45720" indent="0">
              <a:buNone/>
            </a:pPr>
            <a:endParaRPr lang="en-US" dirty="0"/>
          </a:p>
        </p:txBody>
      </p:sp>
      <p:pic>
        <p:nvPicPr>
          <p:cNvPr id="14" name="Picture 13"/>
          <p:cNvPicPr>
            <a:picLocks noChangeAspect="1"/>
          </p:cNvPicPr>
          <p:nvPr/>
        </p:nvPicPr>
        <p:blipFill>
          <a:blip r:embed="rId3"/>
          <a:stretch>
            <a:fillRect/>
          </a:stretch>
        </p:blipFill>
        <p:spPr>
          <a:xfrm>
            <a:off x="447435" y="2255624"/>
            <a:ext cx="5120640" cy="905659"/>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a:stretch>
            <a:fillRect/>
          </a:stretch>
        </p:blipFill>
        <p:spPr>
          <a:xfrm>
            <a:off x="6196768" y="2255624"/>
            <a:ext cx="5486400" cy="882990"/>
          </a:xfrm>
          <a:prstGeom prst="rect">
            <a:avLst/>
          </a:prstGeom>
          <a:ln>
            <a:noFill/>
          </a:ln>
          <a:effectLst>
            <a:outerShdw blurRad="292100" dist="139700" dir="2700000" algn="tl" rotWithShape="0">
              <a:srgbClr val="333333">
                <a:alpha val="65000"/>
              </a:srgbClr>
            </a:outerShdw>
          </a:effectLst>
        </p:spPr>
      </p:pic>
      <p:graphicFrame>
        <p:nvGraphicFramePr>
          <p:cNvPr id="19" name="Table 18"/>
          <p:cNvGraphicFramePr>
            <a:graphicFrameLocks noGrp="1"/>
          </p:cNvGraphicFramePr>
          <p:nvPr>
            <p:extLst>
              <p:ext uri="{D42A27DB-BD31-4B8C-83A1-F6EECF244321}">
                <p14:modId xmlns:p14="http://schemas.microsoft.com/office/powerpoint/2010/main" val="3561552801"/>
              </p:ext>
            </p:extLst>
          </p:nvPr>
        </p:nvGraphicFramePr>
        <p:xfrm>
          <a:off x="579495" y="3888241"/>
          <a:ext cx="10926702" cy="1233650"/>
        </p:xfrm>
        <a:graphic>
          <a:graphicData uri="http://schemas.openxmlformats.org/drawingml/2006/table">
            <a:tbl>
              <a:tblPr firstRow="1" bandRow="1">
                <a:tableStyleId>{B301B821-A1FF-4177-AEE7-76D212191A09}</a:tableStyleId>
              </a:tblPr>
              <a:tblGrid>
                <a:gridCol w="1092670">
                  <a:extLst>
                    <a:ext uri="{9D8B030D-6E8A-4147-A177-3AD203B41FA5}">
                      <a16:colId xmlns:a16="http://schemas.microsoft.com/office/drawing/2014/main" xmlns="" val="20000"/>
                    </a:ext>
                  </a:extLst>
                </a:gridCol>
                <a:gridCol w="1092670">
                  <a:extLst>
                    <a:ext uri="{9D8B030D-6E8A-4147-A177-3AD203B41FA5}">
                      <a16:colId xmlns:a16="http://schemas.microsoft.com/office/drawing/2014/main" xmlns="" val="20001"/>
                    </a:ext>
                  </a:extLst>
                </a:gridCol>
                <a:gridCol w="1092670">
                  <a:extLst>
                    <a:ext uri="{9D8B030D-6E8A-4147-A177-3AD203B41FA5}">
                      <a16:colId xmlns:a16="http://schemas.microsoft.com/office/drawing/2014/main" xmlns="" val="20002"/>
                    </a:ext>
                  </a:extLst>
                </a:gridCol>
                <a:gridCol w="1092670">
                  <a:extLst>
                    <a:ext uri="{9D8B030D-6E8A-4147-A177-3AD203B41FA5}">
                      <a16:colId xmlns:a16="http://schemas.microsoft.com/office/drawing/2014/main" xmlns="" val="20003"/>
                    </a:ext>
                  </a:extLst>
                </a:gridCol>
                <a:gridCol w="1083006">
                  <a:extLst>
                    <a:ext uri="{9D8B030D-6E8A-4147-A177-3AD203B41FA5}">
                      <a16:colId xmlns:a16="http://schemas.microsoft.com/office/drawing/2014/main" xmlns="" val="20004"/>
                    </a:ext>
                  </a:extLst>
                </a:gridCol>
                <a:gridCol w="1102335">
                  <a:extLst>
                    <a:ext uri="{9D8B030D-6E8A-4147-A177-3AD203B41FA5}">
                      <a16:colId xmlns:a16="http://schemas.microsoft.com/office/drawing/2014/main" xmlns="" val="20005"/>
                    </a:ext>
                  </a:extLst>
                </a:gridCol>
                <a:gridCol w="1092670">
                  <a:extLst>
                    <a:ext uri="{9D8B030D-6E8A-4147-A177-3AD203B41FA5}">
                      <a16:colId xmlns:a16="http://schemas.microsoft.com/office/drawing/2014/main" xmlns="" val="20006"/>
                    </a:ext>
                  </a:extLst>
                </a:gridCol>
                <a:gridCol w="1092670">
                  <a:extLst>
                    <a:ext uri="{9D8B030D-6E8A-4147-A177-3AD203B41FA5}">
                      <a16:colId xmlns:a16="http://schemas.microsoft.com/office/drawing/2014/main" xmlns="" val="20007"/>
                    </a:ext>
                  </a:extLst>
                </a:gridCol>
                <a:gridCol w="1632075">
                  <a:extLst>
                    <a:ext uri="{9D8B030D-6E8A-4147-A177-3AD203B41FA5}">
                      <a16:colId xmlns:a16="http://schemas.microsoft.com/office/drawing/2014/main" xmlns="" val="20008"/>
                    </a:ext>
                  </a:extLst>
                </a:gridCol>
                <a:gridCol w="553266">
                  <a:extLst>
                    <a:ext uri="{9D8B030D-6E8A-4147-A177-3AD203B41FA5}">
                      <a16:colId xmlns:a16="http://schemas.microsoft.com/office/drawing/2014/main" xmlns="" val="20009"/>
                    </a:ext>
                  </a:extLst>
                </a:gridCol>
              </a:tblGrid>
              <a:tr h="370840">
                <a:tc>
                  <a:txBody>
                    <a:bodyPr/>
                    <a:lstStyle/>
                    <a:p>
                      <a:pPr algn="ctr" fontAlgn="b"/>
                      <a:r>
                        <a:rPr lang="en-US" sz="1100" b="1" i="0" u="none" strike="noStrike" dirty="0">
                          <a:solidFill>
                            <a:srgbClr val="000000"/>
                          </a:solidFill>
                          <a:effectLst/>
                          <a:latin typeface="+mn-lt"/>
                        </a:rPr>
                        <a:t>2013-2014 </a:t>
                      </a:r>
                    </a:p>
                    <a:p>
                      <a:pPr algn="ctr" fontAlgn="b"/>
                      <a:r>
                        <a:rPr lang="en-US" sz="1100" b="1" i="0" u="none" strike="noStrike" dirty="0">
                          <a:solidFill>
                            <a:srgbClr val="000000"/>
                          </a:solidFill>
                          <a:effectLst/>
                          <a:latin typeface="+mn-lt"/>
                        </a:rPr>
                        <a:t>Total Student Enrollment</a:t>
                      </a:r>
                    </a:p>
                  </a:txBody>
                  <a:tcPr marL="0" marR="0" marT="0" marB="0" anchor="b">
                    <a:solidFill>
                      <a:schemeClr val="accent5">
                        <a:lumMod val="20000"/>
                        <a:lumOff val="80000"/>
                      </a:schemeClr>
                    </a:solidFill>
                  </a:tcPr>
                </a:tc>
                <a:tc>
                  <a:txBody>
                    <a:bodyPr/>
                    <a:lstStyle/>
                    <a:p>
                      <a:pPr algn="ctr" fontAlgn="b"/>
                      <a:r>
                        <a:rPr lang="en-US" sz="1100" b="1" i="0" u="none" strike="noStrike" dirty="0">
                          <a:solidFill>
                            <a:srgbClr val="000000"/>
                          </a:solidFill>
                          <a:effectLst/>
                          <a:latin typeface="+mn-lt"/>
                        </a:rPr>
                        <a:t>2013-2014 Total FTE Staff</a:t>
                      </a:r>
                    </a:p>
                  </a:txBody>
                  <a:tcPr marL="0" marR="0" marT="0" marB="0" anchor="b">
                    <a:solidFill>
                      <a:schemeClr val="accent5">
                        <a:lumMod val="20000"/>
                        <a:lumOff val="80000"/>
                      </a:schemeClr>
                    </a:solidFill>
                  </a:tcPr>
                </a:tc>
                <a:tc>
                  <a:txBody>
                    <a:bodyPr/>
                    <a:lstStyle/>
                    <a:p>
                      <a:pPr algn="ctr" fontAlgn="b"/>
                      <a:r>
                        <a:rPr lang="en-US" sz="1100" b="1" i="0" u="none" strike="noStrike" dirty="0">
                          <a:solidFill>
                            <a:srgbClr val="000000"/>
                          </a:solidFill>
                          <a:effectLst/>
                          <a:latin typeface="+mn-lt"/>
                        </a:rPr>
                        <a:t>2015-2016 </a:t>
                      </a:r>
                    </a:p>
                    <a:p>
                      <a:pPr algn="ctr" fontAlgn="b"/>
                      <a:r>
                        <a:rPr lang="en-US" sz="1100" b="1" i="0" u="none" strike="noStrike" dirty="0">
                          <a:solidFill>
                            <a:srgbClr val="000000"/>
                          </a:solidFill>
                          <a:effectLst/>
                          <a:latin typeface="+mn-lt"/>
                        </a:rPr>
                        <a:t>Total Student Enrollment</a:t>
                      </a:r>
                    </a:p>
                  </a:txBody>
                  <a:tcPr marL="0" marR="0" marT="0" marB="0" anchor="b">
                    <a:solidFill>
                      <a:schemeClr val="accent5">
                        <a:lumMod val="20000"/>
                        <a:lumOff val="80000"/>
                      </a:schemeClr>
                    </a:solidFill>
                  </a:tcPr>
                </a:tc>
                <a:tc>
                  <a:txBody>
                    <a:bodyPr/>
                    <a:lstStyle/>
                    <a:p>
                      <a:pPr algn="ctr" fontAlgn="b"/>
                      <a:r>
                        <a:rPr lang="en-US" sz="1100" b="1" i="0" u="none" strike="noStrike" dirty="0">
                          <a:solidFill>
                            <a:srgbClr val="000000"/>
                          </a:solidFill>
                          <a:effectLst/>
                          <a:latin typeface="+mn-lt"/>
                        </a:rPr>
                        <a:t>2015-2016 Total FTE Staff</a:t>
                      </a:r>
                    </a:p>
                  </a:txBody>
                  <a:tcPr marL="0" marR="0" marT="0" marB="0" anchor="b">
                    <a:solidFill>
                      <a:schemeClr val="accent5">
                        <a:lumMod val="20000"/>
                        <a:lumOff val="80000"/>
                      </a:schemeClr>
                    </a:solidFill>
                  </a:tcPr>
                </a:tc>
                <a:tc>
                  <a:txBody>
                    <a:bodyPr/>
                    <a:lstStyle/>
                    <a:p>
                      <a:pPr algn="ctr" fontAlgn="b"/>
                      <a:r>
                        <a:rPr lang="en-US" sz="1100" b="1" i="0" u="none" strike="noStrike" dirty="0">
                          <a:solidFill>
                            <a:srgbClr val="000000"/>
                          </a:solidFill>
                          <a:effectLst/>
                          <a:latin typeface="+mn-lt"/>
                        </a:rPr>
                        <a:t>Student to Staff Ratio – </a:t>
                      </a:r>
                    </a:p>
                    <a:p>
                      <a:pPr algn="ctr" fontAlgn="b"/>
                      <a:r>
                        <a:rPr lang="en-US" sz="1100" b="1" i="0" u="none" strike="noStrike" dirty="0">
                          <a:solidFill>
                            <a:srgbClr val="0000FF"/>
                          </a:solidFill>
                          <a:effectLst/>
                          <a:latin typeface="+mn-lt"/>
                        </a:rPr>
                        <a:t>2013-2014</a:t>
                      </a:r>
                      <a:endParaRPr lang="en-US" sz="11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100" b="1" i="0" u="none" strike="noStrike" dirty="0">
                          <a:solidFill>
                            <a:srgbClr val="000000"/>
                          </a:solidFill>
                          <a:effectLst/>
                          <a:latin typeface="+mn-lt"/>
                        </a:rPr>
                        <a:t>Student to Staff Ratio – </a:t>
                      </a:r>
                    </a:p>
                    <a:p>
                      <a:pPr algn="ctr" fontAlgn="b"/>
                      <a:r>
                        <a:rPr lang="en-US" sz="1100" b="1" i="0" u="none" strike="noStrike" dirty="0">
                          <a:solidFill>
                            <a:srgbClr val="0000FF"/>
                          </a:solidFill>
                          <a:effectLst/>
                          <a:latin typeface="+mn-lt"/>
                        </a:rPr>
                        <a:t>2015-2016</a:t>
                      </a:r>
                      <a:endParaRPr lang="en-US" sz="1100" b="1" i="0" u="none" strike="noStrike" dirty="0">
                        <a:solidFill>
                          <a:srgbClr val="000000"/>
                        </a:solidFill>
                        <a:effectLst/>
                        <a:latin typeface="+mn-lt"/>
                      </a:endParaRPr>
                    </a:p>
                  </a:txBody>
                  <a:tcPr marL="0" marR="0" marT="0" marB="0" anchor="b">
                    <a:solidFill>
                      <a:schemeClr val="accent5">
                        <a:lumMod val="20000"/>
                        <a:lumOff val="80000"/>
                      </a:schemeClr>
                    </a:solidFill>
                  </a:tcPr>
                </a:tc>
                <a:tc>
                  <a:txBody>
                    <a:bodyPr/>
                    <a:lstStyle/>
                    <a:p>
                      <a:pPr algn="ctr" fontAlgn="b"/>
                      <a:r>
                        <a:rPr lang="en-US" sz="1100" b="1" i="0" u="none" strike="noStrike" dirty="0">
                          <a:solidFill>
                            <a:srgbClr val="000000"/>
                          </a:solidFill>
                          <a:effectLst/>
                          <a:latin typeface="+mn-lt"/>
                        </a:rPr>
                        <a:t>Student to Staff Ratio for                      3 Year Period</a:t>
                      </a:r>
                    </a:p>
                  </a:txBody>
                  <a:tcPr marL="0" marR="0" marT="0" marB="0" anchor="b">
                    <a:solidFill>
                      <a:schemeClr val="accent5">
                        <a:lumMod val="20000"/>
                        <a:lumOff val="80000"/>
                      </a:schemeClr>
                    </a:solidFill>
                  </a:tcPr>
                </a:tc>
                <a:tc>
                  <a:txBody>
                    <a:bodyPr/>
                    <a:lstStyle/>
                    <a:p>
                      <a:pPr algn="ctr" fontAlgn="b"/>
                      <a:r>
                        <a:rPr lang="en-US" sz="1100" b="1" i="0" u="none" strike="noStrike" dirty="0">
                          <a:solidFill>
                            <a:srgbClr val="000000"/>
                          </a:solidFill>
                          <a:effectLst/>
                          <a:latin typeface="+mn-lt"/>
                        </a:rPr>
                        <a:t>Student Enrollment for                                       3 Year Period</a:t>
                      </a:r>
                    </a:p>
                  </a:txBody>
                  <a:tcPr marL="0" marR="0" marT="0" marB="0" anchor="b">
                    <a:solidFill>
                      <a:schemeClr val="accent5">
                        <a:lumMod val="20000"/>
                        <a:lumOff val="80000"/>
                      </a:schemeClr>
                    </a:solidFill>
                  </a:tcPr>
                </a:tc>
                <a:tc>
                  <a:txBody>
                    <a:bodyPr/>
                    <a:lstStyle/>
                    <a:p>
                      <a:pPr algn="ctr" fontAlgn="t"/>
                      <a:r>
                        <a:rPr lang="en-US" sz="1100" b="1" i="0" u="none" strike="noStrike" dirty="0">
                          <a:solidFill>
                            <a:srgbClr val="000000"/>
                          </a:solidFill>
                          <a:effectLst/>
                          <a:latin typeface="+mn-lt"/>
                        </a:rPr>
                        <a:t>Student Enrollment Increase or Decrease over 3 Year Period: </a:t>
                      </a:r>
                      <a:r>
                        <a:rPr lang="en-US" sz="1100" b="1" i="0" u="none" strike="noStrike" dirty="0">
                          <a:solidFill>
                            <a:srgbClr val="0000FF"/>
                          </a:solidFill>
                          <a:effectLst/>
                          <a:latin typeface="+mn-lt"/>
                        </a:rPr>
                        <a:t>Yes</a:t>
                      </a:r>
                      <a:r>
                        <a:rPr lang="en-US" sz="1100" b="1" i="0" u="none" strike="noStrike" dirty="0">
                          <a:solidFill>
                            <a:srgbClr val="000000"/>
                          </a:solidFill>
                          <a:effectLst/>
                          <a:latin typeface="+mn-lt"/>
                        </a:rPr>
                        <a:t> = Increased or Stayed the Same, </a:t>
                      </a:r>
                      <a:r>
                        <a:rPr lang="en-US" sz="1100" b="1" i="0" u="none" strike="noStrike" dirty="0">
                          <a:solidFill>
                            <a:srgbClr val="0000FF"/>
                          </a:solidFill>
                          <a:effectLst/>
                          <a:latin typeface="+mn-lt"/>
                        </a:rPr>
                        <a:t>No</a:t>
                      </a:r>
                      <a:r>
                        <a:rPr lang="en-US" sz="1100" b="1" i="0" u="none" strike="noStrike" dirty="0">
                          <a:solidFill>
                            <a:srgbClr val="000000"/>
                          </a:solidFill>
                          <a:effectLst/>
                          <a:latin typeface="+mn-lt"/>
                        </a:rPr>
                        <a:t> = Decrease</a:t>
                      </a:r>
                    </a:p>
                  </a:txBody>
                  <a:tcPr marL="0" marR="0" marT="0" marB="0">
                    <a:solidFill>
                      <a:schemeClr val="accent5">
                        <a:lumMod val="20000"/>
                        <a:lumOff val="80000"/>
                      </a:schemeClr>
                    </a:solidFill>
                  </a:tcPr>
                </a:tc>
                <a:tc>
                  <a:txBody>
                    <a:bodyPr/>
                    <a:lstStyle/>
                    <a:p>
                      <a:pPr algn="ctr" fontAlgn="b"/>
                      <a:r>
                        <a:rPr lang="en-US" sz="1100" b="1" i="0" u="none" strike="noStrike" dirty="0">
                          <a:solidFill>
                            <a:srgbClr val="000000"/>
                          </a:solidFill>
                          <a:effectLst/>
                          <a:latin typeface="+mn-lt"/>
                        </a:rPr>
                        <a:t>(</a:t>
                      </a:r>
                      <a:r>
                        <a:rPr lang="en-US" sz="1100" b="1" i="0" u="none" strike="noStrike" dirty="0">
                          <a:solidFill>
                            <a:srgbClr val="FF0000"/>
                          </a:solidFill>
                          <a:effectLst/>
                          <a:latin typeface="+mn-lt"/>
                        </a:rPr>
                        <a:t>Worth </a:t>
                      </a:r>
                    </a:p>
                    <a:p>
                      <a:pPr algn="ctr" fontAlgn="b"/>
                      <a:r>
                        <a:rPr lang="en-US" sz="1100" b="1" i="0" u="none" strike="noStrike" dirty="0">
                          <a:solidFill>
                            <a:srgbClr val="FF0000"/>
                          </a:solidFill>
                          <a:effectLst/>
                          <a:latin typeface="+mn-lt"/>
                        </a:rPr>
                        <a:t>0 or 10 Points</a:t>
                      </a:r>
                      <a:r>
                        <a:rPr lang="en-US" sz="1100" b="1" i="0" u="none" strike="noStrike" dirty="0">
                          <a:solidFill>
                            <a:srgbClr val="000000"/>
                          </a:solidFill>
                          <a:effectLst/>
                          <a:latin typeface="+mn-lt"/>
                        </a:rPr>
                        <a:t>)</a:t>
                      </a:r>
                    </a:p>
                    <a:p>
                      <a:pPr algn="ctr" fontAlgn="b"/>
                      <a:r>
                        <a:rPr lang="en-US" sz="1100" b="1" i="0" u="none" strike="noStrike" dirty="0">
                          <a:solidFill>
                            <a:srgbClr val="000000"/>
                          </a:solidFill>
                          <a:effectLst/>
                          <a:latin typeface="+mn-lt"/>
                        </a:rPr>
                        <a:t>Score</a:t>
                      </a:r>
                    </a:p>
                  </a:txBody>
                  <a:tcPr marL="0" marR="0" marT="0" marB="0" anchor="b">
                    <a:solidFill>
                      <a:schemeClr val="accent5">
                        <a:lumMod val="20000"/>
                        <a:lumOff val="80000"/>
                      </a:schemeClr>
                    </a:solidFill>
                  </a:tcPr>
                </a:tc>
                <a:extLst>
                  <a:ext uri="{0D108BD9-81ED-4DB2-BD59-A6C34878D82A}">
                    <a16:rowId xmlns:a16="http://schemas.microsoft.com/office/drawing/2014/main" xmlns="" val="10000"/>
                  </a:ext>
                </a:extLst>
              </a:tr>
              <a:tr h="395450">
                <a:tc>
                  <a:txBody>
                    <a:bodyPr/>
                    <a:lstStyle/>
                    <a:p>
                      <a:pPr algn="ctr" fontAlgn="b"/>
                      <a:r>
                        <a:rPr lang="en-US" sz="1100" b="1" i="0" u="none" strike="noStrike" dirty="0">
                          <a:solidFill>
                            <a:srgbClr val="000000"/>
                          </a:solidFill>
                          <a:effectLst/>
                          <a:latin typeface="+mn-lt"/>
                        </a:rPr>
                        <a:t>8,657</a:t>
                      </a:r>
                    </a:p>
                  </a:txBody>
                  <a:tcPr marL="0" marR="0" marT="0" marB="0" anchor="b">
                    <a:solidFill>
                      <a:schemeClr val="bg1"/>
                    </a:solidFill>
                  </a:tcPr>
                </a:tc>
                <a:tc>
                  <a:txBody>
                    <a:bodyPr/>
                    <a:lstStyle/>
                    <a:p>
                      <a:pPr algn="ctr" fontAlgn="b"/>
                      <a:r>
                        <a:rPr lang="en-US" sz="1100" b="1" i="0" u="none" strike="noStrike" dirty="0">
                          <a:solidFill>
                            <a:srgbClr val="000000"/>
                          </a:solidFill>
                          <a:effectLst/>
                          <a:latin typeface="+mn-lt"/>
                        </a:rPr>
                        <a:t>1,034.4876</a:t>
                      </a:r>
                    </a:p>
                  </a:txBody>
                  <a:tcPr marL="0" marR="0" marT="0" marB="0" anchor="b">
                    <a:solidFill>
                      <a:schemeClr val="bg1"/>
                    </a:solidFill>
                  </a:tcPr>
                </a:tc>
                <a:tc>
                  <a:txBody>
                    <a:bodyPr/>
                    <a:lstStyle/>
                    <a:p>
                      <a:pPr algn="ctr" fontAlgn="b"/>
                      <a:r>
                        <a:rPr lang="en-US" sz="1100" b="1" i="0" u="none" strike="noStrike" dirty="0">
                          <a:solidFill>
                            <a:srgbClr val="000000"/>
                          </a:solidFill>
                          <a:effectLst/>
                          <a:latin typeface="+mn-lt"/>
                        </a:rPr>
                        <a:t>8,500</a:t>
                      </a:r>
                    </a:p>
                  </a:txBody>
                  <a:tcPr marL="0" marR="0" marT="0" marB="0" anchor="b">
                    <a:solidFill>
                      <a:schemeClr val="bg1"/>
                    </a:solidFill>
                  </a:tcPr>
                </a:tc>
                <a:tc>
                  <a:txBody>
                    <a:bodyPr/>
                    <a:lstStyle/>
                    <a:p>
                      <a:pPr algn="ctr" fontAlgn="b"/>
                      <a:r>
                        <a:rPr lang="en-US" sz="1100" b="1" i="0" u="none" strike="noStrike" dirty="0">
                          <a:solidFill>
                            <a:srgbClr val="000000"/>
                          </a:solidFill>
                          <a:effectLst/>
                          <a:latin typeface="+mn-lt"/>
                        </a:rPr>
                        <a:t>0.0000</a:t>
                      </a:r>
                    </a:p>
                  </a:txBody>
                  <a:tcPr marL="0" marR="0" marT="0" marB="0" anchor="b">
                    <a:solidFill>
                      <a:srgbClr val="FFFF00"/>
                    </a:solidFill>
                  </a:tcPr>
                </a:tc>
                <a:tc>
                  <a:txBody>
                    <a:bodyPr/>
                    <a:lstStyle/>
                    <a:p>
                      <a:pPr algn="ctr" fontAlgn="b"/>
                      <a:r>
                        <a:rPr lang="en-US" sz="1100" b="1" i="0" u="none" strike="noStrike" dirty="0">
                          <a:solidFill>
                            <a:srgbClr val="000000"/>
                          </a:solidFill>
                          <a:effectLst/>
                          <a:latin typeface="+mn-lt"/>
                        </a:rPr>
                        <a:t>8.368394169</a:t>
                      </a:r>
                    </a:p>
                  </a:txBody>
                  <a:tcPr marL="0" marR="0" marT="0" marB="0" anchor="b">
                    <a:solidFill>
                      <a:schemeClr val="bg1"/>
                    </a:solidFill>
                  </a:tcPr>
                </a:tc>
                <a:tc>
                  <a:txBody>
                    <a:bodyPr/>
                    <a:lstStyle/>
                    <a:p>
                      <a:pPr algn="ctr" fontAlgn="b"/>
                      <a:r>
                        <a:rPr lang="en-US" sz="1100" b="1" i="0" u="none" strike="noStrike" dirty="0">
                          <a:solidFill>
                            <a:srgbClr val="000000"/>
                          </a:solidFill>
                          <a:effectLst/>
                          <a:latin typeface="+mn-lt"/>
                        </a:rPr>
                        <a:t>#DIV/0!</a:t>
                      </a:r>
                    </a:p>
                  </a:txBody>
                  <a:tcPr marL="0" marR="0" marT="0" marB="0" anchor="b">
                    <a:solidFill>
                      <a:srgbClr val="FFFF00"/>
                    </a:solidFill>
                  </a:tcPr>
                </a:tc>
                <a:tc>
                  <a:txBody>
                    <a:bodyPr/>
                    <a:lstStyle/>
                    <a:p>
                      <a:pPr algn="ctr" fontAlgn="b"/>
                      <a:r>
                        <a:rPr lang="en-US" sz="1100" b="1" i="0" u="none" strike="noStrike" dirty="0">
                          <a:solidFill>
                            <a:srgbClr val="000000"/>
                          </a:solidFill>
                          <a:effectLst/>
                          <a:latin typeface="+mn-lt"/>
                        </a:rPr>
                        <a:t>#DIV/0!</a:t>
                      </a:r>
                    </a:p>
                  </a:txBody>
                  <a:tcPr marL="0" marR="0" marT="0" marB="0" anchor="b">
                    <a:solidFill>
                      <a:srgbClr val="FFFF00"/>
                    </a:solidFill>
                  </a:tcPr>
                </a:tc>
                <a:tc>
                  <a:txBody>
                    <a:bodyPr/>
                    <a:lstStyle/>
                    <a:p>
                      <a:pPr algn="ctr" fontAlgn="b"/>
                      <a:r>
                        <a:rPr lang="en-US" sz="1100" b="1" i="0" u="none" strike="noStrike" kern="1200" dirty="0">
                          <a:solidFill>
                            <a:srgbClr val="FF0000"/>
                          </a:solidFill>
                          <a:effectLst/>
                          <a:latin typeface="+mn-lt"/>
                          <a:ea typeface="+mn-ea"/>
                          <a:cs typeface="+mn-cs"/>
                        </a:rPr>
                        <a:t>-157.0000</a:t>
                      </a:r>
                    </a:p>
                  </a:txBody>
                  <a:tcPr marL="0" marR="0" marT="0" marB="0" anchor="b">
                    <a:solidFill>
                      <a:schemeClr val="bg1"/>
                    </a:solidFill>
                  </a:tcPr>
                </a:tc>
                <a:tc>
                  <a:txBody>
                    <a:bodyPr/>
                    <a:lstStyle/>
                    <a:p>
                      <a:pPr algn="ctr" fontAlgn="b"/>
                      <a:r>
                        <a:rPr lang="en-US" sz="1100" b="1" i="0" u="none" strike="noStrike" dirty="0">
                          <a:solidFill>
                            <a:srgbClr val="000000"/>
                          </a:solidFill>
                          <a:effectLst/>
                          <a:latin typeface="+mn-lt"/>
                        </a:rPr>
                        <a:t>NO</a:t>
                      </a:r>
                    </a:p>
                  </a:txBody>
                  <a:tcPr marL="0" marR="0" marT="0" marB="0" anchor="b">
                    <a:solidFill>
                      <a:schemeClr val="bg1"/>
                    </a:solidFill>
                  </a:tcPr>
                </a:tc>
                <a:tc>
                  <a:txBody>
                    <a:bodyPr/>
                    <a:lstStyle/>
                    <a:p>
                      <a:pPr algn="ctr" fontAlgn="b"/>
                      <a:r>
                        <a:rPr lang="en-US" sz="1100" b="1" i="0" u="none" strike="noStrike" dirty="0">
                          <a:solidFill>
                            <a:srgbClr val="000000"/>
                          </a:solidFill>
                          <a:effectLst/>
                          <a:latin typeface="+mn-lt"/>
                        </a:rPr>
                        <a:t>0</a:t>
                      </a:r>
                    </a:p>
                  </a:txBody>
                  <a:tcPr marL="0" marR="0" marT="0" marB="0" anchor="b">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4745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350" y="314325"/>
            <a:ext cx="9601200" cy="819150"/>
          </a:xfrm>
        </p:spPr>
        <p:txBody>
          <a:bodyPr anchor="ctr"/>
          <a:lstStyle/>
          <a:p>
            <a:pPr algn="ctr"/>
            <a:r>
              <a:rPr lang="en-US" dirty="0"/>
              <a:t>Notes on this presentation</a:t>
            </a:r>
          </a:p>
        </p:txBody>
      </p:sp>
      <p:sp>
        <p:nvSpPr>
          <p:cNvPr id="3" name="Content Placeholder 2"/>
          <p:cNvSpPr>
            <a:spLocks noGrp="1"/>
          </p:cNvSpPr>
          <p:nvPr>
            <p:ph idx="1"/>
          </p:nvPr>
        </p:nvSpPr>
        <p:spPr>
          <a:xfrm>
            <a:off x="504825" y="1133475"/>
            <a:ext cx="11144250" cy="5391150"/>
          </a:xfrm>
        </p:spPr>
        <p:style>
          <a:lnRef idx="1">
            <a:schemeClr val="accent2"/>
          </a:lnRef>
          <a:fillRef idx="2">
            <a:schemeClr val="accent2"/>
          </a:fillRef>
          <a:effectRef idx="1">
            <a:schemeClr val="accent2"/>
          </a:effectRef>
          <a:fontRef idx="minor">
            <a:schemeClr val="dk1"/>
          </a:fontRef>
        </p:style>
        <p:txBody>
          <a:bodyPr>
            <a:normAutofit/>
          </a:bodyPr>
          <a:lstStyle/>
          <a:p>
            <a:pPr marL="347663" indent="-303213">
              <a:buFont typeface="Wingdings" panose="05000000000000000000" pitchFamily="2" charset="2"/>
              <a:buChar char="q"/>
            </a:pPr>
            <a:r>
              <a:rPr lang="en-US" dirty="0">
                <a:solidFill>
                  <a:schemeClr val="tx2"/>
                </a:solidFill>
                <a:cs typeface="Lucida Sans" panose="020B0602040502020204" pitchFamily="34" charset="0"/>
              </a:rPr>
              <a:t>The Data Feed and PEIMS data used in this presentation is actual data; however, the CDN of each district associated with the data has been removed. </a:t>
            </a:r>
            <a:br>
              <a:rPr lang="en-US" dirty="0">
                <a:solidFill>
                  <a:schemeClr val="tx2"/>
                </a:solidFill>
                <a:cs typeface="Lucida Sans" panose="020B0602040502020204" pitchFamily="34" charset="0"/>
              </a:rPr>
            </a:br>
            <a:endParaRPr lang="en-US" dirty="0">
              <a:solidFill>
                <a:schemeClr val="tx2"/>
              </a:solidFill>
              <a:cs typeface="Lucida Sans" panose="020B0602040502020204" pitchFamily="34" charset="0"/>
            </a:endParaRPr>
          </a:p>
          <a:p>
            <a:pPr marL="347663" indent="-303213">
              <a:buFont typeface="Wingdings" panose="05000000000000000000" pitchFamily="2" charset="2"/>
              <a:buChar char="q"/>
            </a:pPr>
            <a:r>
              <a:rPr lang="en-US" dirty="0">
                <a:solidFill>
                  <a:schemeClr val="tx2"/>
                </a:solidFill>
                <a:cs typeface="Lucida Sans" panose="020B0602040502020204" pitchFamily="34" charset="0"/>
              </a:rPr>
              <a:t>The applicable data for each rating year will be extracted from the Data </a:t>
            </a:r>
            <a:r>
              <a:rPr lang="en-US" dirty="0" smtClean="0">
                <a:solidFill>
                  <a:schemeClr val="tx2"/>
                </a:solidFill>
                <a:cs typeface="Lucida Sans" panose="020B0602040502020204" pitchFamily="34" charset="0"/>
              </a:rPr>
              <a:t>Feed, PEIMS, and other required collection systems </a:t>
            </a:r>
            <a:r>
              <a:rPr lang="en-US" dirty="0">
                <a:solidFill>
                  <a:schemeClr val="tx2"/>
                </a:solidFill>
                <a:cs typeface="Lucida Sans" panose="020B0602040502020204" pitchFamily="34" charset="0"/>
              </a:rPr>
              <a:t>to produce your school district’s final School FIRST rating.</a:t>
            </a:r>
            <a:r>
              <a:rPr lang="en-US" dirty="0">
                <a:cs typeface="Lucida Sans" panose="020B0602040502020204" pitchFamily="34" charset="0"/>
              </a:rPr>
              <a:t/>
            </a:r>
            <a:br>
              <a:rPr lang="en-US" dirty="0">
                <a:cs typeface="Lucida Sans" panose="020B0602040502020204" pitchFamily="34" charset="0"/>
              </a:rPr>
            </a:br>
            <a:endParaRPr lang="en-US" dirty="0">
              <a:cs typeface="Lucida Sans" panose="020B0602040502020204" pitchFamily="34" charset="0"/>
            </a:endParaRPr>
          </a:p>
          <a:p>
            <a:pPr marL="347663" indent="-303213">
              <a:buFont typeface="Wingdings" panose="05000000000000000000" pitchFamily="2" charset="2"/>
              <a:buChar char="q"/>
            </a:pPr>
            <a:r>
              <a:rPr lang="en-US" dirty="0">
                <a:solidFill>
                  <a:schemeClr val="tx2"/>
                </a:solidFill>
                <a:cs typeface="Lucida Sans" panose="020B0602040502020204" pitchFamily="34" charset="0"/>
              </a:rPr>
              <a:t>The </a:t>
            </a:r>
            <a:r>
              <a:rPr lang="en-US" dirty="0" smtClean="0">
                <a:solidFill>
                  <a:schemeClr val="tx2"/>
                </a:solidFill>
                <a:cs typeface="Lucida Sans" panose="020B0602040502020204" pitchFamily="34" charset="0"/>
              </a:rPr>
              <a:t>terms </a:t>
            </a:r>
            <a:r>
              <a:rPr lang="en-US" dirty="0">
                <a:solidFill>
                  <a:schemeClr val="tx2"/>
                </a:solidFill>
                <a:cs typeface="Lucida Sans" panose="020B0602040502020204" pitchFamily="34" charset="0"/>
              </a:rPr>
              <a:t>“</a:t>
            </a:r>
            <a:r>
              <a:rPr lang="en-US" b="1" dirty="0">
                <a:solidFill>
                  <a:srgbClr val="3333FF"/>
                </a:solidFill>
                <a:cs typeface="Lucida Sans" panose="020B0602040502020204" pitchFamily="34" charset="0"/>
              </a:rPr>
              <a:t>school district</a:t>
            </a:r>
            <a:r>
              <a:rPr lang="en-US" dirty="0">
                <a:solidFill>
                  <a:schemeClr val="tx2"/>
                </a:solidFill>
                <a:cs typeface="Lucida Sans" panose="020B0602040502020204" pitchFamily="34" charset="0"/>
              </a:rPr>
              <a:t>” </a:t>
            </a:r>
            <a:r>
              <a:rPr lang="en-US" dirty="0" smtClean="0">
                <a:solidFill>
                  <a:schemeClr val="tx2"/>
                </a:solidFill>
                <a:cs typeface="Lucida Sans" panose="020B0602040502020204" pitchFamily="34" charset="0"/>
              </a:rPr>
              <a:t>and </a:t>
            </a:r>
            <a:r>
              <a:rPr lang="en-US" dirty="0">
                <a:solidFill>
                  <a:schemeClr val="tx2"/>
                </a:solidFill>
                <a:cs typeface="Lucida Sans" panose="020B0602040502020204" pitchFamily="34" charset="0"/>
              </a:rPr>
              <a:t>“</a:t>
            </a:r>
            <a:r>
              <a:rPr lang="en-US" b="1" dirty="0">
                <a:solidFill>
                  <a:srgbClr val="3333FF"/>
                </a:solidFill>
                <a:cs typeface="Lucida Sans" panose="020B0602040502020204" pitchFamily="34" charset="0"/>
              </a:rPr>
              <a:t>district</a:t>
            </a:r>
            <a:r>
              <a:rPr lang="en-US" dirty="0">
                <a:solidFill>
                  <a:schemeClr val="tx2"/>
                </a:solidFill>
                <a:cs typeface="Lucida Sans" panose="020B0602040502020204" pitchFamily="34" charset="0"/>
              </a:rPr>
              <a:t>” </a:t>
            </a:r>
            <a:r>
              <a:rPr lang="en-US" dirty="0" smtClean="0">
                <a:solidFill>
                  <a:schemeClr val="tx2"/>
                </a:solidFill>
                <a:cs typeface="Lucida Sans" panose="020B0602040502020204" pitchFamily="34" charset="0"/>
              </a:rPr>
              <a:t>are </a:t>
            </a:r>
            <a:r>
              <a:rPr lang="en-US" dirty="0">
                <a:solidFill>
                  <a:schemeClr val="tx2"/>
                </a:solidFill>
                <a:cs typeface="Lucida Sans" panose="020B0602040502020204" pitchFamily="34" charset="0"/>
              </a:rPr>
              <a:t>used interchangeably throughout this presentation to refer to a school district.</a:t>
            </a:r>
            <a:r>
              <a:rPr lang="en-US" dirty="0">
                <a:cs typeface="Lucida Sans" panose="020B0602040502020204" pitchFamily="34" charset="0"/>
              </a:rPr>
              <a:t/>
            </a:r>
            <a:br>
              <a:rPr lang="en-US" dirty="0">
                <a:cs typeface="Lucida Sans" panose="020B0602040502020204" pitchFamily="34" charset="0"/>
              </a:rPr>
            </a:br>
            <a:endParaRPr lang="en-US" dirty="0">
              <a:cs typeface="Lucida Sans" panose="020B0602040502020204" pitchFamily="34" charset="0"/>
            </a:endParaRPr>
          </a:p>
          <a:p>
            <a:pPr marL="347663" indent="-303213">
              <a:buFont typeface="Wingdings" panose="05000000000000000000" pitchFamily="2" charset="2"/>
              <a:buChar char="q"/>
            </a:pPr>
            <a:r>
              <a:rPr lang="en-US" dirty="0">
                <a:solidFill>
                  <a:schemeClr val="tx2"/>
                </a:solidFill>
                <a:cs typeface="Lucida Sans" panose="020B0602040502020204" pitchFamily="34" charset="0"/>
              </a:rPr>
              <a:t>The term Public Education Information Management System “</a:t>
            </a:r>
            <a:r>
              <a:rPr lang="en-US" b="1" dirty="0">
                <a:solidFill>
                  <a:srgbClr val="3333FF"/>
                </a:solidFill>
                <a:cs typeface="Lucida Sans" panose="020B0602040502020204" pitchFamily="34" charset="0"/>
              </a:rPr>
              <a:t>PEIMS</a:t>
            </a:r>
            <a:r>
              <a:rPr lang="en-US" dirty="0">
                <a:solidFill>
                  <a:schemeClr val="tx2"/>
                </a:solidFill>
                <a:cs typeface="Lucida Sans" panose="020B0602040502020204" pitchFamily="34" charset="0"/>
              </a:rPr>
              <a:t>” is used throughout this presentation to refer to PEIMS Edit+ and the Texas Student Data System PEIMS (TSDS PEIMS). </a:t>
            </a:r>
          </a:p>
          <a:p>
            <a:pPr marL="44450" indent="0">
              <a:buNone/>
            </a:pPr>
            <a:endParaRPr lang="en-US" dirty="0">
              <a:cs typeface="Lucida Sans" panose="020B0602040502020204" pitchFamily="34" charset="0"/>
            </a:endParaRPr>
          </a:p>
          <a:p>
            <a:pPr marL="45720" indent="0">
              <a:buNone/>
            </a:pPr>
            <a:endParaRPr lang="en-US" dirty="0">
              <a:cs typeface="Lucida Sans" panose="020B0602040502020204" pitchFamily="34" charset="0"/>
            </a:endParaRPr>
          </a:p>
          <a:p>
            <a:pPr marL="45720" indent="0">
              <a:buNone/>
            </a:pPr>
            <a:endParaRPr lang="en-US" dirty="0"/>
          </a:p>
        </p:txBody>
      </p:sp>
    </p:spTree>
    <p:extLst>
      <p:ext uri="{BB962C8B-B14F-4D97-AF65-F5344CB8AC3E}">
        <p14:creationId xmlns:p14="http://schemas.microsoft.com/office/powerpoint/2010/main" val="39926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46" y="145910"/>
            <a:ext cx="10532706" cy="564007"/>
          </a:xfrm>
        </p:spPr>
        <p:txBody>
          <a:bodyPr anchor="t"/>
          <a:lstStyle/>
          <a:p>
            <a:pPr algn="ctr"/>
            <a:r>
              <a:rPr lang="en-US" dirty="0"/>
              <a:t>PEIMS Errors</a:t>
            </a:r>
          </a:p>
        </p:txBody>
      </p:sp>
      <p:sp>
        <p:nvSpPr>
          <p:cNvPr id="3" name="Content Placeholder 2"/>
          <p:cNvSpPr>
            <a:spLocks noGrp="1"/>
          </p:cNvSpPr>
          <p:nvPr>
            <p:ph sz="half" idx="2"/>
          </p:nvPr>
        </p:nvSpPr>
        <p:spPr>
          <a:xfrm>
            <a:off x="167184" y="709916"/>
            <a:ext cx="11857630" cy="7129159"/>
          </a:xfrm>
        </p:spPr>
        <p:style>
          <a:lnRef idx="2">
            <a:schemeClr val="accent1"/>
          </a:lnRef>
          <a:fillRef idx="1">
            <a:schemeClr val="lt1"/>
          </a:fillRef>
          <a:effectRef idx="0">
            <a:schemeClr val="accent1"/>
          </a:effectRef>
          <a:fontRef idx="minor">
            <a:schemeClr val="dk1"/>
          </a:fontRef>
        </p:style>
        <p:txBody>
          <a:bodyPr>
            <a:normAutofit/>
          </a:bodyPr>
          <a:lstStyle/>
          <a:p>
            <a:pPr marL="45720" indent="0">
              <a:buNone/>
            </a:pPr>
            <a:r>
              <a:rPr lang="en-US" b="1" dirty="0">
                <a:solidFill>
                  <a:schemeClr val="accent1"/>
                </a:solidFill>
              </a:rPr>
              <a:t>Indicator 13: PEIMS Data Quality</a:t>
            </a:r>
            <a:endParaRPr lang="en-US" dirty="0"/>
          </a:p>
          <a:p>
            <a:pPr marL="347663" indent="-303213"/>
            <a:r>
              <a:rPr lang="en-US" sz="1800" dirty="0">
                <a:solidFill>
                  <a:schemeClr val="tx2"/>
                </a:solidFill>
              </a:rPr>
              <a:t>Did the comparison of Public Education Information Management System (PEIMS) data to like information in the school district’s AFR result in a total variance of less than 3 percent of all expenditures by function?</a:t>
            </a:r>
          </a:p>
          <a:p>
            <a:pPr marL="347663" indent="-303213"/>
            <a:r>
              <a:rPr lang="en-US" sz="1800" dirty="0">
                <a:solidFill>
                  <a:schemeClr val="tx2"/>
                </a:solidFill>
              </a:rPr>
              <a:t>School FIRST Data Source: </a:t>
            </a:r>
            <a:r>
              <a:rPr lang="en-US" sz="1800" b="1" dirty="0">
                <a:solidFill>
                  <a:schemeClr val="accent1"/>
                </a:solidFill>
              </a:rPr>
              <a:t>Data Feed, Schedule C-2, and PEIMS:</a:t>
            </a:r>
          </a:p>
          <a:p>
            <a:pPr marL="45720" indent="0">
              <a:lnSpc>
                <a:spcPct val="100000"/>
              </a:lnSpc>
              <a:buNone/>
            </a:pPr>
            <a:endParaRPr lang="en-US" b="1" dirty="0">
              <a:solidFill>
                <a:schemeClr val="accent1"/>
              </a:solidFill>
            </a:endParaRPr>
          </a:p>
          <a:p>
            <a:pPr marL="45720" indent="0">
              <a:buNone/>
            </a:pPr>
            <a:endParaRPr lang="en-US" dirty="0"/>
          </a:p>
          <a:p>
            <a:pPr marL="45720" indent="0">
              <a:buNone/>
            </a:pPr>
            <a:endParaRPr lang="en-US" dirty="0"/>
          </a:p>
          <a:p>
            <a:pPr marL="45720" indent="0">
              <a:buNone/>
            </a:pPr>
            <a:endParaRPr lang="en-US" dirty="0"/>
          </a:p>
        </p:txBody>
      </p:sp>
      <p:pic>
        <p:nvPicPr>
          <p:cNvPr id="18" name="Picture 17"/>
          <p:cNvPicPr>
            <a:picLocks noChangeAspect="1"/>
          </p:cNvPicPr>
          <p:nvPr/>
        </p:nvPicPr>
        <p:blipFill rotWithShape="1">
          <a:blip r:embed="rId3"/>
          <a:srcRect l="467" t="21775" r="838" b="607"/>
          <a:stretch/>
        </p:blipFill>
        <p:spPr>
          <a:xfrm>
            <a:off x="2915468" y="2974835"/>
            <a:ext cx="6751590" cy="4864240"/>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rotWithShape="1">
          <a:blip r:embed="rId4"/>
          <a:srcRect l="1507" r="1349" b="4284"/>
          <a:stretch/>
        </p:blipFill>
        <p:spPr>
          <a:xfrm>
            <a:off x="2915468" y="2238375"/>
            <a:ext cx="6751590" cy="7364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181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46" y="145910"/>
            <a:ext cx="10532706" cy="564007"/>
          </a:xfrm>
        </p:spPr>
        <p:txBody>
          <a:bodyPr anchor="t"/>
          <a:lstStyle/>
          <a:p>
            <a:pPr algn="ctr"/>
            <a:r>
              <a:rPr lang="en-US" dirty="0"/>
              <a:t>PEIMS Errors</a:t>
            </a:r>
          </a:p>
        </p:txBody>
      </p:sp>
      <p:sp>
        <p:nvSpPr>
          <p:cNvPr id="3" name="Content Placeholder 2"/>
          <p:cNvSpPr>
            <a:spLocks noGrp="1"/>
          </p:cNvSpPr>
          <p:nvPr>
            <p:ph sz="half" idx="2"/>
          </p:nvPr>
        </p:nvSpPr>
        <p:spPr>
          <a:xfrm>
            <a:off x="167184" y="709917"/>
            <a:ext cx="11857630" cy="6013010"/>
          </a:xfrm>
        </p:spPr>
        <p:style>
          <a:lnRef idx="2">
            <a:schemeClr val="accent1"/>
          </a:lnRef>
          <a:fillRef idx="1">
            <a:schemeClr val="lt1"/>
          </a:fillRef>
          <a:effectRef idx="0">
            <a:schemeClr val="accent1"/>
          </a:effectRef>
          <a:fontRef idx="minor">
            <a:schemeClr val="dk1"/>
          </a:fontRef>
        </p:style>
        <p:txBody>
          <a:bodyPr>
            <a:normAutofit/>
          </a:bodyPr>
          <a:lstStyle/>
          <a:p>
            <a:pPr marL="45720" indent="0">
              <a:buNone/>
            </a:pPr>
            <a:r>
              <a:rPr lang="en-US" b="1" dirty="0">
                <a:solidFill>
                  <a:schemeClr val="accent1"/>
                </a:solidFill>
              </a:rPr>
              <a:t>Indicator 13: PEIMS Data Quality -Continued</a:t>
            </a:r>
            <a:endParaRPr lang="en-US" dirty="0"/>
          </a:p>
          <a:p>
            <a:pPr marL="45720" indent="0">
              <a:lnSpc>
                <a:spcPct val="100000"/>
              </a:lnSpc>
              <a:buNone/>
            </a:pPr>
            <a:endParaRPr lang="en-US" b="1" dirty="0">
              <a:solidFill>
                <a:schemeClr val="accent1"/>
              </a:solidFill>
            </a:endParaRPr>
          </a:p>
          <a:p>
            <a:pPr marL="45720" indent="0">
              <a:buNone/>
            </a:pPr>
            <a:endParaRPr lang="en-US" dirty="0"/>
          </a:p>
          <a:p>
            <a:pPr marL="45720" indent="0">
              <a:buNone/>
            </a:pPr>
            <a:endParaRPr lang="en-US" dirty="0"/>
          </a:p>
          <a:p>
            <a:pPr marL="45720" indent="0">
              <a:buNone/>
            </a:pPr>
            <a:endParaRPr lang="en-US" dirty="0"/>
          </a:p>
        </p:txBody>
      </p:sp>
      <p:pic>
        <p:nvPicPr>
          <p:cNvPr id="4" name="Picture 3"/>
          <p:cNvPicPr>
            <a:picLocks noChangeAspect="1"/>
          </p:cNvPicPr>
          <p:nvPr/>
        </p:nvPicPr>
        <p:blipFill>
          <a:blip r:embed="rId3"/>
          <a:stretch>
            <a:fillRect/>
          </a:stretch>
        </p:blipFill>
        <p:spPr>
          <a:xfrm>
            <a:off x="1162050" y="1073535"/>
            <a:ext cx="10010775" cy="5649392"/>
          </a:xfrm>
          <a:prstGeom prst="rect">
            <a:avLst/>
          </a:prstGeom>
          <a:ln>
            <a:solidFill>
              <a:schemeClr val="accent1"/>
            </a:solidFill>
          </a:ln>
        </p:spPr>
      </p:pic>
      <p:sp>
        <p:nvSpPr>
          <p:cNvPr id="5" name="Rectangle 4"/>
          <p:cNvSpPr/>
          <p:nvPr/>
        </p:nvSpPr>
        <p:spPr>
          <a:xfrm>
            <a:off x="4000500" y="1866297"/>
            <a:ext cx="1152525" cy="5143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977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19" y="141245"/>
            <a:ext cx="10495156" cy="586543"/>
          </a:xfrm>
        </p:spPr>
        <p:txBody>
          <a:bodyPr anchor="t"/>
          <a:lstStyle/>
          <a:p>
            <a:pPr algn="ctr"/>
            <a:r>
              <a:rPr lang="en-US" dirty="0"/>
              <a:t>Peims and Data Feed Errors</a:t>
            </a:r>
          </a:p>
        </p:txBody>
      </p:sp>
      <p:sp>
        <p:nvSpPr>
          <p:cNvPr id="3" name="Content Placeholder 2"/>
          <p:cNvSpPr>
            <a:spLocks noGrp="1"/>
          </p:cNvSpPr>
          <p:nvPr>
            <p:ph sz="half" idx="2"/>
          </p:nvPr>
        </p:nvSpPr>
        <p:spPr>
          <a:xfrm>
            <a:off x="279092" y="793102"/>
            <a:ext cx="11633811" cy="5896947"/>
          </a:xfrm>
        </p:spPr>
        <p:style>
          <a:lnRef idx="1">
            <a:schemeClr val="accent2"/>
          </a:lnRef>
          <a:fillRef idx="2">
            <a:schemeClr val="accent2"/>
          </a:fillRef>
          <a:effectRef idx="1">
            <a:schemeClr val="accent2"/>
          </a:effectRef>
          <a:fontRef idx="minor">
            <a:schemeClr val="dk1"/>
          </a:fontRef>
        </p:style>
        <p:txBody>
          <a:bodyPr>
            <a:noAutofit/>
          </a:bodyPr>
          <a:lstStyle/>
          <a:p>
            <a:pPr marL="45720" indent="0">
              <a:buNone/>
            </a:pPr>
            <a:r>
              <a:rPr lang="en-US" b="1" dirty="0">
                <a:solidFill>
                  <a:schemeClr val="accent1"/>
                </a:solidFill>
              </a:rPr>
              <a:t>Indicator 13: PEIMS Data Quality - Continued</a:t>
            </a:r>
            <a:endParaRPr lang="en-US" dirty="0"/>
          </a:p>
          <a:p>
            <a:pPr marL="347663" indent="-303213"/>
            <a:r>
              <a:rPr lang="en-US" sz="1800" dirty="0">
                <a:solidFill>
                  <a:schemeClr val="tx2"/>
                </a:solidFill>
              </a:rPr>
              <a:t>Calculation: Sum of the absolute values of all differences in expenditures between the Data Feed (Statement of Revenues, Expenditures, and Changes in Fund Balance (Schedule C-2)) and PEIMS, by function in </a:t>
            </a:r>
            <a:r>
              <a:rPr lang="en-US" sz="1800" b="1" dirty="0">
                <a:solidFill>
                  <a:srgbClr val="0000FF"/>
                </a:solidFill>
              </a:rPr>
              <a:t>Fund Code 199</a:t>
            </a:r>
            <a:r>
              <a:rPr lang="en-US" sz="1800" dirty="0">
                <a:solidFill>
                  <a:schemeClr val="tx2"/>
                </a:solidFill>
              </a:rPr>
              <a:t>.</a:t>
            </a:r>
          </a:p>
          <a:p>
            <a:pPr marL="347663" indent="-303213"/>
            <a:r>
              <a:rPr lang="en-US" sz="1800" dirty="0">
                <a:solidFill>
                  <a:schemeClr val="tx2"/>
                </a:solidFill>
              </a:rPr>
              <a:t>The illustration below discloses what occurs when a district’s PEIMS data does not reconcile with the data entered into Schedule C-2 in the data feed.</a:t>
            </a:r>
          </a:p>
          <a:p>
            <a:pPr marL="45720" indent="0">
              <a:buNone/>
            </a:pPr>
            <a:endParaRPr lang="en-US" dirty="0"/>
          </a:p>
          <a:p>
            <a:pPr marL="45720" indent="0">
              <a:buNone/>
            </a:pPr>
            <a:endParaRPr lang="en-US" dirty="0"/>
          </a:p>
          <a:p>
            <a:pPr marL="45720" indent="0">
              <a:buNone/>
            </a:pPr>
            <a:r>
              <a:rPr lang="en-US" sz="1800" dirty="0"/>
              <a:t/>
            </a:r>
            <a:br>
              <a:rPr lang="en-US" sz="1800" dirty="0"/>
            </a:br>
            <a:r>
              <a:rPr lang="en-US" sz="1800" dirty="0"/>
              <a:t/>
            </a:r>
            <a:br>
              <a:rPr lang="en-US" sz="1800" dirty="0"/>
            </a:br>
            <a:r>
              <a:rPr lang="en-US" sz="1800" dirty="0"/>
              <a:t/>
            </a:r>
            <a:br>
              <a:rPr lang="en-US" sz="1800" dirty="0"/>
            </a:br>
            <a:endParaRPr lang="en-US" sz="1800" dirty="0"/>
          </a:p>
          <a:p>
            <a:pPr>
              <a:buFont typeface="Wingdings" panose="05000000000000000000" pitchFamily="2" charset="2"/>
              <a:buChar char="q"/>
            </a:pPr>
            <a:endParaRPr lang="en-US" sz="1800" dirty="0"/>
          </a:p>
          <a:p>
            <a:r>
              <a:rPr lang="en-US" sz="1800" dirty="0">
                <a:solidFill>
                  <a:schemeClr val="tx2"/>
                </a:solidFill>
              </a:rPr>
              <a:t>No manual correction will be made in the School FIRST application concerning indicator 13. The PEIMS data is considered inaccurate if the percent variance exceeds 3%.</a:t>
            </a:r>
          </a:p>
          <a:p>
            <a:r>
              <a:rPr lang="en-US" sz="1800" dirty="0">
                <a:solidFill>
                  <a:schemeClr val="tx2"/>
                </a:solidFill>
              </a:rPr>
              <a:t>Loss of </a:t>
            </a:r>
            <a:r>
              <a:rPr lang="en-US" sz="1800" b="1" dirty="0">
                <a:solidFill>
                  <a:srgbClr val="FF0000"/>
                </a:solidFill>
              </a:rPr>
              <a:t>10 points </a:t>
            </a:r>
            <a:r>
              <a:rPr lang="en-US" sz="1800" dirty="0">
                <a:solidFill>
                  <a:schemeClr val="tx2"/>
                </a:solidFill>
              </a:rPr>
              <a:t>on indicator 13 for each district.</a:t>
            </a:r>
          </a:p>
          <a:p>
            <a:pPr>
              <a:buFont typeface="Wingdings" panose="05000000000000000000" pitchFamily="2" charset="2"/>
              <a:buChar char="q"/>
            </a:pPr>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587322789"/>
              </p:ext>
            </p:extLst>
          </p:nvPr>
        </p:nvGraphicFramePr>
        <p:xfrm>
          <a:off x="1631301" y="2677908"/>
          <a:ext cx="8929399" cy="2651760"/>
        </p:xfrm>
        <a:graphic>
          <a:graphicData uri="http://schemas.openxmlformats.org/drawingml/2006/table">
            <a:tbl>
              <a:tblPr firstRow="1" bandRow="1">
                <a:tableStyleId>{B301B821-A1FF-4177-AEE7-76D212191A09}</a:tableStyleId>
              </a:tblPr>
              <a:tblGrid>
                <a:gridCol w="1981518">
                  <a:extLst>
                    <a:ext uri="{9D8B030D-6E8A-4147-A177-3AD203B41FA5}">
                      <a16:colId xmlns:a16="http://schemas.microsoft.com/office/drawing/2014/main" xmlns="" val="20000"/>
                    </a:ext>
                  </a:extLst>
                </a:gridCol>
                <a:gridCol w="1981518">
                  <a:extLst>
                    <a:ext uri="{9D8B030D-6E8A-4147-A177-3AD203B41FA5}">
                      <a16:colId xmlns:a16="http://schemas.microsoft.com/office/drawing/2014/main" xmlns="" val="20001"/>
                    </a:ext>
                  </a:extLst>
                </a:gridCol>
                <a:gridCol w="1981518">
                  <a:extLst>
                    <a:ext uri="{9D8B030D-6E8A-4147-A177-3AD203B41FA5}">
                      <a16:colId xmlns:a16="http://schemas.microsoft.com/office/drawing/2014/main" xmlns="" val="20002"/>
                    </a:ext>
                  </a:extLst>
                </a:gridCol>
                <a:gridCol w="1981518">
                  <a:extLst>
                    <a:ext uri="{9D8B030D-6E8A-4147-A177-3AD203B41FA5}">
                      <a16:colId xmlns:a16="http://schemas.microsoft.com/office/drawing/2014/main" xmlns="" val="20003"/>
                    </a:ext>
                  </a:extLst>
                </a:gridCol>
                <a:gridCol w="1003327">
                  <a:extLst>
                    <a:ext uri="{9D8B030D-6E8A-4147-A177-3AD203B41FA5}">
                      <a16:colId xmlns:a16="http://schemas.microsoft.com/office/drawing/2014/main" xmlns="" val="20004"/>
                    </a:ext>
                  </a:extLst>
                </a:gridCol>
              </a:tblGrid>
              <a:tr h="370840">
                <a:tc>
                  <a:txBody>
                    <a:bodyPr/>
                    <a:lstStyle/>
                    <a:p>
                      <a:pPr algn="ctr" fontAlgn="b"/>
                      <a:r>
                        <a:rPr lang="en-US" sz="1200" b="1" i="0" u="none" strike="noStrike" dirty="0">
                          <a:solidFill>
                            <a:srgbClr val="000000"/>
                          </a:solidFill>
                          <a:effectLst/>
                          <a:latin typeface="+mn-lt"/>
                        </a:rPr>
                        <a:t>CDN</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PEIMS Total Function Expenditures (Fund 199)</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Absolute Value Total </a:t>
                      </a:r>
                    </a:p>
                    <a:p>
                      <a:pPr algn="ctr" fontAlgn="b"/>
                      <a:r>
                        <a:rPr lang="en-US" sz="1200" b="1" i="0" u="none" strike="noStrike" dirty="0">
                          <a:solidFill>
                            <a:srgbClr val="000000"/>
                          </a:solidFill>
                          <a:effectLst/>
                          <a:latin typeface="+mn-lt"/>
                        </a:rPr>
                        <a:t>for all Functions</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Total Variance</a:t>
                      </a:r>
                    </a:p>
                  </a:txBody>
                  <a:tcPr marL="0" marR="0" marT="0" marB="0" anchor="b">
                    <a:solidFill>
                      <a:schemeClr val="accent5">
                        <a:lumMod val="20000"/>
                        <a:lumOff val="80000"/>
                      </a:schemeClr>
                    </a:solidFill>
                  </a:tcPr>
                </a:tc>
                <a:tc>
                  <a:txBody>
                    <a:bodyPr/>
                    <a:lstStyle/>
                    <a:p>
                      <a:pPr algn="ctr" fontAlgn="b"/>
                      <a:r>
                        <a:rPr lang="en-US" sz="1200" b="1" i="0" u="none" strike="noStrike" dirty="0">
                          <a:solidFill>
                            <a:srgbClr val="000000"/>
                          </a:solidFill>
                          <a:effectLst/>
                          <a:latin typeface="+mn-lt"/>
                        </a:rPr>
                        <a:t>(</a:t>
                      </a:r>
                      <a:r>
                        <a:rPr lang="en-US" sz="1200" b="1" i="0" u="none" strike="noStrike" dirty="0">
                          <a:solidFill>
                            <a:srgbClr val="0000FF"/>
                          </a:solidFill>
                          <a:effectLst/>
                          <a:latin typeface="+mn-lt"/>
                        </a:rPr>
                        <a:t>Worth</a:t>
                      </a:r>
                      <a:r>
                        <a:rPr lang="en-US" sz="1200" b="1" i="0" u="none" strike="noStrike" baseline="0" dirty="0">
                          <a:solidFill>
                            <a:srgbClr val="0000FF"/>
                          </a:solidFill>
                          <a:effectLst/>
                          <a:latin typeface="+mn-lt"/>
                        </a:rPr>
                        <a:t> 0 or 10 Points</a:t>
                      </a:r>
                      <a:r>
                        <a:rPr lang="en-US" sz="1200" b="1" i="0" u="none" strike="noStrike" baseline="0" dirty="0">
                          <a:solidFill>
                            <a:srgbClr val="000000"/>
                          </a:solidFill>
                          <a:effectLst/>
                          <a:latin typeface="+mn-lt"/>
                        </a:rPr>
                        <a:t>) </a:t>
                      </a:r>
                    </a:p>
                    <a:p>
                      <a:pPr algn="ctr" fontAlgn="b"/>
                      <a:r>
                        <a:rPr lang="en-US" sz="1200" b="1" i="0" u="none" strike="noStrike" dirty="0">
                          <a:solidFill>
                            <a:srgbClr val="000000"/>
                          </a:solidFill>
                          <a:effectLst/>
                          <a:latin typeface="+mn-lt"/>
                        </a:rPr>
                        <a:t>Score</a:t>
                      </a:r>
                    </a:p>
                  </a:txBody>
                  <a:tcPr marL="0" marR="0" marT="0" marB="0" anchor="b">
                    <a:solidFill>
                      <a:schemeClr val="accent5">
                        <a:lumMod val="20000"/>
                        <a:lumOff val="80000"/>
                      </a:schemeClr>
                    </a:solidFill>
                  </a:tcPr>
                </a:tc>
                <a:extLst>
                  <a:ext uri="{0D108BD9-81ED-4DB2-BD59-A6C34878D82A}">
                    <a16:rowId xmlns:a16="http://schemas.microsoft.com/office/drawing/2014/main" xmlns="" val="10000"/>
                  </a:ext>
                </a:extLst>
              </a:tr>
              <a:tr h="274320">
                <a:tc>
                  <a:txBody>
                    <a:bodyPr/>
                    <a:lstStyle/>
                    <a:p>
                      <a:pPr algn="ctr" fontAlgn="b"/>
                      <a:r>
                        <a:rPr lang="en-US" sz="1200" b="0" i="0" u="none" strike="noStrike" dirty="0">
                          <a:solidFill>
                            <a:srgbClr val="000000"/>
                          </a:solidFill>
                          <a:effectLst/>
                          <a:latin typeface="+mn-lt"/>
                        </a:rPr>
                        <a:t>XXX-XXX</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$10,869,669</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$767,119</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7.0574%</a:t>
                      </a:r>
                    </a:p>
                  </a:txBody>
                  <a:tcPr marL="0" marR="0" marT="0" marB="0" anchor="b">
                    <a:solidFill>
                      <a:schemeClr val="bg1"/>
                    </a:solidFill>
                  </a:tcPr>
                </a:tc>
                <a:tc>
                  <a:txBody>
                    <a:bodyPr/>
                    <a:lstStyle/>
                    <a:p>
                      <a:pPr algn="ctr" fontAlgn="b"/>
                      <a:r>
                        <a:rPr lang="en-US" sz="1200" b="0" i="0" u="none" strike="noStrike" dirty="0">
                          <a:solidFill>
                            <a:srgbClr val="000000"/>
                          </a:solidFill>
                          <a:effectLst/>
                          <a:latin typeface="+mn-lt"/>
                        </a:rPr>
                        <a:t>0</a:t>
                      </a:r>
                    </a:p>
                  </a:txBody>
                  <a:tcPr marL="0" marR="0" marT="0" marB="0" anchor="b">
                    <a:solidFill>
                      <a:schemeClr val="bg1"/>
                    </a:solidFill>
                  </a:tcPr>
                </a:tc>
                <a:extLst>
                  <a:ext uri="{0D108BD9-81ED-4DB2-BD59-A6C34878D82A}">
                    <a16:rowId xmlns:a16="http://schemas.microsoft.com/office/drawing/2014/main" xmlns="" val="10001"/>
                  </a:ext>
                </a:extLst>
              </a:tr>
              <a:tr h="27432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mn-lt"/>
                        <a:ea typeface="+mn-ea"/>
                        <a:cs typeface="+mn-cs"/>
                      </a:endParaRPr>
                    </a:p>
                    <a:p>
                      <a:pPr marL="0" algn="ctr" defTabSz="914400" rtl="0" eaLnBrk="1" fontAlgn="b" latinLnBrk="0" hangingPunct="1"/>
                      <a:r>
                        <a:rPr lang="en-US" sz="1200" b="0" i="0" u="none" strike="noStrike" kern="1200" dirty="0">
                          <a:solidFill>
                            <a:srgbClr val="000000"/>
                          </a:solidFill>
                          <a:effectLst/>
                          <a:latin typeface="+mn-lt"/>
                          <a:ea typeface="+mn-ea"/>
                          <a:cs typeface="+mn-cs"/>
                        </a:rPr>
                        <a:t>XXX-XXX</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$6,224,481</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$2,533,592</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40.7037%</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a:t>
                      </a:r>
                    </a:p>
                  </a:txBody>
                  <a:tcPr marL="0" marR="0" marT="0" marB="0" anchor="b">
                    <a:solidFill>
                      <a:schemeClr val="bg1"/>
                    </a:solidFill>
                  </a:tcPr>
                </a:tc>
                <a:extLst>
                  <a:ext uri="{0D108BD9-81ED-4DB2-BD59-A6C34878D82A}">
                    <a16:rowId xmlns:a16="http://schemas.microsoft.com/office/drawing/2014/main" xmlns="" val="10002"/>
                  </a:ext>
                </a:extLst>
              </a:tr>
              <a:tr h="27432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mn-lt"/>
                        <a:ea typeface="+mn-ea"/>
                        <a:cs typeface="+mn-cs"/>
                      </a:endParaRPr>
                    </a:p>
                    <a:p>
                      <a:pPr marL="0" algn="ctr" defTabSz="914400" rtl="0" eaLnBrk="1" fontAlgn="b" latinLnBrk="0" hangingPunct="1"/>
                      <a:r>
                        <a:rPr lang="en-US" sz="1200" b="0" i="0" u="none" strike="noStrike" kern="1200" dirty="0">
                          <a:solidFill>
                            <a:srgbClr val="000000"/>
                          </a:solidFill>
                          <a:effectLst/>
                          <a:latin typeface="+mn-lt"/>
                          <a:ea typeface="+mn-ea"/>
                          <a:cs typeface="+mn-cs"/>
                        </a:rPr>
                        <a:t>XXX-XXX</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$3,687,929</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$1,500,231</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40.6795%</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a:t>
                      </a:r>
                    </a:p>
                  </a:txBody>
                  <a:tcPr marL="0" marR="0" marT="0" marB="0" anchor="b">
                    <a:solidFill>
                      <a:schemeClr val="bg1"/>
                    </a:solidFill>
                  </a:tcPr>
                </a:tc>
                <a:extLst>
                  <a:ext uri="{0D108BD9-81ED-4DB2-BD59-A6C34878D82A}">
                    <a16:rowId xmlns:a16="http://schemas.microsoft.com/office/drawing/2014/main" xmlns="" val="10003"/>
                  </a:ext>
                </a:extLst>
              </a:tr>
              <a:tr h="27432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mn-lt"/>
                        <a:ea typeface="+mn-ea"/>
                        <a:cs typeface="+mn-cs"/>
                      </a:endParaRPr>
                    </a:p>
                    <a:p>
                      <a:pPr marL="0" algn="ctr" defTabSz="914400" rtl="0" eaLnBrk="1" fontAlgn="b" latinLnBrk="0" hangingPunct="1"/>
                      <a:r>
                        <a:rPr lang="en-US" sz="1200" b="0" i="0" u="none" strike="noStrike" kern="1200" dirty="0">
                          <a:solidFill>
                            <a:srgbClr val="000000"/>
                          </a:solidFill>
                          <a:effectLst/>
                          <a:latin typeface="+mn-lt"/>
                          <a:ea typeface="+mn-ea"/>
                          <a:cs typeface="+mn-cs"/>
                        </a:rPr>
                        <a:t>XXX-XXX</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$66,674,453</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$19,724,976</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29.5840%</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a:t>
                      </a:r>
                    </a:p>
                  </a:txBody>
                  <a:tcPr marL="0" marR="0" marT="0" marB="0" anchor="b">
                    <a:solidFill>
                      <a:schemeClr val="bg1"/>
                    </a:solidFill>
                  </a:tcPr>
                </a:tc>
                <a:extLst>
                  <a:ext uri="{0D108BD9-81ED-4DB2-BD59-A6C34878D82A}">
                    <a16:rowId xmlns:a16="http://schemas.microsoft.com/office/drawing/2014/main" xmlns="" val="10004"/>
                  </a:ext>
                </a:extLst>
              </a:tr>
              <a:tr h="27432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mn-lt"/>
                        <a:ea typeface="+mn-ea"/>
                        <a:cs typeface="+mn-cs"/>
                      </a:endParaRPr>
                    </a:p>
                    <a:p>
                      <a:pPr marL="0" algn="ctr" defTabSz="914400" rtl="0" eaLnBrk="1" fontAlgn="b" latinLnBrk="0" hangingPunct="1"/>
                      <a:r>
                        <a:rPr lang="en-US" sz="1200" b="0" i="0" u="none" strike="noStrike" kern="1200" dirty="0">
                          <a:solidFill>
                            <a:srgbClr val="000000"/>
                          </a:solidFill>
                          <a:effectLst/>
                          <a:latin typeface="+mn-lt"/>
                          <a:ea typeface="+mn-ea"/>
                          <a:cs typeface="+mn-cs"/>
                        </a:rPr>
                        <a:t>XXX-XXX</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$11,464,028</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$27,963,796</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243.9264%</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a:t>
                      </a:r>
                    </a:p>
                  </a:txBody>
                  <a:tcPr marL="0" marR="0" marT="0" marB="0" anchor="b">
                    <a:solidFill>
                      <a:schemeClr val="bg1"/>
                    </a:solidFill>
                  </a:tcPr>
                </a:tc>
                <a:extLst>
                  <a:ext uri="{0D108BD9-81ED-4DB2-BD59-A6C34878D82A}">
                    <a16:rowId xmlns:a16="http://schemas.microsoft.com/office/drawing/2014/main" xmlns="" val="10005"/>
                  </a:ext>
                </a:extLst>
              </a:tr>
              <a:tr h="27432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mn-lt"/>
                        <a:ea typeface="+mn-ea"/>
                        <a:cs typeface="+mn-cs"/>
                      </a:endParaRPr>
                    </a:p>
                    <a:p>
                      <a:pPr marL="0" algn="ctr" defTabSz="914400" rtl="0" eaLnBrk="1" fontAlgn="b" latinLnBrk="0" hangingPunct="1"/>
                      <a:r>
                        <a:rPr lang="en-US" sz="1200" b="0" i="0" u="none" strike="noStrike" kern="1200" dirty="0">
                          <a:solidFill>
                            <a:srgbClr val="000000"/>
                          </a:solidFill>
                          <a:effectLst/>
                          <a:latin typeface="+mn-lt"/>
                          <a:ea typeface="+mn-ea"/>
                          <a:cs typeface="+mn-cs"/>
                        </a:rPr>
                        <a:t>XXX-XXX</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$4,639,426</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$159,582</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3.4397%</a:t>
                      </a:r>
                    </a:p>
                  </a:txBody>
                  <a:tcPr marL="0" marR="0" marT="0" marB="0" anchor="b">
                    <a:solidFill>
                      <a:schemeClr val="bg1"/>
                    </a:solidFill>
                  </a:tcP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a:t>
                      </a:r>
                    </a:p>
                  </a:txBody>
                  <a:tcPr marL="0" marR="0" marT="0" marB="0" anchor="b">
                    <a:solidFill>
                      <a:schemeClr val="bg1"/>
                    </a:solidFill>
                  </a:tcPr>
                </a:tc>
                <a:extLst>
                  <a:ext uri="{0D108BD9-81ED-4DB2-BD59-A6C34878D82A}">
                    <a16:rowId xmlns:a16="http://schemas.microsoft.com/office/drawing/2014/main" xmlns="" val="10006"/>
                  </a:ext>
                </a:extLst>
              </a:tr>
            </a:tbl>
          </a:graphicData>
        </a:graphic>
      </p:graphicFrame>
      <p:pic>
        <p:nvPicPr>
          <p:cNvPr id="4" name="Picture 3"/>
          <p:cNvPicPr>
            <a:picLocks noChangeAspect="1"/>
          </p:cNvPicPr>
          <p:nvPr/>
        </p:nvPicPr>
        <p:blipFill>
          <a:blip r:embed="rId3"/>
          <a:stretch>
            <a:fillRect/>
          </a:stretch>
        </p:blipFill>
        <p:spPr>
          <a:xfrm>
            <a:off x="9059728" y="5629596"/>
            <a:ext cx="2853175" cy="12284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2714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779" b="1779"/>
          <a:stretch>
            <a:fillRect/>
          </a:stretch>
        </p:blipFill>
        <p:spPr>
          <a:xfrm>
            <a:off x="18709" y="-7938"/>
            <a:ext cx="12190413" cy="6858000"/>
          </a:xfrm>
        </p:spPr>
      </p:pic>
      <p:sp>
        <p:nvSpPr>
          <p:cNvPr id="51" name="Rectangle 50"/>
          <p:cNvSpPr/>
          <p:nvPr/>
        </p:nvSpPr>
        <p:spPr>
          <a:xfrm>
            <a:off x="18709" y="-7938"/>
            <a:ext cx="6009102" cy="6858000"/>
          </a:xfrm>
          <a:prstGeom prst="rect">
            <a:avLst/>
          </a:prstGeom>
          <a:gradFill flip="none" rotWithShape="1">
            <a:gsLst>
              <a:gs pos="0">
                <a:schemeClr val="tx1">
                  <a:alpha val="53000"/>
                </a:schemeClr>
              </a:gs>
              <a:gs pos="9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 name="Text Placeholder 5"/>
          <p:cNvSpPr>
            <a:spLocks noGrp="1"/>
          </p:cNvSpPr>
          <p:nvPr>
            <p:ph type="body" sz="quarter" idx="11"/>
          </p:nvPr>
        </p:nvSpPr>
        <p:spPr>
          <a:xfrm>
            <a:off x="228599" y="770731"/>
            <a:ext cx="5524020" cy="3454028"/>
          </a:xfrm>
          <a:ln>
            <a:noFill/>
          </a:ln>
          <a:effectLst>
            <a:outerShdw blurRad="127000" dist="38100" dir="2700000" algn="ctr">
              <a:srgbClr val="000000">
                <a:alpha val="45000"/>
              </a:srgbClr>
            </a:outerShdw>
          </a:effectLst>
          <a:scene3d>
            <a:camera prst="perspectiveRelaxedModerately" fov="4200000">
              <a:rot lat="19634539" lon="20160137" rev="812586"/>
            </a:camera>
            <a:lightRig rig="soft" dir="t">
              <a:rot lat="0" lon="0" rev="0"/>
            </a:lightRig>
          </a:scene3d>
          <a:sp3d prstMaterial="translucentPowder">
            <a:bevelT w="203200" h="50800" prst="softRound"/>
          </a:sp3d>
        </p:spPr>
        <p:style>
          <a:lnRef idx="3">
            <a:schemeClr val="lt1"/>
          </a:lnRef>
          <a:fillRef idx="1">
            <a:schemeClr val="accent4"/>
          </a:fillRef>
          <a:effectRef idx="1">
            <a:schemeClr val="accent4"/>
          </a:effectRef>
          <a:fontRef idx="minor">
            <a:schemeClr val="lt1"/>
          </a:fontRef>
        </p:style>
        <p:txBody>
          <a:bodyPr>
            <a:noAutofit/>
          </a:bodyPr>
          <a:lstStyle/>
          <a:p>
            <a:pPr marL="231775" indent="-187325" algn="l">
              <a:spcAft>
                <a:spcPts val="600"/>
              </a:spcAft>
              <a:buFont typeface="Arial" panose="020B0604020202020204" pitchFamily="34" charset="0"/>
              <a:buChar char="•"/>
            </a:pPr>
            <a:r>
              <a:rPr lang="en-US" sz="1800" b="1" dirty="0">
                <a:solidFill>
                  <a:schemeClr val="tx2"/>
                </a:solidFill>
                <a:latin typeface="+mn-lt"/>
              </a:rPr>
              <a:t>Data feed and PEIMS errors may cause your school district to receive an </a:t>
            </a:r>
            <a:r>
              <a:rPr lang="en-US" sz="1800" b="1" dirty="0">
                <a:solidFill>
                  <a:srgbClr val="0000FF"/>
                </a:solidFill>
                <a:latin typeface="+mn-lt"/>
              </a:rPr>
              <a:t>F = Substandard Achievement</a:t>
            </a:r>
            <a:r>
              <a:rPr lang="en-US" sz="1800" b="1" dirty="0">
                <a:solidFill>
                  <a:schemeClr val="tx2"/>
                </a:solidFill>
                <a:latin typeface="+mn-lt"/>
              </a:rPr>
              <a:t>. </a:t>
            </a:r>
          </a:p>
          <a:p>
            <a:pPr marL="231775" indent="-187325" algn="l">
              <a:spcAft>
                <a:spcPts val="600"/>
              </a:spcAft>
              <a:buFont typeface="Arial" panose="020B0604020202020204" pitchFamily="34" charset="0"/>
              <a:buChar char="•"/>
            </a:pPr>
            <a:r>
              <a:rPr lang="en-US" sz="1800" b="1" dirty="0">
                <a:solidFill>
                  <a:schemeClr val="tx2"/>
                </a:solidFill>
                <a:latin typeface="+mn-lt"/>
              </a:rPr>
              <a:t>The school district receives an </a:t>
            </a:r>
            <a:r>
              <a:rPr lang="en-US" sz="1800" b="1" dirty="0">
                <a:solidFill>
                  <a:srgbClr val="0000FF"/>
                </a:solidFill>
                <a:latin typeface="+mn-lt"/>
              </a:rPr>
              <a:t>F</a:t>
            </a:r>
            <a:r>
              <a:rPr lang="en-US" sz="1800" b="1" dirty="0">
                <a:solidFill>
                  <a:schemeClr val="tx2"/>
                </a:solidFill>
                <a:latin typeface="+mn-lt"/>
              </a:rPr>
              <a:t> if it scores below the minimum passing score; </a:t>
            </a:r>
          </a:p>
          <a:p>
            <a:pPr marL="566738" lvl="1" indent="-334963" algn="l">
              <a:spcBef>
                <a:spcPts val="600"/>
              </a:spcBef>
              <a:spcAft>
                <a:spcPts val="600"/>
              </a:spcAft>
              <a:buFont typeface="Courier New" panose="02070309020205020404" pitchFamily="49" charset="0"/>
              <a:buChar char="o"/>
            </a:pPr>
            <a:r>
              <a:rPr lang="en-US" sz="1800" b="1" dirty="0">
                <a:solidFill>
                  <a:schemeClr val="tx2"/>
                </a:solidFill>
                <a:cs typeface="Segoe UI Semibold" panose="020B0702040204020203" pitchFamily="34" charset="0"/>
              </a:rPr>
              <a:t>if it failed any critical indicator 1, 3, 4, 5, or 2.A; </a:t>
            </a:r>
          </a:p>
          <a:p>
            <a:pPr marL="566738" lvl="1" indent="-334963" algn="l">
              <a:spcBef>
                <a:spcPts val="600"/>
              </a:spcBef>
              <a:spcAft>
                <a:spcPts val="600"/>
              </a:spcAft>
              <a:buFont typeface="Courier New" panose="02070309020205020404" pitchFamily="49" charset="0"/>
              <a:buChar char="o"/>
            </a:pPr>
            <a:r>
              <a:rPr lang="en-US" sz="1800" b="1" dirty="0">
                <a:solidFill>
                  <a:schemeClr val="tx2"/>
                </a:solidFill>
                <a:cs typeface="Segoe UI Semibold" panose="020B0702040204020203" pitchFamily="34" charset="0"/>
              </a:rPr>
              <a:t>if the AFR or the data were not both complete; or </a:t>
            </a:r>
          </a:p>
          <a:p>
            <a:pPr marL="566738" lvl="1" indent="-334963" algn="l">
              <a:spcBef>
                <a:spcPts val="600"/>
              </a:spcBef>
              <a:spcAft>
                <a:spcPts val="600"/>
              </a:spcAft>
              <a:buFont typeface="Courier New" panose="02070309020205020404" pitchFamily="49" charset="0"/>
              <a:buChar char="o"/>
            </a:pPr>
            <a:r>
              <a:rPr lang="en-US" sz="1800" b="1" dirty="0">
                <a:solidFill>
                  <a:schemeClr val="tx2"/>
                </a:solidFill>
                <a:cs typeface="Segoe UI Semibold" panose="020B0702040204020203" pitchFamily="34" charset="0"/>
              </a:rPr>
              <a:t>if either the AFR or the data were not submitted on time for FIRST analysis.</a:t>
            </a:r>
            <a:r>
              <a:rPr lang="en-US" sz="1800" b="1" dirty="0">
                <a:gradFill>
                  <a:gsLst>
                    <a:gs pos="0">
                      <a:schemeClr val="tx2"/>
                    </a:gs>
                    <a:gs pos="100000">
                      <a:schemeClr val="tx2"/>
                    </a:gs>
                  </a:gsLst>
                  <a:lin ang="5400000" scaled="1"/>
                </a:gradFill>
                <a:cs typeface="Segoe UI Semibold" panose="020B0702040204020203" pitchFamily="34" charset="0"/>
              </a:rPr>
              <a:t/>
            </a:r>
            <a:br>
              <a:rPr lang="en-US" sz="1800" b="1" dirty="0">
                <a:gradFill>
                  <a:gsLst>
                    <a:gs pos="0">
                      <a:schemeClr val="tx2"/>
                    </a:gs>
                    <a:gs pos="100000">
                      <a:schemeClr val="tx2"/>
                    </a:gs>
                  </a:gsLst>
                  <a:lin ang="5400000" scaled="1"/>
                </a:gradFill>
                <a:cs typeface="Segoe UI Semibold" panose="020B0702040204020203" pitchFamily="34" charset="0"/>
              </a:rPr>
            </a:br>
            <a:r>
              <a:rPr lang="en-US" sz="1800" b="1" dirty="0">
                <a:gradFill>
                  <a:gsLst>
                    <a:gs pos="0">
                      <a:schemeClr val="tx2"/>
                    </a:gs>
                    <a:gs pos="100000">
                      <a:schemeClr val="tx2"/>
                    </a:gs>
                  </a:gsLst>
                  <a:lin ang="5400000" scaled="1"/>
                </a:gradFill>
                <a:cs typeface="Segoe UI Semibold" panose="020B0702040204020203" pitchFamily="34" charset="0"/>
              </a:rPr>
              <a:t> </a:t>
            </a:r>
          </a:p>
          <a:p>
            <a:pPr marL="387350" indent="-342900" algn="l">
              <a:spcBef>
                <a:spcPts val="600"/>
              </a:spcBef>
              <a:spcAft>
                <a:spcPts val="600"/>
              </a:spcAft>
              <a:buFont typeface="Arial" panose="020B0604020202020204" pitchFamily="34" charset="0"/>
              <a:buChar char="•"/>
            </a:pPr>
            <a:endParaRPr lang="en-US" sz="1200" b="1" dirty="0">
              <a:latin typeface="+mn-lt"/>
            </a:endParaRPr>
          </a:p>
          <a:p>
            <a:pPr marL="667703" lvl="1" indent="-303213" algn="l">
              <a:spcAft>
                <a:spcPts val="600"/>
              </a:spcAft>
              <a:buFont typeface="Courier New" panose="02070309020205020404" pitchFamily="49" charset="0"/>
              <a:buChar char="o"/>
            </a:pPr>
            <a:endParaRPr lang="en-US" sz="1200" b="1" dirty="0">
              <a:gradFill>
                <a:gsLst>
                  <a:gs pos="0">
                    <a:schemeClr val="tx2"/>
                  </a:gs>
                  <a:gs pos="100000">
                    <a:schemeClr val="tx2"/>
                  </a:gs>
                </a:gsLst>
                <a:lin ang="5400000" scaled="1"/>
              </a:gradFill>
              <a:cs typeface="Segoe UI Semibold" panose="020B0702040204020203" pitchFamily="34" charset="0"/>
            </a:endParaRPr>
          </a:p>
        </p:txBody>
      </p:sp>
      <p:sp>
        <p:nvSpPr>
          <p:cNvPr id="13" name="Text Placeholder 12"/>
          <p:cNvSpPr>
            <a:spLocks noGrp="1"/>
          </p:cNvSpPr>
          <p:nvPr>
            <p:ph type="body" sz="quarter" idx="19"/>
          </p:nvPr>
        </p:nvSpPr>
        <p:spPr>
          <a:xfrm>
            <a:off x="228599" y="161132"/>
            <a:ext cx="11734801" cy="609599"/>
          </a:xfrm>
        </p:spPr>
        <p:txBody>
          <a:bodyPr anchor="ctr">
            <a:normAutofit/>
          </a:bodyPr>
          <a:lstStyle/>
          <a:p>
            <a:pPr marL="45720" indent="0">
              <a:buNone/>
            </a:pPr>
            <a:r>
              <a:rPr lang="en-US" sz="2900" b="1" cap="all" dirty="0">
                <a:solidFill>
                  <a:schemeClr val="bg2">
                    <a:lumMod val="90000"/>
                  </a:schemeClr>
                </a:solidFill>
                <a:effectLst>
                  <a:outerShdw blurRad="38100" dist="25400" dir="18900000" algn="bl" rotWithShape="0">
                    <a:prstClr val="white">
                      <a:alpha val="80000"/>
                    </a:prstClr>
                  </a:outerShdw>
                </a:effectLst>
                <a:ea typeface="+mj-ea"/>
                <a:cs typeface="+mj-cs"/>
              </a:rPr>
              <a:t>data feed, PEIMS errors, and your district’s first rating</a:t>
            </a:r>
            <a:endParaRPr lang="en-US" dirty="0">
              <a:solidFill>
                <a:schemeClr val="bg2">
                  <a:lumMod val="90000"/>
                </a:schemeClr>
              </a:solidFill>
            </a:endParaRPr>
          </a:p>
        </p:txBody>
      </p:sp>
      <p:sp>
        <p:nvSpPr>
          <p:cNvPr id="19" name="Text Placeholder 5"/>
          <p:cNvSpPr txBox="1">
            <a:spLocks/>
          </p:cNvSpPr>
          <p:nvPr/>
        </p:nvSpPr>
        <p:spPr>
          <a:xfrm>
            <a:off x="114299" y="4610100"/>
            <a:ext cx="12094823" cy="2333625"/>
          </a:xfrm>
          <a:prstGeom prst="rect">
            <a:avLst/>
          </a:prstGeom>
          <a:ln>
            <a:noFill/>
          </a:ln>
          <a:effectLst>
            <a:outerShdw blurRad="127000" dist="38100" dir="2700000" algn="ctr">
              <a:srgbClr val="000000">
                <a:alpha val="45000"/>
              </a:srgbClr>
            </a:outerShdw>
          </a:effectLst>
          <a:scene3d>
            <a:camera prst="perspectiveAbove"/>
            <a:lightRig rig="soft" dir="t">
              <a:rot lat="0" lon="0" rev="0"/>
            </a:lightRig>
          </a:scene3d>
          <a:sp3d prstMaterial="translucentPowder">
            <a:bevelT w="203200" h="50800" prst="softRound"/>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t" anchorCtr="0">
            <a:noAutofit/>
          </a:bodyPr>
          <a:lstStyle>
            <a:lvl1pPr marL="274320" indent="-228600" algn="ctr" defTabSz="914400" rtl="0" eaLnBrk="1" latinLnBrk="0" hangingPunct="1">
              <a:lnSpc>
                <a:spcPct val="90000"/>
              </a:lnSpc>
              <a:spcBef>
                <a:spcPct val="0"/>
              </a:spcBef>
              <a:spcAft>
                <a:spcPts val="3000"/>
              </a:spcAft>
              <a:buClr>
                <a:schemeClr val="accent1"/>
              </a:buClr>
              <a:buFont typeface="Arial"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594360" indent="-228600" algn="ctr" defTabSz="914400" rtl="0" eaLnBrk="1" latinLnBrk="0" hangingPunct="1">
              <a:lnSpc>
                <a:spcPct val="90000"/>
              </a:lnSpc>
              <a:spcBef>
                <a:spcPts val="1000"/>
              </a:spcBef>
              <a:buClr>
                <a:schemeClr val="accent1"/>
              </a:buClr>
              <a:buFont typeface="Arial" pitchFamily="34" charset="0"/>
              <a:buChar char="•"/>
              <a:defRPr sz="2800" kern="1200">
                <a:solidFill>
                  <a:schemeClr val="tx1"/>
                </a:solidFill>
                <a:latin typeface="+mn-lt"/>
                <a:ea typeface="+mn-ea"/>
                <a:cs typeface="+mn-cs"/>
              </a:defRPr>
            </a:lvl2pPr>
            <a:lvl3pPr marL="914400" indent="-228600" algn="ctr" defTabSz="914400" rtl="0" eaLnBrk="1" latinLnBrk="0" hangingPunct="1">
              <a:lnSpc>
                <a:spcPct val="90000"/>
              </a:lnSpc>
              <a:spcBef>
                <a:spcPts val="800"/>
              </a:spcBef>
              <a:buClr>
                <a:schemeClr val="accent1"/>
              </a:buClr>
              <a:buFont typeface="Arial" pitchFamily="34" charset="0"/>
              <a:buChar char="•"/>
              <a:defRPr lang="en-US" sz="2400" b="0" kern="1200" dirty="0">
                <a:solidFill>
                  <a:schemeClr val="tx1">
                    <a:lumMod val="85000"/>
                    <a:lumOff val="15000"/>
                  </a:schemeClr>
                </a:solidFill>
                <a:latin typeface="+mn-lt"/>
                <a:ea typeface="+mn-ea"/>
                <a:cs typeface="+mn-cs"/>
              </a:defRPr>
            </a:lvl3pPr>
            <a:lvl4pPr marL="1234440" indent="-228600" algn="ctr" defTabSz="914400" rtl="0" eaLnBrk="1" latinLnBrk="0" hangingPunct="1">
              <a:lnSpc>
                <a:spcPct val="90000"/>
              </a:lnSpc>
              <a:spcBef>
                <a:spcPts val="800"/>
              </a:spcBef>
              <a:buClr>
                <a:schemeClr val="accent1"/>
              </a:buClr>
              <a:buFont typeface="Arial" pitchFamily="34" charset="0"/>
              <a:buChar char="•"/>
              <a:defRPr sz="2000" b="1" kern="1200">
                <a:solidFill>
                  <a:schemeClr val="tx1"/>
                </a:solidFill>
                <a:latin typeface="+mn-lt"/>
                <a:ea typeface="+mn-ea"/>
                <a:cs typeface="+mn-cs"/>
              </a:defRPr>
            </a:lvl4pPr>
            <a:lvl5pPr marL="1554480" indent="-228600" algn="ctr"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215900" indent="-171450" algn="l">
              <a:spcAft>
                <a:spcPts val="600"/>
              </a:spcAft>
              <a:buFont typeface="Arial" panose="020B0604020202020204" pitchFamily="34" charset="0"/>
              <a:buChar char="•"/>
            </a:pPr>
            <a:r>
              <a:rPr lang="en-US" sz="1400" b="1" dirty="0">
                <a:solidFill>
                  <a:schemeClr val="tx2"/>
                </a:solidFill>
                <a:latin typeface="+mn-lt"/>
              </a:rPr>
              <a:t>Your district has the right to appeal its preliminary </a:t>
            </a:r>
            <a:r>
              <a:rPr lang="en-US" sz="1400" b="1" dirty="0" smtClean="0">
                <a:solidFill>
                  <a:schemeClr val="tx2"/>
                </a:solidFill>
                <a:latin typeface="+mn-lt"/>
              </a:rPr>
              <a:t>FIRST rating. </a:t>
            </a:r>
            <a:r>
              <a:rPr lang="en-US" sz="1400" b="1" dirty="0">
                <a:solidFill>
                  <a:schemeClr val="tx2"/>
                </a:solidFill>
                <a:latin typeface="+mn-lt"/>
              </a:rPr>
              <a:t>However, </a:t>
            </a:r>
            <a:r>
              <a:rPr lang="en-US" sz="1400" b="1" dirty="0">
                <a:solidFill>
                  <a:srgbClr val="0000FF"/>
                </a:solidFill>
                <a:latin typeface="+mn-lt"/>
              </a:rPr>
              <a:t>19 TAC 109.1001(l)(3) states </a:t>
            </a:r>
            <a:r>
              <a:rPr lang="en-US" sz="1400" b="1" dirty="0">
                <a:solidFill>
                  <a:schemeClr val="tx2"/>
                </a:solidFill>
                <a:latin typeface="+mn-lt"/>
              </a:rPr>
              <a:t>the following,</a:t>
            </a:r>
          </a:p>
          <a:p>
            <a:pPr marL="347663" indent="-303213" algn="l">
              <a:spcBef>
                <a:spcPts val="600"/>
              </a:spcBef>
              <a:spcAft>
                <a:spcPts val="600"/>
              </a:spcAft>
            </a:pPr>
            <a:r>
              <a:rPr lang="en-US" sz="1400" dirty="0">
                <a:solidFill>
                  <a:schemeClr val="tx2"/>
                </a:solidFill>
                <a:latin typeface="+mn-lt"/>
              </a:rPr>
              <a:t>(I) </a:t>
            </a:r>
            <a:r>
              <a:rPr lang="en-US" sz="1400" b="1" dirty="0">
                <a:solidFill>
                  <a:schemeClr val="tx2"/>
                </a:solidFill>
                <a:latin typeface="+mn-lt"/>
              </a:rPr>
              <a:t>A school district or an open-enrollment charter school may appeal its preliminary financial accountability rating through the following appeals process. </a:t>
            </a:r>
          </a:p>
          <a:p>
            <a:pPr marL="457200" lvl="2" algn="l">
              <a:spcBef>
                <a:spcPts val="600"/>
              </a:spcBef>
              <a:spcAft>
                <a:spcPts val="600"/>
              </a:spcAft>
              <a:buFont typeface="Arial" pitchFamily="34" charset="0"/>
              <a:buNone/>
            </a:pPr>
            <a:r>
              <a:rPr lang="en-US" sz="1400" b="1" dirty="0">
                <a:solidFill>
                  <a:schemeClr val="tx2"/>
                </a:solidFill>
                <a:cs typeface="Segoe UI Semibold" panose="020B0702040204020203" pitchFamily="34" charset="0"/>
              </a:rPr>
              <a:t>(3) A school district or an open-enrollment charter school may appeal any adverse issue it identifies in the preliminary rating. However, the financial accountability rating system is required to apply the rules uniformly. </a:t>
            </a:r>
            <a:r>
              <a:rPr lang="en-US" sz="1400" b="1" dirty="0">
                <a:solidFill>
                  <a:srgbClr val="0000FF"/>
                </a:solidFill>
                <a:cs typeface="Segoe UI Semibold" panose="020B0702040204020203" pitchFamily="34" charset="0"/>
              </a:rPr>
              <a:t>Therefore, an error by a school district or an open-enrollment charter school in recording data or submitting data through the TEA data collection and reporting system is not a valid basis for appealing a preliminary rating and unlikely to negate concerns raised by the indicator. The appeals process is not a permissible method to correct data that were inaccurately reported by the school district or open-enrollment charter school after those data were certified as accurate</a:t>
            </a:r>
            <a:r>
              <a:rPr lang="en-US" sz="1400" b="1" dirty="0">
                <a:solidFill>
                  <a:schemeClr val="tx1"/>
                </a:solidFill>
                <a:cs typeface="Segoe UI Semibold" panose="020B0702040204020203" pitchFamily="34" charset="0"/>
              </a:rPr>
              <a:t>.</a:t>
            </a:r>
            <a:r>
              <a:rPr lang="en-US" sz="1400" b="1" dirty="0">
                <a:solidFill>
                  <a:schemeClr val="bg1">
                    <a:lumMod val="95000"/>
                  </a:schemeClr>
                </a:solidFill>
                <a:cs typeface="Segoe UI Semibold" panose="020B0702040204020203" pitchFamily="34" charset="0"/>
              </a:rPr>
              <a:t> </a:t>
            </a:r>
            <a:r>
              <a:rPr lang="en-US" sz="1400" b="1" dirty="0">
                <a:solidFill>
                  <a:schemeClr val="tx2"/>
                </a:solidFill>
                <a:cs typeface="Segoe UI Semibold" panose="020B0702040204020203" pitchFamily="34" charset="0"/>
              </a:rPr>
              <a:t>A request for exception to the rules for a school district or an open-enrollment charter school is disfavored and likely to be denied</a:t>
            </a:r>
            <a:r>
              <a:rPr lang="en-US" sz="1600" b="1" dirty="0">
                <a:solidFill>
                  <a:schemeClr val="tx2"/>
                </a:solidFill>
                <a:cs typeface="Segoe UI Semibold" panose="020B0702040204020203" pitchFamily="34" charset="0"/>
              </a:rPr>
              <a:t>. </a:t>
            </a:r>
          </a:p>
          <a:p>
            <a:pPr marL="387350" indent="-342900" algn="l">
              <a:spcBef>
                <a:spcPts val="600"/>
              </a:spcBef>
              <a:spcAft>
                <a:spcPts val="600"/>
              </a:spcAft>
              <a:buFont typeface="Arial" pitchFamily="34" charset="0"/>
              <a:buChar char="•"/>
            </a:pPr>
            <a:endParaRPr lang="en-US" sz="1200" b="1" dirty="0">
              <a:latin typeface="+mn-lt"/>
            </a:endParaRPr>
          </a:p>
          <a:p>
            <a:pPr marL="667703" lvl="1" indent="-303213" algn="l">
              <a:spcAft>
                <a:spcPts val="600"/>
              </a:spcAft>
              <a:buFont typeface="Courier New" panose="02070309020205020404" pitchFamily="49" charset="0"/>
              <a:buChar char="o"/>
            </a:pPr>
            <a:endParaRPr lang="en-US" sz="1200" b="1" dirty="0">
              <a:gradFill>
                <a:gsLst>
                  <a:gs pos="0">
                    <a:schemeClr val="tx2"/>
                  </a:gs>
                  <a:gs pos="100000">
                    <a:schemeClr val="tx2"/>
                  </a:gs>
                </a:gsLst>
                <a:lin ang="5400000" scaled="1"/>
              </a:gradFill>
              <a:cs typeface="Segoe UI Semibold" panose="020B0702040204020203" pitchFamily="34" charset="0"/>
            </a:endParaRPr>
          </a:p>
        </p:txBody>
      </p:sp>
    </p:spTree>
    <p:extLst>
      <p:ext uri="{BB962C8B-B14F-4D97-AF65-F5344CB8AC3E}">
        <p14:creationId xmlns:p14="http://schemas.microsoft.com/office/powerpoint/2010/main" val="450575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428625"/>
            <a:ext cx="11856720" cy="790575"/>
          </a:xfrm>
        </p:spPr>
        <p:txBody>
          <a:bodyPr anchor="ctr">
            <a:normAutofit/>
          </a:bodyPr>
          <a:lstStyle/>
          <a:p>
            <a:pPr algn="ctr"/>
            <a:r>
              <a:rPr lang="en-US" sz="3000" dirty="0"/>
              <a:t>The effect of a District’s data errors on its first rating</a:t>
            </a:r>
          </a:p>
        </p:txBody>
      </p:sp>
      <p:sp>
        <p:nvSpPr>
          <p:cNvPr id="3" name="Content Placeholder 2"/>
          <p:cNvSpPr>
            <a:spLocks noGrp="1"/>
          </p:cNvSpPr>
          <p:nvPr>
            <p:ph idx="1"/>
          </p:nvPr>
        </p:nvSpPr>
        <p:spPr>
          <a:xfrm>
            <a:off x="752354" y="2314936"/>
            <a:ext cx="10787605" cy="4114800"/>
          </a:xfrm>
        </p:spPr>
        <p:txBody>
          <a:bodyPr>
            <a:normAutofit/>
          </a:bodyPr>
          <a:lstStyle/>
          <a:p>
            <a:pPr marL="347663" indent="-303213">
              <a:buFont typeface="Wingdings" panose="05000000000000000000" pitchFamily="2" charset="2"/>
              <a:buChar char="q"/>
            </a:pPr>
            <a:r>
              <a:rPr lang="en-US" sz="2400" dirty="0">
                <a:solidFill>
                  <a:schemeClr val="tx2"/>
                </a:solidFill>
              </a:rPr>
              <a:t>Review of the Actual Statistics Concerning Data Errors Made by Districts</a:t>
            </a:r>
          </a:p>
          <a:p>
            <a:pPr marL="347663" indent="-303213">
              <a:buFont typeface="Wingdings" panose="05000000000000000000" pitchFamily="2" charset="2"/>
              <a:buChar char="q"/>
            </a:pPr>
            <a:r>
              <a:rPr lang="en-US" sz="2400" dirty="0">
                <a:solidFill>
                  <a:schemeClr val="tx2"/>
                </a:solidFill>
              </a:rPr>
              <a:t>Review of the Number of Manual Corrections that the TEA completes in a School FIRST Rating Year</a:t>
            </a:r>
          </a:p>
          <a:p>
            <a:pPr marL="347663" indent="-303213">
              <a:buFont typeface="Wingdings" panose="05000000000000000000" pitchFamily="2" charset="2"/>
              <a:buChar char="q"/>
            </a:pPr>
            <a:r>
              <a:rPr lang="en-US" sz="2400" dirty="0">
                <a:solidFill>
                  <a:schemeClr val="tx2"/>
                </a:solidFill>
              </a:rPr>
              <a:t>Review of Districts FIRST Ratings Before and After the Manual Corrections Made by the TEA</a:t>
            </a:r>
          </a:p>
        </p:txBody>
      </p:sp>
      <p:sp>
        <p:nvSpPr>
          <p:cNvPr id="4" name="Rectangle 3"/>
          <p:cNvSpPr/>
          <p:nvPr/>
        </p:nvSpPr>
        <p:spPr>
          <a:xfrm>
            <a:off x="106680" y="1378448"/>
            <a:ext cx="11978640" cy="18288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7546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295400" y="195804"/>
            <a:ext cx="9601200" cy="788043"/>
          </a:xfrm>
        </p:spPr>
        <p:txBody>
          <a:bodyPr anchor="ctr"/>
          <a:lstStyle/>
          <a:p>
            <a:pPr algn="ctr"/>
            <a:r>
              <a:rPr lang="en-US" dirty="0"/>
              <a:t>Districts data feed and peims errors </a:t>
            </a:r>
          </a:p>
        </p:txBody>
      </p:sp>
      <p:graphicFrame>
        <p:nvGraphicFramePr>
          <p:cNvPr id="13" name="Content Placeholder 12"/>
          <p:cNvGraphicFramePr>
            <a:graphicFrameLocks noGrp="1" noChangeAspect="1"/>
          </p:cNvGraphicFramePr>
          <p:nvPr>
            <p:ph idx="1"/>
            <p:extLst>
              <p:ext uri="{D42A27DB-BD31-4B8C-83A1-F6EECF244321}">
                <p14:modId xmlns:p14="http://schemas.microsoft.com/office/powerpoint/2010/main" val="1942411780"/>
              </p:ext>
            </p:extLst>
          </p:nvPr>
        </p:nvGraphicFramePr>
        <p:xfrm>
          <a:off x="563562" y="1465263"/>
          <a:ext cx="11064875" cy="4338637"/>
        </p:xfrm>
        <a:graphic>
          <a:graphicData uri="http://schemas.openxmlformats.org/presentationml/2006/ole">
            <mc:AlternateContent xmlns:mc="http://schemas.openxmlformats.org/markup-compatibility/2006">
              <mc:Choice xmlns:v="urn:schemas-microsoft-com:vml" Requires="v">
                <p:oleObj spid="_x0000_s1690" name="Worksheet" r:id="rId5" imgW="10420245" imgH="4086322" progId="Excel.Sheet.12">
                  <p:embed/>
                </p:oleObj>
              </mc:Choice>
              <mc:Fallback>
                <p:oleObj name="Worksheet" r:id="rId5" imgW="10420245" imgH="4086322" progId="Excel.Sheet.12">
                  <p:embed/>
                  <p:pic>
                    <p:nvPicPr>
                      <p:cNvPr id="0" name=""/>
                      <p:cNvPicPr/>
                      <p:nvPr/>
                    </p:nvPicPr>
                    <p:blipFill>
                      <a:blip r:embed="rId6"/>
                      <a:stretch>
                        <a:fillRect/>
                      </a:stretch>
                    </p:blipFill>
                    <p:spPr>
                      <a:xfrm>
                        <a:off x="563562" y="1465263"/>
                        <a:ext cx="11064875" cy="4338637"/>
                      </a:xfrm>
                      <a:prstGeom prst="rect">
                        <a:avLst/>
                      </a:prstGeom>
                    </p:spPr>
                  </p:pic>
                </p:oleObj>
              </mc:Fallback>
            </mc:AlternateContent>
          </a:graphicData>
        </a:graphic>
      </p:graphicFrame>
    </p:spTree>
    <p:extLst>
      <p:ext uri="{BB962C8B-B14F-4D97-AF65-F5344CB8AC3E}">
        <p14:creationId xmlns:p14="http://schemas.microsoft.com/office/powerpoint/2010/main" val="425636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44009" y="230529"/>
            <a:ext cx="10926501" cy="579699"/>
          </a:xfrm>
        </p:spPr>
        <p:txBody>
          <a:bodyPr anchor="ctr">
            <a:normAutofit/>
          </a:bodyPr>
          <a:lstStyle/>
          <a:p>
            <a:pPr algn="ctr"/>
            <a:r>
              <a:rPr lang="en-US" sz="2900" dirty="0"/>
              <a:t>Tea Manual corrections to districts school First data </a:t>
            </a:r>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3211054142"/>
              </p:ext>
            </p:extLst>
          </p:nvPr>
        </p:nvGraphicFramePr>
        <p:xfrm>
          <a:off x="811530" y="937549"/>
          <a:ext cx="10568940" cy="5303520"/>
        </p:xfrm>
        <a:graphic>
          <a:graphicData uri="http://schemas.openxmlformats.org/presentationml/2006/ole">
            <mc:AlternateContent xmlns:mc="http://schemas.openxmlformats.org/markup-compatibility/2006">
              <mc:Choice xmlns:v="urn:schemas-microsoft-com:vml" Requires="v">
                <p:oleObj spid="_x0000_s2712" name="Worksheet" r:id="rId5" imgW="10420245" imgH="5229370" progId="Excel.Sheet.12">
                  <p:embed/>
                </p:oleObj>
              </mc:Choice>
              <mc:Fallback>
                <p:oleObj name="Worksheet" r:id="rId5" imgW="10420245" imgH="5229370" progId="Excel.Sheet.12">
                  <p:embed/>
                  <p:pic>
                    <p:nvPicPr>
                      <p:cNvPr id="0" name=""/>
                      <p:cNvPicPr/>
                      <p:nvPr/>
                    </p:nvPicPr>
                    <p:blipFill>
                      <a:blip r:embed="rId6"/>
                      <a:stretch>
                        <a:fillRect/>
                      </a:stretch>
                    </p:blipFill>
                    <p:spPr>
                      <a:xfrm>
                        <a:off x="811530" y="937549"/>
                        <a:ext cx="10568940" cy="5303520"/>
                      </a:xfrm>
                      <a:prstGeom prst="rect">
                        <a:avLst/>
                      </a:prstGeom>
                    </p:spPr>
                  </p:pic>
                </p:oleObj>
              </mc:Fallback>
            </mc:AlternateContent>
          </a:graphicData>
        </a:graphic>
      </p:graphicFrame>
    </p:spTree>
    <p:extLst>
      <p:ext uri="{BB962C8B-B14F-4D97-AF65-F5344CB8AC3E}">
        <p14:creationId xmlns:p14="http://schemas.microsoft.com/office/powerpoint/2010/main" val="359091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44009" y="381000"/>
            <a:ext cx="11366340" cy="1143000"/>
          </a:xfrm>
        </p:spPr>
        <p:txBody>
          <a:bodyPr anchor="ctr">
            <a:normAutofit/>
          </a:bodyPr>
          <a:lstStyle/>
          <a:p>
            <a:pPr algn="ctr"/>
            <a:r>
              <a:rPr lang="en-US" sz="2900" dirty="0"/>
              <a:t>FY 2015 School First ratings </a:t>
            </a:r>
            <a:r>
              <a:rPr lang="en-US" sz="2900" dirty="0">
                <a:solidFill>
                  <a:srgbClr val="FF0000"/>
                </a:solidFill>
              </a:rPr>
              <a:t>before and After</a:t>
            </a:r>
            <a:r>
              <a:rPr lang="en-US" sz="2900" dirty="0"/>
              <a:t> </a:t>
            </a:r>
            <a:br>
              <a:rPr lang="en-US" sz="2900" dirty="0"/>
            </a:br>
            <a:r>
              <a:rPr lang="en-US" sz="2900" dirty="0"/>
              <a:t>manual corrections </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946120314"/>
              </p:ext>
            </p:extLst>
          </p:nvPr>
        </p:nvGraphicFramePr>
        <p:xfrm>
          <a:off x="904754" y="1524000"/>
          <a:ext cx="10382491" cy="4541134"/>
        </p:xfrm>
        <a:graphic>
          <a:graphicData uri="http://schemas.openxmlformats.org/presentationml/2006/ole">
            <mc:AlternateContent xmlns:mc="http://schemas.openxmlformats.org/markup-compatibility/2006">
              <mc:Choice xmlns:v="urn:schemas-microsoft-com:vml" Requires="v">
                <p:oleObj spid="_x0000_s3716" name="Worksheet" r:id="rId5" imgW="10439529" imgH="5229370" progId="Excel.Sheet.12">
                  <p:embed/>
                </p:oleObj>
              </mc:Choice>
              <mc:Fallback>
                <p:oleObj name="Worksheet" r:id="rId5" imgW="10439529" imgH="5229370" progId="Excel.Sheet.12">
                  <p:embed/>
                  <p:pic>
                    <p:nvPicPr>
                      <p:cNvPr id="0" name=""/>
                      <p:cNvPicPr/>
                      <p:nvPr/>
                    </p:nvPicPr>
                    <p:blipFill>
                      <a:blip r:embed="rId6"/>
                      <a:stretch>
                        <a:fillRect/>
                      </a:stretch>
                    </p:blipFill>
                    <p:spPr>
                      <a:xfrm>
                        <a:off x="904754" y="1524000"/>
                        <a:ext cx="10382491" cy="4541134"/>
                      </a:xfrm>
                      <a:prstGeom prst="rect">
                        <a:avLst/>
                      </a:prstGeom>
                    </p:spPr>
                  </p:pic>
                </p:oleObj>
              </mc:Fallback>
            </mc:AlternateContent>
          </a:graphicData>
        </a:graphic>
      </p:graphicFrame>
    </p:spTree>
    <p:extLst>
      <p:ext uri="{BB962C8B-B14F-4D97-AF65-F5344CB8AC3E}">
        <p14:creationId xmlns:p14="http://schemas.microsoft.com/office/powerpoint/2010/main" val="43062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47" y="381000"/>
            <a:ext cx="11655706" cy="895350"/>
          </a:xfrm>
        </p:spPr>
        <p:txBody>
          <a:bodyPr anchor="ctr">
            <a:normAutofit/>
          </a:bodyPr>
          <a:lstStyle/>
          <a:p>
            <a:pPr algn="ctr"/>
            <a:r>
              <a:rPr lang="en-US" sz="2900" cap="none" dirty="0"/>
              <a:t>TEA’s MANUAL CORRECTION PROCESS FOR </a:t>
            </a:r>
            <a:br>
              <a:rPr lang="en-US" sz="2900" cap="none" dirty="0"/>
            </a:br>
            <a:r>
              <a:rPr lang="en-US" sz="2900" cap="none" dirty="0"/>
              <a:t>DISTRICTS DATA ENTRY ERRORS</a:t>
            </a:r>
          </a:p>
        </p:txBody>
      </p:sp>
      <p:sp>
        <p:nvSpPr>
          <p:cNvPr id="3" name="Content Placeholder 2"/>
          <p:cNvSpPr>
            <a:spLocks noGrp="1"/>
          </p:cNvSpPr>
          <p:nvPr>
            <p:ph idx="1"/>
          </p:nvPr>
        </p:nvSpPr>
        <p:spPr>
          <a:xfrm>
            <a:off x="511215" y="2029790"/>
            <a:ext cx="11169570" cy="4114800"/>
          </a:xfrm>
        </p:spPr>
        <p:txBody>
          <a:bodyPr>
            <a:normAutofit/>
          </a:bodyPr>
          <a:lstStyle/>
          <a:p>
            <a:pPr marL="347663" indent="-303213">
              <a:buFont typeface="Wingdings" panose="05000000000000000000" pitchFamily="2" charset="2"/>
              <a:buChar char="q"/>
            </a:pPr>
            <a:r>
              <a:rPr lang="en-US" sz="2400" dirty="0">
                <a:solidFill>
                  <a:schemeClr val="tx2"/>
                </a:solidFill>
              </a:rPr>
              <a:t>Identification of Districts School FIRST Data Errors</a:t>
            </a:r>
          </a:p>
          <a:p>
            <a:pPr marL="347663" indent="-303213">
              <a:buFont typeface="Wingdings" panose="05000000000000000000" pitchFamily="2" charset="2"/>
              <a:buChar char="q"/>
            </a:pPr>
            <a:r>
              <a:rPr lang="en-US" sz="2400" dirty="0">
                <a:solidFill>
                  <a:schemeClr val="tx2"/>
                </a:solidFill>
              </a:rPr>
              <a:t> Creation of Issues Document</a:t>
            </a:r>
          </a:p>
          <a:p>
            <a:pPr marL="347663" indent="-303213">
              <a:buFont typeface="Wingdings" panose="05000000000000000000" pitchFamily="2" charset="2"/>
              <a:buChar char="q"/>
            </a:pPr>
            <a:r>
              <a:rPr lang="en-US" sz="2400" dirty="0">
                <a:solidFill>
                  <a:schemeClr val="tx2"/>
                </a:solidFill>
              </a:rPr>
              <a:t>Approval by Upper Management to Perform Manual Corrections on District Data</a:t>
            </a:r>
          </a:p>
          <a:p>
            <a:pPr marL="347663" indent="-303213">
              <a:buFont typeface="Wingdings" panose="05000000000000000000" pitchFamily="2" charset="2"/>
              <a:buChar char="q"/>
            </a:pPr>
            <a:r>
              <a:rPr lang="en-US" sz="2400" dirty="0" smtClean="0">
                <a:solidFill>
                  <a:schemeClr val="tx2"/>
                </a:solidFill>
              </a:rPr>
              <a:t>Correction </a:t>
            </a:r>
            <a:r>
              <a:rPr lang="en-US" sz="2400" dirty="0">
                <a:solidFill>
                  <a:schemeClr val="tx2"/>
                </a:solidFill>
              </a:rPr>
              <a:t>of School District Errors in the School FIRST Application</a:t>
            </a:r>
          </a:p>
          <a:p>
            <a:pPr marL="347663" indent="-303213">
              <a:buFont typeface="Wingdings" panose="05000000000000000000" pitchFamily="2" charset="2"/>
              <a:buChar char="q"/>
            </a:pPr>
            <a:r>
              <a:rPr lang="en-US" sz="2400" dirty="0">
                <a:solidFill>
                  <a:schemeClr val="tx2"/>
                </a:solidFill>
              </a:rPr>
              <a:t>Paper Trail that is Created During the Manual Correction of District Data Entry Errors</a:t>
            </a:r>
          </a:p>
          <a:p>
            <a:pPr marL="347663" indent="-303213">
              <a:buFont typeface="Wingdings" panose="05000000000000000000" pitchFamily="2" charset="2"/>
              <a:buChar char="q"/>
            </a:pPr>
            <a:r>
              <a:rPr lang="en-US" sz="2400" dirty="0">
                <a:solidFill>
                  <a:schemeClr val="tx2"/>
                </a:solidFill>
              </a:rPr>
              <a:t>Manual Correction Letters</a:t>
            </a:r>
          </a:p>
        </p:txBody>
      </p:sp>
      <p:sp>
        <p:nvSpPr>
          <p:cNvPr id="4" name="Rectangle 3"/>
          <p:cNvSpPr/>
          <p:nvPr/>
        </p:nvSpPr>
        <p:spPr>
          <a:xfrm>
            <a:off x="106680" y="1432560"/>
            <a:ext cx="11978640" cy="18288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9372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65" y="159438"/>
            <a:ext cx="11609407" cy="700606"/>
          </a:xfrm>
        </p:spPr>
        <p:txBody>
          <a:bodyPr anchor="ctr">
            <a:normAutofit/>
          </a:bodyPr>
          <a:lstStyle/>
          <a:p>
            <a:pPr algn="ctr"/>
            <a:r>
              <a:rPr lang="en-US" dirty="0"/>
              <a:t>TEA’</a:t>
            </a:r>
            <a:r>
              <a:rPr lang="en-US" cap="none" dirty="0"/>
              <a:t>s</a:t>
            </a:r>
            <a:r>
              <a:rPr lang="en-US" dirty="0"/>
              <a:t> School first manual correction process</a:t>
            </a:r>
          </a:p>
        </p:txBody>
      </p:sp>
      <p:sp>
        <p:nvSpPr>
          <p:cNvPr id="6" name="Content Placeholder 5"/>
          <p:cNvSpPr>
            <a:spLocks noGrp="1"/>
          </p:cNvSpPr>
          <p:nvPr>
            <p:ph sz="quarter" idx="4"/>
          </p:nvPr>
        </p:nvSpPr>
        <p:spPr>
          <a:xfrm>
            <a:off x="314325" y="962026"/>
            <a:ext cx="11677047" cy="5676900"/>
          </a:xfrm>
        </p:spPr>
        <p:txBody>
          <a:bodyPr/>
          <a:lstStyle/>
          <a:p>
            <a:pPr marL="387350" indent="-342900"/>
            <a:r>
              <a:rPr lang="en-US" dirty="0">
                <a:solidFill>
                  <a:schemeClr val="tx2"/>
                </a:solidFill>
              </a:rPr>
              <a:t>Manual corrections made by the TEA to correct a school district’s School FIRST data errors </a:t>
            </a:r>
            <a:r>
              <a:rPr lang="en-US" b="1" dirty="0">
                <a:solidFill>
                  <a:srgbClr val="FF0000"/>
                </a:solidFill>
              </a:rPr>
              <a:t>are never made </a:t>
            </a:r>
            <a:r>
              <a:rPr lang="en-US" dirty="0">
                <a:solidFill>
                  <a:schemeClr val="tx2"/>
                </a:solidFill>
              </a:rPr>
              <a:t>in the </a:t>
            </a:r>
            <a:r>
              <a:rPr lang="en-US" b="1" dirty="0">
                <a:solidFill>
                  <a:srgbClr val="3333FF"/>
                </a:solidFill>
              </a:rPr>
              <a:t>Data Feed </a:t>
            </a:r>
            <a:r>
              <a:rPr lang="en-US" dirty="0">
                <a:solidFill>
                  <a:schemeClr val="tx2"/>
                </a:solidFill>
              </a:rPr>
              <a:t>or </a:t>
            </a:r>
            <a:r>
              <a:rPr lang="en-US" b="1" dirty="0">
                <a:solidFill>
                  <a:srgbClr val="3333FF"/>
                </a:solidFill>
              </a:rPr>
              <a:t>PEIMS</a:t>
            </a:r>
            <a:r>
              <a:rPr lang="en-US" dirty="0">
                <a:solidFill>
                  <a:schemeClr val="tx2"/>
                </a:solidFill>
              </a:rPr>
              <a:t>. Manual corrections of School FIRST data </a:t>
            </a:r>
            <a:r>
              <a:rPr lang="en-US" b="1" dirty="0">
                <a:solidFill>
                  <a:srgbClr val="FF0000"/>
                </a:solidFill>
              </a:rPr>
              <a:t>are only made </a:t>
            </a:r>
            <a:r>
              <a:rPr lang="en-US" dirty="0">
                <a:solidFill>
                  <a:schemeClr val="tx2"/>
                </a:solidFill>
              </a:rPr>
              <a:t>in the School FIRST application. </a:t>
            </a:r>
          </a:p>
          <a:p>
            <a:pPr marL="387350" indent="-342900"/>
            <a:r>
              <a:rPr lang="en-US" dirty="0">
                <a:solidFill>
                  <a:schemeClr val="tx2"/>
                </a:solidFill>
              </a:rPr>
              <a:t>If the data error is a data error created in PEIMS by the school district, </a:t>
            </a:r>
            <a:r>
              <a:rPr lang="en-US" b="1" dirty="0">
                <a:solidFill>
                  <a:srgbClr val="FF0000"/>
                </a:solidFill>
              </a:rPr>
              <a:t>no manual correction</a:t>
            </a:r>
            <a:r>
              <a:rPr lang="en-US" dirty="0">
                <a:solidFill>
                  <a:schemeClr val="tx2"/>
                </a:solidFill>
              </a:rPr>
              <a:t> is completed in the School FIRST application.</a:t>
            </a:r>
          </a:p>
          <a:p>
            <a:pPr marL="45720" indent="0">
              <a:buNone/>
            </a:pPr>
            <a:endParaRPr lang="en-US" dirty="0"/>
          </a:p>
        </p:txBody>
      </p:sp>
      <p:grpSp>
        <p:nvGrpSpPr>
          <p:cNvPr id="5" name="Group 4" title="Recruiting process bottlenecks graphic"/>
          <p:cNvGrpSpPr/>
          <p:nvPr/>
        </p:nvGrpSpPr>
        <p:grpSpPr>
          <a:xfrm>
            <a:off x="1344110" y="2910152"/>
            <a:ext cx="9503780" cy="3276490"/>
            <a:chOff x="994083" y="2986087"/>
            <a:chExt cx="7254568" cy="2428876"/>
          </a:xfrm>
        </p:grpSpPr>
        <p:grpSp>
          <p:nvGrpSpPr>
            <p:cNvPr id="7" name="Group 34"/>
            <p:cNvGrpSpPr>
              <a:grpSpLocks/>
            </p:cNvGrpSpPr>
            <p:nvPr/>
          </p:nvGrpSpPr>
          <p:grpSpPr bwMode="auto">
            <a:xfrm>
              <a:off x="1543050" y="3367088"/>
              <a:ext cx="6705601" cy="2041525"/>
              <a:chOff x="924" y="2337"/>
              <a:chExt cx="4224" cy="1286"/>
            </a:xfrm>
          </p:grpSpPr>
          <p:sp>
            <p:nvSpPr>
              <p:cNvPr id="23" name="AutoShape 2"/>
              <p:cNvSpPr>
                <a:spLocks noChangeArrowheads="1"/>
              </p:cNvSpPr>
              <p:nvPr/>
            </p:nvSpPr>
            <p:spPr bwMode="auto">
              <a:xfrm>
                <a:off x="924" y="2353"/>
                <a:ext cx="1901" cy="1270"/>
              </a:xfrm>
              <a:prstGeom prst="chevron">
                <a:avLst>
                  <a:gd name="adj" fmla="val 39019"/>
                </a:avLst>
              </a:prstGeom>
              <a:gradFill rotWithShape="1">
                <a:gsLst>
                  <a:gs pos="0">
                    <a:srgbClr val="FFFFFF"/>
                  </a:gs>
                  <a:gs pos="100000">
                    <a:srgbClr val="CCCCCC"/>
                  </a:gs>
                </a:gsLst>
                <a:lin ang="0" scaled="1"/>
              </a:gradFill>
              <a:ln w="28575" algn="ctr">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700" b="0" i="0" u="none" strike="noStrike" kern="0" cap="none" spc="0" normalizeH="0" baseline="0" noProof="0" dirty="0">
                  <a:ln>
                    <a:noFill/>
                  </a:ln>
                  <a:solidFill>
                    <a:srgbClr val="336666"/>
                  </a:solidFill>
                  <a:effectLst/>
                  <a:uLnTx/>
                  <a:uFillTx/>
                </a:endParaRPr>
              </a:p>
            </p:txBody>
          </p:sp>
          <p:sp>
            <p:nvSpPr>
              <p:cNvPr id="24" name="AutoShape 3"/>
              <p:cNvSpPr>
                <a:spLocks noChangeArrowheads="1"/>
              </p:cNvSpPr>
              <p:nvPr/>
            </p:nvSpPr>
            <p:spPr bwMode="auto">
              <a:xfrm>
                <a:off x="2191" y="2353"/>
                <a:ext cx="1690" cy="1270"/>
              </a:xfrm>
              <a:prstGeom prst="chevron">
                <a:avLst>
                  <a:gd name="adj" fmla="val 34688"/>
                </a:avLst>
              </a:prstGeom>
              <a:gradFill rotWithShape="1">
                <a:gsLst>
                  <a:gs pos="0">
                    <a:srgbClr val="FFFFFF"/>
                  </a:gs>
                  <a:gs pos="100000">
                    <a:srgbClr val="CCCCCC"/>
                  </a:gs>
                </a:gsLst>
                <a:lin ang="0" scaled="1"/>
              </a:gradFill>
              <a:ln w="28575" algn="ctr">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36666"/>
                  </a:solidFill>
                  <a:effectLst/>
                  <a:uLnTx/>
                  <a:uFillTx/>
                </a:endParaRPr>
              </a:p>
            </p:txBody>
          </p:sp>
          <p:sp>
            <p:nvSpPr>
              <p:cNvPr id="25" name="AutoShape 4"/>
              <p:cNvSpPr>
                <a:spLocks noChangeArrowheads="1"/>
              </p:cNvSpPr>
              <p:nvPr/>
            </p:nvSpPr>
            <p:spPr bwMode="auto">
              <a:xfrm>
                <a:off x="3402" y="2337"/>
                <a:ext cx="1746" cy="1286"/>
              </a:xfrm>
              <a:prstGeom prst="chevron">
                <a:avLst>
                  <a:gd name="adj" fmla="val 34688"/>
                </a:avLst>
              </a:prstGeom>
              <a:gradFill rotWithShape="1">
                <a:gsLst>
                  <a:gs pos="0">
                    <a:srgbClr val="FFFFFF"/>
                  </a:gs>
                  <a:gs pos="100000">
                    <a:srgbClr val="CCCCCC"/>
                  </a:gs>
                </a:gsLst>
                <a:lin ang="0" scaled="1"/>
              </a:gradFill>
              <a:ln w="28575" algn="ctr">
                <a:solidFill>
                  <a:srgbClr val="33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36666"/>
                  </a:solidFill>
                  <a:effectLst/>
                  <a:uLnTx/>
                  <a:uFillTx/>
                </a:endParaRPr>
              </a:p>
            </p:txBody>
          </p:sp>
          <p:grpSp>
            <p:nvGrpSpPr>
              <p:cNvPr id="26" name="Group 31"/>
              <p:cNvGrpSpPr>
                <a:grpSpLocks/>
              </p:cNvGrpSpPr>
              <p:nvPr/>
            </p:nvGrpSpPr>
            <p:grpSpPr bwMode="auto">
              <a:xfrm>
                <a:off x="1401" y="2807"/>
                <a:ext cx="663" cy="388"/>
                <a:chOff x="1401" y="2807"/>
                <a:chExt cx="663" cy="388"/>
              </a:xfrm>
            </p:grpSpPr>
            <p:sp>
              <p:nvSpPr>
                <p:cNvPr id="33" name="Oval 6"/>
                <p:cNvSpPr>
                  <a:spLocks noChangeArrowheads="1"/>
                </p:cNvSpPr>
                <p:nvPr/>
              </p:nvSpPr>
              <p:spPr bwMode="auto">
                <a:xfrm>
                  <a:off x="1401" y="2819"/>
                  <a:ext cx="211" cy="213"/>
                </a:xfrm>
                <a:prstGeom prst="ellipse">
                  <a:avLst/>
                </a:prstGeom>
                <a:solidFill>
                  <a:srgbClr val="FFFFFF"/>
                </a:solidFill>
                <a:ln w="28575" algn="ctr">
                  <a:solidFill>
                    <a:srgbClr val="33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336666"/>
                      </a:solidFill>
                      <a:effectLst/>
                      <a:uLnTx/>
                      <a:uFillTx/>
                    </a:rPr>
                    <a:t>1</a:t>
                  </a:r>
                </a:p>
              </p:txBody>
            </p:sp>
            <p:sp>
              <p:nvSpPr>
                <p:cNvPr id="34" name="Text Box 7"/>
                <p:cNvSpPr txBox="1">
                  <a:spLocks noChangeArrowheads="1"/>
                </p:cNvSpPr>
                <p:nvPr/>
              </p:nvSpPr>
              <p:spPr bwMode="auto">
                <a:xfrm>
                  <a:off x="1567" y="2807"/>
                  <a:ext cx="497" cy="3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336666"/>
                      </a:solidFill>
                    </a:rPr>
                    <a:t>Districts Data Entry Errors Identified</a:t>
                  </a:r>
                </a:p>
              </p:txBody>
            </p:sp>
          </p:grpSp>
          <p:grpSp>
            <p:nvGrpSpPr>
              <p:cNvPr id="27" name="Group 32"/>
              <p:cNvGrpSpPr>
                <a:grpSpLocks/>
              </p:cNvGrpSpPr>
              <p:nvPr/>
            </p:nvGrpSpPr>
            <p:grpSpPr bwMode="auto">
              <a:xfrm>
                <a:off x="2763" y="2712"/>
                <a:ext cx="788" cy="786"/>
                <a:chOff x="2763" y="2712"/>
                <a:chExt cx="788" cy="786"/>
              </a:xfrm>
            </p:grpSpPr>
            <p:sp>
              <p:nvSpPr>
                <p:cNvPr id="31" name="Oval 9"/>
                <p:cNvSpPr>
                  <a:spLocks noChangeArrowheads="1"/>
                </p:cNvSpPr>
                <p:nvPr/>
              </p:nvSpPr>
              <p:spPr bwMode="auto">
                <a:xfrm>
                  <a:off x="2763" y="2819"/>
                  <a:ext cx="211" cy="213"/>
                </a:xfrm>
                <a:prstGeom prst="ellipse">
                  <a:avLst/>
                </a:prstGeom>
                <a:solidFill>
                  <a:srgbClr val="FFFFFF"/>
                </a:solidFill>
                <a:ln w="28575" algn="ctr">
                  <a:solidFill>
                    <a:srgbClr val="33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336666"/>
                      </a:solidFill>
                      <a:effectLst/>
                      <a:uLnTx/>
                      <a:uFillTx/>
                    </a:rPr>
                    <a:t>2</a:t>
                  </a:r>
                </a:p>
              </p:txBody>
            </p:sp>
            <p:sp>
              <p:nvSpPr>
                <p:cNvPr id="32" name="Text Box 10"/>
                <p:cNvSpPr txBox="1">
                  <a:spLocks noChangeArrowheads="1"/>
                </p:cNvSpPr>
                <p:nvPr/>
              </p:nvSpPr>
              <p:spPr bwMode="auto">
                <a:xfrm>
                  <a:off x="2926" y="2712"/>
                  <a:ext cx="625" cy="7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336666"/>
                      </a:solidFill>
                    </a:rPr>
                    <a:t>Upper Level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336666"/>
                      </a:solidFill>
                      <a:effectLst/>
                      <a:uLnTx/>
                      <a:uFillTx/>
                    </a:rPr>
                    <a:t>Management</a:t>
                  </a:r>
                  <a:r>
                    <a:rPr kumimoji="0" lang="en-US" sz="1200" b="1" i="0" u="none" strike="noStrike" kern="0" cap="none" spc="0" normalizeH="0" noProof="0" dirty="0">
                      <a:ln>
                        <a:noFill/>
                      </a:ln>
                      <a:solidFill>
                        <a:srgbClr val="336666"/>
                      </a:solidFill>
                      <a:effectLst/>
                      <a:uLnTx/>
                      <a:uFillTx/>
                    </a:rPr>
                    <a:t>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baseline="0" dirty="0">
                      <a:solidFill>
                        <a:srgbClr val="336666"/>
                      </a:solidFill>
                    </a:rPr>
                    <a:t>Approves</a:t>
                  </a:r>
                  <a:r>
                    <a:rPr lang="en-US" sz="1200" b="1" kern="0" dirty="0">
                      <a:solidFill>
                        <a:srgbClr val="336666"/>
                      </a:solidFill>
                    </a:rPr>
                    <a:t> or Denies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336666"/>
                      </a:solidFill>
                      <a:effectLst/>
                      <a:uLnTx/>
                      <a:uFillTx/>
                    </a:rPr>
                    <a:t>Manual</a:t>
                  </a:r>
                  <a:r>
                    <a:rPr kumimoji="0" lang="en-US" sz="1200" b="1" i="0" u="none" strike="noStrike" kern="0" cap="none" spc="0" normalizeH="0" noProof="0" dirty="0">
                      <a:ln>
                        <a:noFill/>
                      </a:ln>
                      <a:solidFill>
                        <a:srgbClr val="336666"/>
                      </a:solidFill>
                      <a:effectLst/>
                      <a:uLnTx/>
                      <a:uFillTx/>
                    </a:rPr>
                    <a:t> Correction</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336666"/>
                      </a:solidFill>
                    </a:rPr>
                    <a:t>o</a:t>
                  </a:r>
                  <a:r>
                    <a:rPr lang="en-US" sz="1200" b="1" kern="0" baseline="0" dirty="0">
                      <a:solidFill>
                        <a:srgbClr val="336666"/>
                      </a:solidFill>
                    </a:rPr>
                    <a:t>f</a:t>
                  </a:r>
                  <a:r>
                    <a:rPr lang="en-US" sz="1200" b="1" kern="0" dirty="0">
                      <a:solidFill>
                        <a:srgbClr val="336666"/>
                      </a:solidFill>
                    </a:rPr>
                    <a:t> the District</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336666"/>
                      </a:solidFill>
                    </a:rPr>
                    <a:t>Data Error</a:t>
                  </a:r>
                </a:p>
              </p:txBody>
            </p:sp>
          </p:grpSp>
          <p:grpSp>
            <p:nvGrpSpPr>
              <p:cNvPr id="28" name="Group 33"/>
              <p:cNvGrpSpPr>
                <a:grpSpLocks/>
              </p:cNvGrpSpPr>
              <p:nvPr/>
            </p:nvGrpSpPr>
            <p:grpSpPr bwMode="auto">
              <a:xfrm>
                <a:off x="4239" y="2789"/>
                <a:ext cx="784" cy="509"/>
                <a:chOff x="4239" y="2789"/>
                <a:chExt cx="784" cy="509"/>
              </a:xfrm>
            </p:grpSpPr>
            <p:sp>
              <p:nvSpPr>
                <p:cNvPr id="29" name="Oval 12"/>
                <p:cNvSpPr>
                  <a:spLocks noChangeArrowheads="1"/>
                </p:cNvSpPr>
                <p:nvPr/>
              </p:nvSpPr>
              <p:spPr bwMode="auto">
                <a:xfrm>
                  <a:off x="4239" y="2804"/>
                  <a:ext cx="211" cy="213"/>
                </a:xfrm>
                <a:prstGeom prst="ellipse">
                  <a:avLst/>
                </a:prstGeom>
                <a:solidFill>
                  <a:srgbClr val="FFFFFF"/>
                </a:solidFill>
                <a:ln w="28575" algn="ctr">
                  <a:solidFill>
                    <a:srgbClr val="33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336666"/>
                      </a:solidFill>
                      <a:effectLst/>
                      <a:uLnTx/>
                      <a:uFillTx/>
                    </a:rPr>
                    <a:t>3</a:t>
                  </a:r>
                </a:p>
              </p:txBody>
            </p:sp>
            <p:sp>
              <p:nvSpPr>
                <p:cNvPr id="30" name="Text Box 13"/>
                <p:cNvSpPr txBox="1">
                  <a:spLocks noChangeArrowheads="1"/>
                </p:cNvSpPr>
                <p:nvPr/>
              </p:nvSpPr>
              <p:spPr bwMode="auto">
                <a:xfrm>
                  <a:off x="4476" y="2789"/>
                  <a:ext cx="547" cy="5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sz="1200" b="1" kern="0" dirty="0">
                      <a:solidFill>
                        <a:srgbClr val="336666"/>
                      </a:solidFill>
                    </a:rPr>
                    <a:t>Manual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336666"/>
                      </a:solidFill>
                      <a:effectLst/>
                      <a:uLnTx/>
                      <a:uFillTx/>
                    </a:rPr>
                    <a:t>Correction</a:t>
                  </a:r>
                  <a:r>
                    <a:rPr kumimoji="0" lang="en-US" sz="1200" b="1" i="0" u="none" strike="noStrike" kern="0" cap="none" spc="0" normalizeH="0" noProof="0" dirty="0">
                      <a:ln>
                        <a:noFill/>
                      </a:ln>
                      <a:solidFill>
                        <a:srgbClr val="336666"/>
                      </a:solidFill>
                      <a:effectLst/>
                      <a:uLnTx/>
                      <a:uFillTx/>
                    </a:rPr>
                    <a:t> Letters</a:t>
                  </a:r>
                </a:p>
                <a:p>
                  <a:pPr marL="0" marR="0" lvl="0" indent="0" defTabSz="914400" eaLnBrk="1" fontAlgn="base" latinLnBrk="0" hangingPunct="1">
                    <a:lnSpc>
                      <a:spcPct val="100000"/>
                    </a:lnSpc>
                    <a:spcBef>
                      <a:spcPct val="0"/>
                    </a:spcBef>
                    <a:spcAft>
                      <a:spcPct val="0"/>
                    </a:spcAft>
                    <a:buClrTx/>
                    <a:buSzTx/>
                    <a:buFontTx/>
                    <a:buNone/>
                    <a:tabLst/>
                    <a:defRPr/>
                  </a:pPr>
                  <a:r>
                    <a:rPr lang="en-US" sz="1200" b="1" kern="0" baseline="0" dirty="0">
                      <a:solidFill>
                        <a:srgbClr val="336666"/>
                      </a:solidFill>
                    </a:rPr>
                    <a:t>Sent</a:t>
                  </a:r>
                  <a:r>
                    <a:rPr lang="en-US" sz="1200" b="1" kern="0" dirty="0">
                      <a:solidFill>
                        <a:srgbClr val="336666"/>
                      </a:solidFill>
                    </a:rPr>
                    <a:t> to Districts</a:t>
                  </a:r>
                  <a:endParaRPr kumimoji="0" lang="en-US" sz="1200" b="1" i="0" u="none" strike="noStrike" kern="0" cap="none" spc="0" normalizeH="0" baseline="0" noProof="0" dirty="0">
                    <a:ln>
                      <a:noFill/>
                    </a:ln>
                    <a:solidFill>
                      <a:srgbClr val="336666"/>
                    </a:solidFill>
                    <a:effectLst/>
                    <a:uLnTx/>
                    <a:uFillTx/>
                  </a:endParaRPr>
                </a:p>
              </p:txBody>
            </p:sp>
          </p:grpSp>
        </p:grpSp>
        <p:sp>
          <p:nvSpPr>
            <p:cNvPr id="8" name="Oval 15"/>
            <p:cNvSpPr>
              <a:spLocks noChangeArrowheads="1"/>
            </p:cNvSpPr>
            <p:nvPr/>
          </p:nvSpPr>
          <p:spPr bwMode="auto">
            <a:xfrm>
              <a:off x="994083" y="3848955"/>
              <a:ext cx="1082367" cy="1067256"/>
            </a:xfrm>
            <a:prstGeom prst="ellipse">
              <a:avLst/>
            </a:prstGeom>
            <a:solidFill>
              <a:srgbClr val="C84B2F"/>
            </a:solidFill>
            <a:ln>
              <a:noFill/>
            </a:ln>
            <a:effectLst/>
            <a:extLst>
              <a:ext uri="{91240B29-F687-4F45-9708-019B960494DF}">
                <a14:hiddenLine xmlns:a14="http://schemas.microsoft.com/office/drawing/2010/main" w="9525" algn="ctr">
                  <a:solidFill>
                    <a:srgbClr val="FFBDA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Preliminary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School FIRST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Rating Testing</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Conducted</a:t>
              </a:r>
            </a:p>
          </p:txBody>
        </p:sp>
        <p:sp>
          <p:nvSpPr>
            <p:cNvPr id="9" name="Oval 16"/>
            <p:cNvSpPr>
              <a:spLocks noChangeArrowheads="1"/>
            </p:cNvSpPr>
            <p:nvPr/>
          </p:nvSpPr>
          <p:spPr bwMode="auto">
            <a:xfrm>
              <a:off x="3390840" y="3410554"/>
              <a:ext cx="991539" cy="616661"/>
            </a:xfrm>
            <a:prstGeom prst="ellipse">
              <a:avLst/>
            </a:prstGeom>
            <a:solidFill>
              <a:srgbClr val="C84B2F"/>
            </a:solidFill>
            <a:ln>
              <a:noFill/>
            </a:ln>
            <a:effectLst/>
            <a:extLst>
              <a:ext uri="{91240B29-F687-4F45-9708-019B960494DF}">
                <a14:hiddenLine xmlns:a14="http://schemas.microsoft.com/office/drawing/2010/main" w="9525" algn="ctr">
                  <a:solidFill>
                    <a:srgbClr val="FFBDA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AFR,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Data Feed</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and PEIMS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rPr>
                <a:t>Reviewed</a:t>
              </a:r>
              <a:r>
                <a:rPr kumimoji="0" lang="en-US" sz="1200" b="1" i="0" u="none" strike="noStrike" kern="0" cap="none" spc="0" normalizeH="0" noProof="0" dirty="0">
                  <a:ln>
                    <a:noFill/>
                  </a:ln>
                  <a:solidFill>
                    <a:srgbClr val="FFFFFF"/>
                  </a:solidFill>
                  <a:effectLst/>
                  <a:uLnTx/>
                  <a:uFillTx/>
                </a:rPr>
                <a:t> </a:t>
              </a:r>
              <a:endParaRPr kumimoji="0" lang="en-US" sz="1200" b="1" i="0" u="none" strike="noStrike" kern="0" cap="none" spc="0" normalizeH="0" baseline="0" noProof="0" dirty="0">
                <a:ln>
                  <a:noFill/>
                </a:ln>
                <a:solidFill>
                  <a:srgbClr val="FFFFFF"/>
                </a:solidFill>
                <a:effectLst/>
                <a:uLnTx/>
                <a:uFillTx/>
              </a:endParaRPr>
            </a:p>
          </p:txBody>
        </p:sp>
        <p:sp>
          <p:nvSpPr>
            <p:cNvPr id="10" name="Oval 17"/>
            <p:cNvSpPr>
              <a:spLocks noChangeArrowheads="1"/>
            </p:cNvSpPr>
            <p:nvPr/>
          </p:nvSpPr>
          <p:spPr bwMode="auto">
            <a:xfrm>
              <a:off x="3413596" y="4043661"/>
              <a:ext cx="973605" cy="500062"/>
            </a:xfrm>
            <a:prstGeom prst="ellipse">
              <a:avLst/>
            </a:prstGeom>
            <a:solidFill>
              <a:srgbClr val="C84B2F"/>
            </a:solidFill>
            <a:ln>
              <a:noFill/>
            </a:ln>
            <a:effectLst/>
            <a:extLst>
              <a:ext uri="{91240B29-F687-4F45-9708-019B960494DF}">
                <a14:hiddenLine xmlns:a14="http://schemas.microsoft.com/office/drawing/2010/main" w="9525" algn="ctr">
                  <a:solidFill>
                    <a:srgbClr val="FFBDA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noProof="0" dirty="0">
                  <a:solidFill>
                    <a:srgbClr val="FFFFFF"/>
                  </a:solidFill>
                </a:rPr>
                <a:t>Documentation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dirty="0">
                  <a:ln>
                    <a:noFill/>
                  </a:ln>
                  <a:solidFill>
                    <a:srgbClr val="FFFFFF"/>
                  </a:solidFill>
                  <a:effectLst/>
                  <a:uLnTx/>
                  <a:uFillTx/>
                </a:rPr>
                <a:t>Gathered</a:t>
              </a:r>
              <a:r>
                <a:rPr kumimoji="0" lang="en-US" sz="1200" b="1" i="0" u="none" strike="noStrike" kern="0" cap="none" spc="0" normalizeH="0" noProof="0" dirty="0">
                  <a:ln>
                    <a:noFill/>
                  </a:ln>
                  <a:solidFill>
                    <a:srgbClr val="FFFFFF"/>
                  </a:solidFill>
                  <a:effectLst/>
                  <a:uLnTx/>
                  <a:uFillTx/>
                </a:rPr>
                <a:t> </a:t>
              </a:r>
              <a:endParaRPr kumimoji="0" lang="en-US" sz="1200" b="1" i="0" u="none" strike="noStrike" kern="0" cap="none" spc="0" normalizeH="0" baseline="0" noProof="0" dirty="0">
                <a:ln>
                  <a:noFill/>
                </a:ln>
                <a:solidFill>
                  <a:srgbClr val="FFFFFF"/>
                </a:solidFill>
                <a:effectLst/>
                <a:uLnTx/>
                <a:uFillTx/>
              </a:endParaRPr>
            </a:p>
          </p:txBody>
        </p:sp>
        <p:sp>
          <p:nvSpPr>
            <p:cNvPr id="11" name="Oval 18"/>
            <p:cNvSpPr>
              <a:spLocks noChangeArrowheads="1"/>
            </p:cNvSpPr>
            <p:nvPr/>
          </p:nvSpPr>
          <p:spPr bwMode="auto">
            <a:xfrm>
              <a:off x="3378666" y="4568825"/>
              <a:ext cx="1013764" cy="824085"/>
            </a:xfrm>
            <a:prstGeom prst="ellipse">
              <a:avLst/>
            </a:prstGeom>
            <a:solidFill>
              <a:srgbClr val="C84B2F"/>
            </a:solidFill>
            <a:ln>
              <a:noFill/>
            </a:ln>
            <a:effectLst/>
            <a:extLst>
              <a:ext uri="{91240B29-F687-4F45-9708-019B960494DF}">
                <a14:hiddenLine xmlns:a14="http://schemas.microsoft.com/office/drawing/2010/main" w="9525" algn="ctr">
                  <a:solidFill>
                    <a:srgbClr val="FFBDA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Districts</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Data Errors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Recorded on</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Issues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Document </a:t>
              </a:r>
            </a:p>
          </p:txBody>
        </p:sp>
        <p:sp>
          <p:nvSpPr>
            <p:cNvPr id="12" name="Text Box 19"/>
            <p:cNvSpPr txBox="1">
              <a:spLocks noChangeArrowheads="1"/>
            </p:cNvSpPr>
            <p:nvPr/>
          </p:nvSpPr>
          <p:spPr bwMode="auto">
            <a:xfrm>
              <a:off x="3387725" y="3025145"/>
              <a:ext cx="1034401" cy="3422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2F6079"/>
                  </a:solidFill>
                </a:rPr>
                <a:t>Information Gathering Stage</a:t>
              </a:r>
              <a:endParaRPr kumimoji="0" lang="en-US" sz="1200" b="1" i="0" u="none" strike="noStrike" kern="0" cap="none" spc="0" normalizeH="0" baseline="0" noProof="0" dirty="0">
                <a:ln>
                  <a:noFill/>
                </a:ln>
                <a:solidFill>
                  <a:srgbClr val="2F6079"/>
                </a:solidFill>
                <a:effectLst/>
                <a:uLnTx/>
                <a:uFillTx/>
              </a:endParaRPr>
            </a:p>
          </p:txBody>
        </p:sp>
        <p:sp>
          <p:nvSpPr>
            <p:cNvPr id="13" name="Line 20"/>
            <p:cNvSpPr>
              <a:spLocks noChangeShapeType="1"/>
            </p:cNvSpPr>
            <p:nvPr/>
          </p:nvSpPr>
          <p:spPr bwMode="auto">
            <a:xfrm>
              <a:off x="3367088" y="3005138"/>
              <a:ext cx="0" cy="2371725"/>
            </a:xfrm>
            <a:prstGeom prst="line">
              <a:avLst/>
            </a:prstGeom>
            <a:noFill/>
            <a:ln w="9525">
              <a:solidFill>
                <a:srgbClr val="6666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36666"/>
                </a:solidFill>
                <a:effectLst/>
                <a:uLnTx/>
                <a:uFillTx/>
              </a:endParaRPr>
            </a:p>
          </p:txBody>
        </p:sp>
        <p:sp>
          <p:nvSpPr>
            <p:cNvPr id="14" name="Line 21"/>
            <p:cNvSpPr>
              <a:spLocks noChangeShapeType="1"/>
            </p:cNvSpPr>
            <p:nvPr/>
          </p:nvSpPr>
          <p:spPr bwMode="auto">
            <a:xfrm>
              <a:off x="4422126" y="2998788"/>
              <a:ext cx="0" cy="2409825"/>
            </a:xfrm>
            <a:prstGeom prst="line">
              <a:avLst/>
            </a:prstGeom>
            <a:noFill/>
            <a:ln w="9525">
              <a:solidFill>
                <a:srgbClr val="6666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36666"/>
                </a:solidFill>
                <a:effectLst/>
                <a:uLnTx/>
                <a:uFillTx/>
              </a:endParaRPr>
            </a:p>
          </p:txBody>
        </p:sp>
        <p:grpSp>
          <p:nvGrpSpPr>
            <p:cNvPr id="15" name="Group 22"/>
            <p:cNvGrpSpPr>
              <a:grpSpLocks/>
            </p:cNvGrpSpPr>
            <p:nvPr/>
          </p:nvGrpSpPr>
          <p:grpSpPr bwMode="auto">
            <a:xfrm>
              <a:off x="5418143" y="2989262"/>
              <a:ext cx="2020889" cy="2425700"/>
              <a:chOff x="3360" y="1998"/>
              <a:chExt cx="1273" cy="1528"/>
            </a:xfrm>
          </p:grpSpPr>
          <p:sp>
            <p:nvSpPr>
              <p:cNvPr id="18" name="Oval 23"/>
              <p:cNvSpPr>
                <a:spLocks noChangeArrowheads="1"/>
              </p:cNvSpPr>
              <p:nvPr/>
            </p:nvSpPr>
            <p:spPr bwMode="auto">
              <a:xfrm>
                <a:off x="3572" y="2275"/>
                <a:ext cx="602" cy="656"/>
              </a:xfrm>
              <a:prstGeom prst="ellipse">
                <a:avLst/>
              </a:prstGeom>
              <a:solidFill>
                <a:srgbClr val="C84B2F"/>
              </a:solidFill>
              <a:ln>
                <a:noFill/>
              </a:ln>
              <a:effectLst/>
              <a:extLst>
                <a:ext uri="{91240B29-F687-4F45-9708-019B960494DF}">
                  <a14:hiddenLine xmlns:a14="http://schemas.microsoft.com/office/drawing/2010/main" w="9525" algn="ctr">
                    <a:solidFill>
                      <a:srgbClr val="FFBDA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Manual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rPr>
                  <a:t>Corrections</a:t>
                </a:r>
                <a:r>
                  <a:rPr kumimoji="0" lang="en-US" sz="1200" b="1" i="0" u="none" strike="noStrike" kern="0" cap="none" spc="0" normalizeH="0" noProof="0" dirty="0">
                    <a:ln>
                      <a:noFill/>
                    </a:ln>
                    <a:solidFill>
                      <a:srgbClr val="FFFFFF"/>
                    </a:solidFill>
                    <a:effectLst/>
                    <a:uLnTx/>
                    <a:uFillTx/>
                  </a:rPr>
                  <a:t>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baseline="0" dirty="0">
                    <a:solidFill>
                      <a:srgbClr val="FFFFFF"/>
                    </a:solidFill>
                  </a:rPr>
                  <a:t>Entered</a:t>
                </a:r>
                <a:r>
                  <a:rPr lang="en-US" sz="1200" b="1" kern="0" dirty="0">
                    <a:solidFill>
                      <a:srgbClr val="FFFFFF"/>
                    </a:solidFill>
                  </a:rPr>
                  <a:t> into</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School FIRST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Application</a:t>
                </a:r>
                <a:endParaRPr kumimoji="0" lang="en-US" sz="1200" b="1" i="0" u="none" strike="noStrike" kern="0" cap="none" spc="0" normalizeH="0" baseline="0" noProof="0" dirty="0">
                  <a:ln>
                    <a:noFill/>
                  </a:ln>
                  <a:solidFill>
                    <a:srgbClr val="FFFFFF"/>
                  </a:solidFill>
                  <a:effectLst/>
                  <a:uLnTx/>
                  <a:uFillTx/>
                </a:endParaRPr>
              </a:p>
            </p:txBody>
          </p:sp>
          <p:sp>
            <p:nvSpPr>
              <p:cNvPr id="19" name="Oval 24"/>
              <p:cNvSpPr>
                <a:spLocks noChangeArrowheads="1"/>
              </p:cNvSpPr>
              <p:nvPr/>
            </p:nvSpPr>
            <p:spPr bwMode="auto">
              <a:xfrm>
                <a:off x="3594" y="2993"/>
                <a:ext cx="575" cy="508"/>
              </a:xfrm>
              <a:prstGeom prst="ellipse">
                <a:avLst/>
              </a:prstGeom>
              <a:solidFill>
                <a:srgbClr val="C84B2F"/>
              </a:solidFill>
              <a:ln>
                <a:noFill/>
              </a:ln>
              <a:effectLst/>
              <a:extLst>
                <a:ext uri="{91240B29-F687-4F45-9708-019B960494DF}">
                  <a14:hiddenLine xmlns:a14="http://schemas.microsoft.com/office/drawing/2010/main" w="9525" algn="ctr">
                    <a:solidFill>
                      <a:srgbClr val="FFBDA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Manual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rPr>
                  <a:t>Correction</a:t>
                </a:r>
                <a:r>
                  <a:rPr kumimoji="0" lang="en-US" sz="1200" b="1" i="0" u="none" strike="noStrike" kern="0" cap="none" spc="0" normalizeH="0" noProof="0" dirty="0">
                    <a:ln>
                      <a:noFill/>
                    </a:ln>
                    <a:solidFill>
                      <a:srgbClr val="FFFFFF"/>
                    </a:solidFill>
                    <a:effectLst/>
                    <a:uLnTx/>
                    <a:uFillTx/>
                  </a:rPr>
                  <a:t>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Records </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FFFFFF"/>
                    </a:solidFill>
                  </a:rPr>
                  <a:t>Created </a:t>
                </a:r>
              </a:p>
            </p:txBody>
          </p:sp>
          <p:sp>
            <p:nvSpPr>
              <p:cNvPr id="20" name="Text Box 25"/>
              <p:cNvSpPr txBox="1">
                <a:spLocks noChangeArrowheads="1"/>
              </p:cNvSpPr>
              <p:nvPr/>
            </p:nvSpPr>
            <p:spPr bwMode="auto">
              <a:xfrm>
                <a:off x="4217" y="1998"/>
                <a:ext cx="416" cy="254"/>
              </a:xfrm>
              <a:prstGeom prst="rect">
                <a:avLst/>
              </a:prstGeom>
              <a:noFill/>
              <a:ln>
                <a:noFill/>
              </a:ln>
              <a:effectLst/>
              <a:extLst>
                <a:ext uri="{909E8E84-426E-40DD-AFC4-6F175D3DCCD1}">
                  <a14:hiddenFill xmlns:a14="http://schemas.microsoft.com/office/drawing/2010/main">
                    <a:solidFill>
                      <a:srgbClr val="C84B2F"/>
                    </a:solidFill>
                  </a14:hiddenFill>
                </a:ext>
                <a:ext uri="{91240B29-F687-4F45-9708-019B960494DF}">
                  <a14:hiddenLine xmlns:a14="http://schemas.microsoft.com/office/drawing/2010/main" w="9525" algn="ctr">
                    <a:solidFill>
                      <a:srgbClr val="FFBDA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dirty="0">
                    <a:solidFill>
                      <a:srgbClr val="2F6079"/>
                    </a:solidFill>
                  </a:rPr>
                  <a:t>O</a:t>
                </a:r>
                <a:r>
                  <a:rPr kumimoji="0" lang="en-US" sz="1200" b="1" i="0" u="none" strike="noStrike" kern="0" cap="none" spc="0" normalizeH="0" baseline="0" noProof="0" dirty="0" err="1">
                    <a:ln>
                      <a:noFill/>
                    </a:ln>
                    <a:solidFill>
                      <a:srgbClr val="2F6079"/>
                    </a:solidFill>
                    <a:effectLst/>
                    <a:uLnTx/>
                    <a:uFillTx/>
                  </a:rPr>
                  <a:t>utput</a:t>
                </a:r>
                <a:endParaRPr kumimoji="0" lang="en-US" sz="1200" b="1" i="0" u="none" strike="noStrike" kern="0" cap="none" spc="0" normalizeH="0" baseline="0" noProof="0" dirty="0">
                  <a:ln>
                    <a:noFill/>
                  </a:ln>
                  <a:solidFill>
                    <a:srgbClr val="2F6079"/>
                  </a:solidFill>
                  <a:effectLst/>
                  <a:uLnTx/>
                  <a:uFillTx/>
                </a:endParaRPr>
              </a:p>
            </p:txBody>
          </p:sp>
          <p:sp>
            <p:nvSpPr>
              <p:cNvPr id="21" name="Line 26"/>
              <p:cNvSpPr>
                <a:spLocks noChangeShapeType="1"/>
              </p:cNvSpPr>
              <p:nvPr/>
            </p:nvSpPr>
            <p:spPr bwMode="auto">
              <a:xfrm>
                <a:off x="3360" y="2008"/>
                <a:ext cx="0" cy="151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BDA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36666"/>
                  </a:solidFill>
                  <a:effectLst/>
                  <a:uLnTx/>
                  <a:uFillTx/>
                </a:endParaRPr>
              </a:p>
            </p:txBody>
          </p:sp>
          <p:sp>
            <p:nvSpPr>
              <p:cNvPr id="22" name="Line 27"/>
              <p:cNvSpPr>
                <a:spLocks noChangeShapeType="1"/>
              </p:cNvSpPr>
              <p:nvPr/>
            </p:nvSpPr>
            <p:spPr bwMode="auto">
              <a:xfrm>
                <a:off x="4040" y="2004"/>
                <a:ext cx="0" cy="151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BDA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36666"/>
                  </a:solidFill>
                  <a:effectLst/>
                  <a:uLnTx/>
                  <a:uFillTx/>
                </a:endParaRPr>
              </a:p>
            </p:txBody>
          </p:sp>
        </p:grpSp>
        <p:sp>
          <p:nvSpPr>
            <p:cNvPr id="16" name="Line 38"/>
            <p:cNvSpPr>
              <a:spLocks noChangeShapeType="1"/>
            </p:cNvSpPr>
            <p:nvPr/>
          </p:nvSpPr>
          <p:spPr bwMode="auto">
            <a:xfrm>
              <a:off x="5714526" y="3005138"/>
              <a:ext cx="0" cy="2409825"/>
            </a:xfrm>
            <a:prstGeom prst="line">
              <a:avLst/>
            </a:prstGeom>
            <a:noFill/>
            <a:ln w="9525">
              <a:solidFill>
                <a:srgbClr val="6666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36666"/>
                </a:solidFill>
                <a:effectLst/>
                <a:uLnTx/>
                <a:uFillTx/>
              </a:endParaRPr>
            </a:p>
          </p:txBody>
        </p:sp>
        <p:sp>
          <p:nvSpPr>
            <p:cNvPr id="17" name="Line 39"/>
            <p:cNvSpPr>
              <a:spLocks noChangeShapeType="1"/>
            </p:cNvSpPr>
            <p:nvPr/>
          </p:nvSpPr>
          <p:spPr bwMode="auto">
            <a:xfrm>
              <a:off x="6710946" y="2986087"/>
              <a:ext cx="0" cy="2409825"/>
            </a:xfrm>
            <a:prstGeom prst="line">
              <a:avLst/>
            </a:prstGeom>
            <a:noFill/>
            <a:ln w="9525">
              <a:solidFill>
                <a:srgbClr val="6666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36666"/>
                </a:solidFill>
                <a:effectLst/>
                <a:uLnTx/>
                <a:uFillTx/>
              </a:endParaRPr>
            </a:p>
          </p:txBody>
        </p:sp>
      </p:grpSp>
      <p:sp>
        <p:nvSpPr>
          <p:cNvPr id="35" name="Text Box 25"/>
          <p:cNvSpPr txBox="1">
            <a:spLocks noChangeArrowheads="1"/>
          </p:cNvSpPr>
          <p:nvPr/>
        </p:nvSpPr>
        <p:spPr bwMode="auto">
          <a:xfrm>
            <a:off x="7714461" y="2910152"/>
            <a:ext cx="865152" cy="543940"/>
          </a:xfrm>
          <a:prstGeom prst="rect">
            <a:avLst/>
          </a:prstGeom>
          <a:noFill/>
          <a:ln>
            <a:noFill/>
          </a:ln>
          <a:effectLst/>
          <a:extLst>
            <a:ext uri="{909E8E84-426E-40DD-AFC4-6F175D3DCCD1}">
              <a14:hiddenFill xmlns:a14="http://schemas.microsoft.com/office/drawing/2010/main">
                <a:solidFill>
                  <a:srgbClr val="C84B2F"/>
                </a:solidFill>
              </a14:hiddenFill>
            </a:ext>
            <a:ext uri="{91240B29-F687-4F45-9708-019B960494DF}">
              <a14:hiddenLine xmlns:a14="http://schemas.microsoft.com/office/drawing/2010/main" w="9525" algn="ctr">
                <a:solidFill>
                  <a:srgbClr val="FFBDA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b="1" kern="0" noProof="0" dirty="0">
                <a:solidFill>
                  <a:srgbClr val="2F6079"/>
                </a:solidFill>
              </a:rPr>
              <a:t>In</a:t>
            </a:r>
            <a:r>
              <a:rPr kumimoji="0" lang="en-US" sz="1200" b="1" i="0" u="none" strike="noStrike" kern="0" cap="none" spc="0" normalizeH="0" baseline="0" noProof="0" dirty="0">
                <a:ln>
                  <a:noFill/>
                </a:ln>
                <a:solidFill>
                  <a:srgbClr val="2F6079"/>
                </a:solidFill>
                <a:effectLst/>
                <a:uLnTx/>
                <a:uFillTx/>
              </a:rPr>
              <a:t>put</a:t>
            </a:r>
          </a:p>
        </p:txBody>
      </p:sp>
    </p:spTree>
    <p:extLst>
      <p:ext uri="{BB962C8B-B14F-4D97-AF65-F5344CB8AC3E}">
        <p14:creationId xmlns:p14="http://schemas.microsoft.com/office/powerpoint/2010/main" val="350016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295400" y="203718"/>
            <a:ext cx="9601200" cy="625475"/>
          </a:xfrm>
        </p:spPr>
        <p:txBody>
          <a:bodyPr anchor="ctr"/>
          <a:lstStyle/>
          <a:p>
            <a:pPr algn="ctr"/>
            <a:r>
              <a:rPr lang="en-US" dirty="0"/>
              <a:t>agenda</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727787" y="1019174"/>
            <a:ext cx="11008942" cy="5663728"/>
          </a:xfrm>
        </p:spPr>
        <p:txBody>
          <a:bodyPr>
            <a:normAutofit fontScale="92500"/>
          </a:bodyPr>
          <a:lstStyle/>
          <a:p>
            <a:pPr marL="342900" indent="-298450"/>
            <a:r>
              <a:rPr lang="en-US" sz="2400" dirty="0">
                <a:solidFill>
                  <a:schemeClr val="tx2"/>
                </a:solidFill>
              </a:rPr>
              <a:t>Overview of the School Financial Integrity Rating System of Texas (FIRST) </a:t>
            </a:r>
          </a:p>
          <a:p>
            <a:pPr marL="342900" indent="-298450"/>
            <a:r>
              <a:rPr lang="en-US" sz="2400" dirty="0">
                <a:solidFill>
                  <a:schemeClr val="tx2"/>
                </a:solidFill>
              </a:rPr>
              <a:t>In-depth review of Data Feed and Public Education Information Management System (PEIMS) data errors created by school districts</a:t>
            </a:r>
          </a:p>
          <a:p>
            <a:pPr marL="342900" indent="-298450"/>
            <a:r>
              <a:rPr lang="en-US" sz="2400" dirty="0">
                <a:solidFill>
                  <a:schemeClr val="tx2"/>
                </a:solidFill>
              </a:rPr>
              <a:t>An examination of the actual points that may be lost, due to data errors by districts, </a:t>
            </a:r>
            <a:r>
              <a:rPr lang="en-US" sz="2400">
                <a:solidFill>
                  <a:schemeClr val="tx2"/>
                </a:solidFill>
              </a:rPr>
              <a:t>if the </a:t>
            </a:r>
            <a:r>
              <a:rPr lang="en-US" sz="2400" dirty="0">
                <a:solidFill>
                  <a:schemeClr val="tx2"/>
                </a:solidFill>
              </a:rPr>
              <a:t>Texas Education Agency (TEA) did not complete a manual correction of the data </a:t>
            </a:r>
          </a:p>
          <a:p>
            <a:pPr marL="342900" indent="-298450"/>
            <a:r>
              <a:rPr lang="en-US" sz="2400" dirty="0">
                <a:solidFill>
                  <a:schemeClr val="tx2"/>
                </a:solidFill>
              </a:rPr>
              <a:t>The process that the TEA must complete to make manual corrections to a school district’s data in the School FIRST application. </a:t>
            </a:r>
          </a:p>
          <a:p>
            <a:pPr marL="387350" indent="-342900"/>
            <a:r>
              <a:rPr lang="en-US" sz="2400" dirty="0">
                <a:solidFill>
                  <a:schemeClr val="tx2"/>
                </a:solidFill>
              </a:rPr>
              <a:t>Internal Controls</a:t>
            </a:r>
          </a:p>
          <a:p>
            <a:pPr marL="387350" indent="-342900"/>
            <a:r>
              <a:rPr lang="en-US" sz="2400" dirty="0">
                <a:solidFill>
                  <a:schemeClr val="tx2"/>
                </a:solidFill>
              </a:rPr>
              <a:t>Best practices to evaluate current processes and reduce data errors</a:t>
            </a:r>
          </a:p>
          <a:p>
            <a:pPr marL="387350" indent="-342900"/>
            <a:r>
              <a:rPr lang="en-US" sz="2400" dirty="0">
                <a:solidFill>
                  <a:schemeClr val="tx2"/>
                </a:solidFill>
              </a:rPr>
              <a:t>Useful Links</a:t>
            </a:r>
          </a:p>
          <a:p>
            <a:pPr marL="387350" indent="-342900"/>
            <a:r>
              <a:rPr lang="en-US" sz="2400" dirty="0">
                <a:solidFill>
                  <a:schemeClr val="tx2"/>
                </a:solidFill>
              </a:rPr>
              <a:t>Contact Information</a:t>
            </a:r>
          </a:p>
          <a:p>
            <a:pPr marL="44450" indent="0">
              <a:buNone/>
            </a:pPr>
            <a:r>
              <a:rPr lang="en-US" dirty="0"/>
              <a:t> </a:t>
            </a:r>
          </a:p>
          <a:p>
            <a:pPr marL="45720" indent="0">
              <a:buNone/>
            </a:pPr>
            <a:endParaRPr lang="en-US" dirty="0"/>
          </a:p>
        </p:txBody>
      </p:sp>
      <p:pic>
        <p:nvPicPr>
          <p:cNvPr id="1027" name="Picture 3"/>
          <p:cNvPicPr>
            <a:picLocks noGrp="1" noChangeAspect="1" noChangeArrowheads="1"/>
          </p:cNvPicPr>
          <p:nvPr>
            <p:ph sz="quarter" idx="2"/>
          </p:nvPr>
        </p:nvPicPr>
        <p:blipFill>
          <a:blip r:embed="rId3"/>
          <a:stretch>
            <a:fillRect/>
          </a:stretch>
        </p:blipFill>
        <p:spPr>
          <a:xfrm>
            <a:off x="9032861" y="3307403"/>
            <a:ext cx="3159139" cy="35654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8361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7" y="80512"/>
            <a:ext cx="9601200" cy="776468"/>
          </a:xfrm>
        </p:spPr>
        <p:txBody>
          <a:bodyPr anchor="ctr"/>
          <a:lstStyle/>
          <a:p>
            <a:pPr algn="ctr"/>
            <a:r>
              <a:rPr lang="en-US" dirty="0"/>
              <a:t>Sample manual correction letter</a:t>
            </a:r>
          </a:p>
        </p:txBody>
      </p:sp>
      <p:pic>
        <p:nvPicPr>
          <p:cNvPr id="13" name="Content Placeholder 12"/>
          <p:cNvPicPr>
            <a:picLocks noGrp="1" noChangeAspect="1"/>
          </p:cNvPicPr>
          <p:nvPr>
            <p:ph sz="quarter" idx="4"/>
          </p:nvPr>
        </p:nvPicPr>
        <p:blipFill rotWithShape="1">
          <a:blip r:embed="rId3"/>
          <a:srcRect l="6674" r="3559"/>
          <a:stretch/>
        </p:blipFill>
        <p:spPr>
          <a:xfrm>
            <a:off x="1342663" y="682907"/>
            <a:ext cx="9925412" cy="6065134"/>
          </a:xfrm>
          <a:prstGeom prst="rect">
            <a:avLst/>
          </a:prstGeom>
        </p:spPr>
      </p:pic>
    </p:spTree>
    <p:extLst>
      <p:ext uri="{BB962C8B-B14F-4D97-AF65-F5344CB8AC3E}">
        <p14:creationId xmlns:p14="http://schemas.microsoft.com/office/powerpoint/2010/main" val="361049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381000"/>
            <a:ext cx="11780520" cy="1285754"/>
          </a:xfrm>
        </p:spPr>
        <p:txBody>
          <a:bodyPr anchor="ctr">
            <a:noAutofit/>
          </a:bodyPr>
          <a:lstStyle/>
          <a:p>
            <a:pPr algn="ctr"/>
            <a:r>
              <a:rPr lang="en-US" dirty="0"/>
              <a:t>BEST PRACTICES TO evaluate current processes </a:t>
            </a:r>
            <a:br>
              <a:rPr lang="en-US" dirty="0"/>
            </a:br>
            <a:r>
              <a:rPr lang="en-US" dirty="0"/>
              <a:t>and </a:t>
            </a:r>
            <a:br>
              <a:rPr lang="en-US" dirty="0"/>
            </a:br>
            <a:r>
              <a:rPr lang="en-US" dirty="0"/>
              <a:t>REDUCE DATA ERRORS</a:t>
            </a:r>
          </a:p>
        </p:txBody>
      </p:sp>
      <p:sp>
        <p:nvSpPr>
          <p:cNvPr id="3" name="Content Placeholder 2"/>
          <p:cNvSpPr>
            <a:spLocks noGrp="1"/>
          </p:cNvSpPr>
          <p:nvPr>
            <p:ph idx="1"/>
          </p:nvPr>
        </p:nvSpPr>
        <p:spPr>
          <a:xfrm>
            <a:off x="1295400" y="2460632"/>
            <a:ext cx="9601200" cy="4235443"/>
          </a:xfrm>
        </p:spPr>
        <p:txBody>
          <a:bodyPr>
            <a:normAutofit/>
          </a:bodyPr>
          <a:lstStyle/>
          <a:p>
            <a:pPr marL="347663" indent="-303213">
              <a:buFont typeface="Wingdings" panose="05000000000000000000" pitchFamily="2" charset="2"/>
              <a:buChar char="q"/>
            </a:pPr>
            <a:r>
              <a:rPr lang="en-US" sz="2400" dirty="0">
                <a:solidFill>
                  <a:schemeClr val="tx2"/>
                </a:solidFill>
              </a:rPr>
              <a:t>Internal Controls</a:t>
            </a:r>
          </a:p>
          <a:p>
            <a:pPr marL="347663" indent="-303213">
              <a:buFont typeface="Wingdings" panose="05000000000000000000" pitchFamily="2" charset="2"/>
              <a:buChar char="q"/>
            </a:pPr>
            <a:r>
              <a:rPr lang="en-US" sz="2400" dirty="0">
                <a:solidFill>
                  <a:schemeClr val="tx2"/>
                </a:solidFill>
              </a:rPr>
              <a:t>Data Submittal Review Process</a:t>
            </a:r>
          </a:p>
          <a:p>
            <a:pPr marL="347663" indent="-303213">
              <a:buFont typeface="Wingdings" panose="05000000000000000000" pitchFamily="2" charset="2"/>
              <a:buChar char="q"/>
            </a:pPr>
            <a:r>
              <a:rPr lang="en-US" sz="2400" dirty="0">
                <a:solidFill>
                  <a:schemeClr val="tx2"/>
                </a:solidFill>
              </a:rPr>
              <a:t>Evaluation of Current Processes</a:t>
            </a:r>
          </a:p>
          <a:p>
            <a:pPr marL="347663" indent="-303213">
              <a:buFont typeface="Wingdings" panose="05000000000000000000" pitchFamily="2" charset="2"/>
              <a:buChar char="q"/>
            </a:pPr>
            <a:r>
              <a:rPr lang="en-US" sz="2400" dirty="0">
                <a:solidFill>
                  <a:schemeClr val="tx2"/>
                </a:solidFill>
              </a:rPr>
              <a:t>Key Benefits of a Successful Internal Control System </a:t>
            </a:r>
          </a:p>
        </p:txBody>
      </p:sp>
      <p:sp>
        <p:nvSpPr>
          <p:cNvPr id="4" name="Rectangle 3"/>
          <p:cNvSpPr/>
          <p:nvPr/>
        </p:nvSpPr>
        <p:spPr>
          <a:xfrm>
            <a:off x="106680" y="1905578"/>
            <a:ext cx="11978640" cy="18288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0836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7150"/>
            <a:ext cx="9601200" cy="695325"/>
          </a:xfrm>
        </p:spPr>
        <p:txBody>
          <a:bodyPr anchor="ctr"/>
          <a:lstStyle/>
          <a:p>
            <a:pPr algn="ctr"/>
            <a:r>
              <a:rPr lang="en-US" dirty="0"/>
              <a:t>internal controls</a:t>
            </a:r>
          </a:p>
        </p:txBody>
      </p:sp>
      <p:sp>
        <p:nvSpPr>
          <p:cNvPr id="3" name="Content Placeholder 2"/>
          <p:cNvSpPr>
            <a:spLocks noGrp="1"/>
          </p:cNvSpPr>
          <p:nvPr>
            <p:ph sz="half" idx="1"/>
          </p:nvPr>
        </p:nvSpPr>
        <p:spPr>
          <a:xfrm>
            <a:off x="209551" y="847725"/>
            <a:ext cx="6858000" cy="5781675"/>
          </a:xfrm>
          <a:effectLst>
            <a:softEdge rad="31750"/>
          </a:effectLst>
        </p:spPr>
        <p:style>
          <a:lnRef idx="1">
            <a:schemeClr val="accent5"/>
          </a:lnRef>
          <a:fillRef idx="2">
            <a:schemeClr val="accent5"/>
          </a:fillRef>
          <a:effectRef idx="1">
            <a:schemeClr val="accent5"/>
          </a:effectRef>
          <a:fontRef idx="minor">
            <a:schemeClr val="dk1"/>
          </a:fontRef>
        </p:style>
        <p:txBody>
          <a:bodyPr>
            <a:normAutofit fontScale="92500"/>
          </a:bodyPr>
          <a:lstStyle/>
          <a:p>
            <a:r>
              <a:rPr lang="en-US" sz="2400" dirty="0">
                <a:solidFill>
                  <a:schemeClr val="tx2"/>
                </a:solidFill>
              </a:rPr>
              <a:t>Internal controls are meant to help control various aspects of an organization’s activity and provide reasonable assurance that this activity is in accordance with its control objectives.</a:t>
            </a:r>
          </a:p>
          <a:p>
            <a:r>
              <a:rPr lang="en-US" sz="2400" dirty="0">
                <a:solidFill>
                  <a:schemeClr val="tx2"/>
                </a:solidFill>
              </a:rPr>
              <a:t>An internal control is also a process designed to provide reasonable assurance regarding the achievement of objectives in:</a:t>
            </a:r>
          </a:p>
          <a:p>
            <a:pPr lvl="1">
              <a:buFont typeface="Courier New" panose="02070309020205020404" pitchFamily="49" charset="0"/>
              <a:buChar char="o"/>
            </a:pPr>
            <a:r>
              <a:rPr lang="en-US" sz="2200" dirty="0">
                <a:solidFill>
                  <a:schemeClr val="tx2"/>
                </a:solidFill>
              </a:rPr>
              <a:t>Effectiveness and efficiency of operations</a:t>
            </a:r>
          </a:p>
          <a:p>
            <a:pPr lvl="1">
              <a:buFont typeface="Courier New" panose="02070309020205020404" pitchFamily="49" charset="0"/>
              <a:buChar char="o"/>
            </a:pPr>
            <a:r>
              <a:rPr lang="en-US" sz="2200" dirty="0">
                <a:solidFill>
                  <a:schemeClr val="tx2"/>
                </a:solidFill>
              </a:rPr>
              <a:t>Reliability and accuracy of financial reporting</a:t>
            </a:r>
          </a:p>
          <a:p>
            <a:pPr lvl="1">
              <a:buFont typeface="Courier New" panose="02070309020205020404" pitchFamily="49" charset="0"/>
              <a:buChar char="o"/>
            </a:pPr>
            <a:r>
              <a:rPr lang="en-US" sz="2200" dirty="0">
                <a:solidFill>
                  <a:schemeClr val="tx2"/>
                </a:solidFill>
              </a:rPr>
              <a:t>Compliance with applicable laws and regulations</a:t>
            </a:r>
          </a:p>
          <a:p>
            <a:r>
              <a:rPr lang="en-US" sz="2400" dirty="0">
                <a:solidFill>
                  <a:schemeClr val="tx2"/>
                </a:solidFill>
              </a:rPr>
              <a:t>All district employees impact internal controls.</a:t>
            </a:r>
          </a:p>
          <a:p>
            <a:r>
              <a:rPr lang="en-US" sz="2400" dirty="0">
                <a:solidFill>
                  <a:schemeClr val="tx2"/>
                </a:solidFill>
              </a:rPr>
              <a:t>Effective internal controls:</a:t>
            </a:r>
          </a:p>
          <a:p>
            <a:pPr lvl="1">
              <a:buFont typeface="Courier New" panose="02070309020205020404" pitchFamily="49" charset="0"/>
              <a:buChar char="o"/>
            </a:pPr>
            <a:r>
              <a:rPr lang="en-US" sz="2200" dirty="0">
                <a:solidFill>
                  <a:schemeClr val="tx2"/>
                </a:solidFill>
              </a:rPr>
              <a:t>allow the district to stay on course to meet its objectives, goals, and accomplish its mission; and</a:t>
            </a:r>
          </a:p>
          <a:p>
            <a:pPr lvl="1">
              <a:buFont typeface="Courier New" panose="02070309020205020404" pitchFamily="49" charset="0"/>
              <a:buChar char="o"/>
            </a:pPr>
            <a:r>
              <a:rPr lang="en-US" sz="2200" dirty="0">
                <a:solidFill>
                  <a:schemeClr val="tx2"/>
                </a:solidFill>
              </a:rPr>
              <a:t>minimize surprises, such as a low score on School FIRST.</a:t>
            </a:r>
          </a:p>
        </p:txBody>
      </p:sp>
      <p:graphicFrame>
        <p:nvGraphicFramePr>
          <p:cNvPr id="5" name="Content Placeholder 4" descr="Segmented Pyramid" title="SmartArt"/>
          <p:cNvGraphicFramePr>
            <a:graphicFrameLocks noGrp="1"/>
          </p:cNvGraphicFramePr>
          <p:nvPr>
            <p:ph sz="half" idx="2"/>
            <p:extLst>
              <p:ext uri="{D42A27DB-BD31-4B8C-83A1-F6EECF244321}">
                <p14:modId xmlns:p14="http://schemas.microsoft.com/office/powerpoint/2010/main" val="1974578250"/>
              </p:ext>
            </p:extLst>
          </p:nvPr>
        </p:nvGraphicFramePr>
        <p:xfrm>
          <a:off x="6524624" y="671513"/>
          <a:ext cx="5667376" cy="6105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730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escending Block List" title="SmartArt"/>
          <p:cNvSpPr>
            <a:spLocks noGrp="1"/>
          </p:cNvSpPr>
          <p:nvPr>
            <p:ph type="title"/>
          </p:nvPr>
        </p:nvSpPr>
        <p:spPr>
          <a:xfrm>
            <a:off x="704850" y="209550"/>
            <a:ext cx="10239375" cy="561975"/>
          </a:xfrm>
        </p:spPr>
        <p:txBody>
          <a:bodyPr anchor="ctr"/>
          <a:lstStyle/>
          <a:p>
            <a:pPr algn="ctr"/>
            <a:r>
              <a:rPr lang="en-US" dirty="0"/>
              <a:t>internal control Objectives </a:t>
            </a:r>
          </a:p>
        </p:txBody>
      </p:sp>
      <p:graphicFrame>
        <p:nvGraphicFramePr>
          <p:cNvPr id="5" name="Diagram 4" descr="Descending Block List" title="SmartArt"/>
          <p:cNvGraphicFramePr/>
          <p:nvPr>
            <p:extLst>
              <p:ext uri="{D42A27DB-BD31-4B8C-83A1-F6EECF244321}">
                <p14:modId xmlns:p14="http://schemas.microsoft.com/office/powerpoint/2010/main" val="1194842192"/>
              </p:ext>
            </p:extLst>
          </p:nvPr>
        </p:nvGraphicFramePr>
        <p:xfrm>
          <a:off x="325374" y="914400"/>
          <a:ext cx="11523726"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04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0025"/>
            <a:ext cx="9601200" cy="679704"/>
          </a:xfrm>
        </p:spPr>
        <p:txBody>
          <a:bodyPr anchor="ctr">
            <a:normAutofit fontScale="90000"/>
          </a:bodyPr>
          <a:lstStyle/>
          <a:p>
            <a:pPr algn="ctr"/>
            <a:r>
              <a:rPr lang="en-US" dirty="0"/>
              <a:t/>
            </a:r>
            <a:br>
              <a:rPr lang="en-US" dirty="0"/>
            </a:br>
            <a:r>
              <a:rPr lang="en-US" dirty="0"/>
              <a:t>Elements of internal controls </a:t>
            </a:r>
            <a:br>
              <a:rPr lang="en-US" dirty="0"/>
            </a:br>
            <a:endParaRPr lang="en-US" dirty="0"/>
          </a:p>
        </p:txBody>
      </p:sp>
      <p:sp>
        <p:nvSpPr>
          <p:cNvPr id="7" name="Content Placeholder 3"/>
          <p:cNvSpPr>
            <a:spLocks noGrp="1"/>
          </p:cNvSpPr>
          <p:nvPr>
            <p:ph sz="half" idx="2"/>
          </p:nvPr>
        </p:nvSpPr>
        <p:spPr>
          <a:xfrm>
            <a:off x="714375" y="1060705"/>
            <a:ext cx="10544863" cy="5492495"/>
          </a:xfrm>
        </p:spPr>
        <p:style>
          <a:lnRef idx="1">
            <a:schemeClr val="accent4"/>
          </a:lnRef>
          <a:fillRef idx="2">
            <a:schemeClr val="accent4"/>
          </a:fillRef>
          <a:effectRef idx="1">
            <a:schemeClr val="accent4"/>
          </a:effectRef>
          <a:fontRef idx="minor">
            <a:schemeClr val="dk1"/>
          </a:fontRef>
        </p:style>
        <p:txBody>
          <a:bodyPr>
            <a:noAutofit/>
          </a:bodyPr>
          <a:lstStyle/>
          <a:p>
            <a:pPr marL="387350" indent="-342900"/>
            <a:r>
              <a:rPr lang="en-US" dirty="0">
                <a:solidFill>
                  <a:schemeClr val="tx2"/>
                </a:solidFill>
              </a:rPr>
              <a:t>Internal controls document transactions by creating an audit trail; therefore, your district’s internal controls should be able to detect data entry errors before the data is submitted to the TEA.</a:t>
            </a:r>
          </a:p>
          <a:p>
            <a:pPr marL="387350" indent="-342900"/>
            <a:r>
              <a:rPr lang="en-US" dirty="0">
                <a:solidFill>
                  <a:schemeClr val="tx2"/>
                </a:solidFill>
              </a:rPr>
              <a:t>A strong and successful system of  internal controls should:</a:t>
            </a:r>
          </a:p>
          <a:p>
            <a:pPr marL="667703" lvl="1" indent="-303213">
              <a:buFont typeface="Courier New" panose="02070309020205020404" pitchFamily="49" charset="0"/>
              <a:buChar char="o"/>
            </a:pPr>
            <a:r>
              <a:rPr lang="en-US" dirty="0">
                <a:solidFill>
                  <a:schemeClr val="tx2"/>
                </a:solidFill>
              </a:rPr>
              <a:t>have data entry checks (someone should be reviewing your data entries before they are finalized and submitted to the TEA);</a:t>
            </a:r>
          </a:p>
          <a:p>
            <a:pPr marL="667703" lvl="1" indent="-303213">
              <a:buFont typeface="Courier New" panose="02070309020205020404" pitchFamily="49" charset="0"/>
              <a:buChar char="o"/>
            </a:pPr>
            <a:r>
              <a:rPr lang="en-US" dirty="0">
                <a:solidFill>
                  <a:schemeClr val="tx2"/>
                </a:solidFill>
              </a:rPr>
              <a:t>prevent data errors by “</a:t>
            </a:r>
            <a:r>
              <a:rPr lang="en-US" b="1" dirty="0">
                <a:solidFill>
                  <a:schemeClr val="accent1"/>
                </a:solidFill>
              </a:rPr>
              <a:t>spotlighting</a:t>
            </a:r>
            <a:r>
              <a:rPr lang="en-US" dirty="0">
                <a:solidFill>
                  <a:schemeClr val="tx2"/>
                </a:solidFill>
              </a:rPr>
              <a:t>” data inaccuracies (error notification and correction);</a:t>
            </a:r>
          </a:p>
          <a:p>
            <a:pPr marL="667703" lvl="1" indent="-303213">
              <a:buFont typeface="Courier New" panose="02070309020205020404" pitchFamily="49" charset="0"/>
              <a:buChar char="o"/>
            </a:pPr>
            <a:r>
              <a:rPr lang="en-US" dirty="0">
                <a:solidFill>
                  <a:schemeClr val="tx2"/>
                </a:solidFill>
              </a:rPr>
              <a:t>ensure the accuracy and completeness of financial reporting; </a:t>
            </a:r>
          </a:p>
          <a:p>
            <a:pPr marL="667703" lvl="1" indent="-303213">
              <a:buFont typeface="Courier New" panose="02070309020205020404" pitchFamily="49" charset="0"/>
              <a:buChar char="o"/>
            </a:pPr>
            <a:r>
              <a:rPr lang="en-US" dirty="0">
                <a:solidFill>
                  <a:schemeClr val="tx2"/>
                </a:solidFill>
              </a:rPr>
              <a:t>require authorized signatures (electronic and/or manual, dependent upon the type of signature required) (The authorized signatory </a:t>
            </a:r>
            <a:r>
              <a:rPr lang="en-US">
                <a:solidFill>
                  <a:schemeClr val="tx2"/>
                </a:solidFill>
              </a:rPr>
              <a:t>is actually </a:t>
            </a:r>
            <a:r>
              <a:rPr lang="en-US" dirty="0">
                <a:solidFill>
                  <a:schemeClr val="tx2"/>
                </a:solidFill>
              </a:rPr>
              <a:t>reviewing and approving the data before it is submitted to the TEA.);</a:t>
            </a:r>
          </a:p>
          <a:p>
            <a:pPr marL="667703" lvl="1" indent="-303213">
              <a:buFont typeface="Courier New" panose="02070309020205020404" pitchFamily="49" charset="0"/>
              <a:buChar char="o"/>
            </a:pPr>
            <a:r>
              <a:rPr lang="en-US" dirty="0">
                <a:solidFill>
                  <a:schemeClr val="tx2"/>
                </a:solidFill>
              </a:rPr>
              <a:t>ensure compliance with required laws and regulations; and</a:t>
            </a:r>
          </a:p>
          <a:p>
            <a:pPr marL="667703" lvl="1" indent="-303213">
              <a:buFont typeface="Courier New" panose="02070309020205020404" pitchFamily="49" charset="0"/>
              <a:buChar char="o"/>
            </a:pPr>
            <a:r>
              <a:rPr lang="en-US" dirty="0">
                <a:solidFill>
                  <a:schemeClr val="tx2"/>
                </a:solidFill>
              </a:rPr>
              <a:t>have an internal review process that is designed to be ongoing, robust, and interactive.</a:t>
            </a:r>
          </a:p>
          <a:p>
            <a:pPr marL="387350" indent="-342900"/>
            <a:r>
              <a:rPr lang="en-US" dirty="0">
                <a:solidFill>
                  <a:schemeClr val="tx2"/>
                </a:solidFill>
              </a:rPr>
              <a:t>Successful internal controls are dependent upon the actions and the people that carry out those actions.</a:t>
            </a:r>
          </a:p>
          <a:p>
            <a:pPr marL="45720" indent="0">
              <a:buNone/>
            </a:pP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a:p>
            <a:pPr marL="44450" indent="0">
              <a:buNone/>
            </a:pPr>
            <a:endParaRPr lang="en-US" sz="1600" dirty="0"/>
          </a:p>
          <a:p>
            <a:endParaRPr lang="en-US" dirty="0"/>
          </a:p>
        </p:txBody>
      </p:sp>
    </p:spTree>
    <p:extLst>
      <p:ext uri="{BB962C8B-B14F-4D97-AF65-F5344CB8AC3E}">
        <p14:creationId xmlns:p14="http://schemas.microsoft.com/office/powerpoint/2010/main" val="363487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3975" y="180976"/>
            <a:ext cx="9601200" cy="819149"/>
          </a:xfrm>
        </p:spPr>
        <p:txBody>
          <a:bodyPr anchor="ctr">
            <a:normAutofit/>
          </a:bodyPr>
          <a:lstStyle/>
          <a:p>
            <a:pPr algn="ctr"/>
            <a:r>
              <a:rPr lang="en-US" dirty="0"/>
              <a:t>data submittal review process</a:t>
            </a:r>
          </a:p>
        </p:txBody>
      </p:sp>
      <p:graphicFrame>
        <p:nvGraphicFramePr>
          <p:cNvPr id="5" name="Content Placeholder 3" descr="Radial Picture List" title="SmartArt"/>
          <p:cNvGraphicFramePr>
            <a:graphicFrameLocks/>
          </p:cNvGraphicFramePr>
          <p:nvPr>
            <p:extLst>
              <p:ext uri="{D42A27DB-BD31-4B8C-83A1-F6EECF244321}">
                <p14:modId xmlns:p14="http://schemas.microsoft.com/office/powerpoint/2010/main" val="2160144586"/>
              </p:ext>
            </p:extLst>
          </p:nvPr>
        </p:nvGraphicFramePr>
        <p:xfrm>
          <a:off x="1200150" y="1200151"/>
          <a:ext cx="9200356" cy="4986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725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6701" y="76200"/>
            <a:ext cx="4190999" cy="1495425"/>
          </a:xfrm>
        </p:spPr>
        <p:txBody>
          <a:bodyPr anchor="ctr">
            <a:normAutofit/>
          </a:bodyPr>
          <a:lstStyle/>
          <a:p>
            <a:pPr algn="ctr"/>
            <a:r>
              <a:rPr lang="en-US" dirty="0"/>
              <a:t>data submittal review process - Continued</a:t>
            </a:r>
          </a:p>
        </p:txBody>
      </p:sp>
      <p:pic>
        <p:nvPicPr>
          <p:cNvPr id="5" name="Content Placeholder 4"/>
          <p:cNvPicPr>
            <a:picLocks noGrp="1" noChangeAspect="1"/>
          </p:cNvPicPr>
          <p:nvPr>
            <p:ph idx="1"/>
          </p:nvPr>
        </p:nvPicPr>
        <p:blipFill rotWithShape="1">
          <a:blip r:embed="rId3"/>
          <a:srcRect l="4353" t="8231" r="4845" b="5344"/>
          <a:stretch/>
        </p:blipFill>
        <p:spPr>
          <a:xfrm>
            <a:off x="76200" y="343526"/>
            <a:ext cx="7498080" cy="2426604"/>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886701" y="1571625"/>
            <a:ext cx="4191000" cy="5219701"/>
          </a:xfrm>
        </p:spPr>
        <p:txBody>
          <a:bodyPr>
            <a:normAutofit/>
          </a:bodyPr>
          <a:lstStyle/>
          <a:p>
            <a:pPr marL="342900" indent="-342900">
              <a:buFont typeface="Arial" panose="020B0604020202020204" pitchFamily="34" charset="0"/>
              <a:buChar char="•"/>
            </a:pPr>
            <a:r>
              <a:rPr lang="en-US" sz="2000" dirty="0">
                <a:solidFill>
                  <a:schemeClr val="tx2"/>
                </a:solidFill>
              </a:rPr>
              <a:t>Ensure your district’s data feed data agrees to your district’s AFR PDF copy by doing the following before pressing the “</a:t>
            </a:r>
            <a:r>
              <a:rPr lang="en-US" sz="2000" b="1" dirty="0">
                <a:solidFill>
                  <a:srgbClr val="FF0000"/>
                </a:solidFill>
              </a:rPr>
              <a:t>Finalize</a:t>
            </a:r>
            <a:r>
              <a:rPr lang="en-US" sz="2000" dirty="0">
                <a:solidFill>
                  <a:schemeClr val="tx2"/>
                </a:solidFill>
              </a:rPr>
              <a:t>” button:</a:t>
            </a:r>
          </a:p>
          <a:p>
            <a:pPr marL="628650" lvl="1" indent="-285750">
              <a:buFont typeface="Courier New" panose="02070309020205020404" pitchFamily="49" charset="0"/>
              <a:buChar char="o"/>
            </a:pPr>
            <a:r>
              <a:rPr lang="en-US" sz="1800" dirty="0">
                <a:solidFill>
                  <a:schemeClr val="tx2"/>
                </a:solidFill>
              </a:rPr>
              <a:t>Verify that each row on your district’s data feed submission agrees to your district’s AFR. </a:t>
            </a:r>
          </a:p>
          <a:p>
            <a:pPr marL="628650" lvl="1" indent="-285750">
              <a:buFont typeface="Courier New" panose="02070309020205020404" pitchFamily="49" charset="0"/>
              <a:buChar char="o"/>
            </a:pPr>
            <a:r>
              <a:rPr lang="en-US" sz="1800" dirty="0">
                <a:solidFill>
                  <a:schemeClr val="tx2"/>
                </a:solidFill>
              </a:rPr>
              <a:t>Use the “</a:t>
            </a:r>
            <a:r>
              <a:rPr lang="en-US" sz="1800" b="1" dirty="0">
                <a:solidFill>
                  <a:srgbClr val="0000FF"/>
                </a:solidFill>
              </a:rPr>
              <a:t>Show Errors</a:t>
            </a:r>
            <a:r>
              <a:rPr lang="en-US" sz="1800" dirty="0">
                <a:solidFill>
                  <a:schemeClr val="tx2"/>
                </a:solidFill>
              </a:rPr>
              <a:t>” button in the data feed to aid you in identifying errors.</a:t>
            </a:r>
          </a:p>
          <a:p>
            <a:pPr marL="628650" lvl="1" indent="-285750">
              <a:buFont typeface="Courier New" panose="02070309020205020404" pitchFamily="49" charset="0"/>
              <a:buChar char="o"/>
            </a:pPr>
            <a:r>
              <a:rPr lang="en-US" sz="1800" dirty="0">
                <a:solidFill>
                  <a:schemeClr val="tx2"/>
                </a:solidFill>
              </a:rPr>
              <a:t>Reconcile each line in the data feed to your district’s AFR PDF copy.</a:t>
            </a:r>
          </a:p>
          <a:p>
            <a:pPr marL="628650" lvl="1" indent="-285750">
              <a:buFont typeface="Courier New" panose="02070309020205020404" pitchFamily="49" charset="0"/>
              <a:buChar char="o"/>
            </a:pPr>
            <a:r>
              <a:rPr lang="en-US" sz="1800" dirty="0">
                <a:solidFill>
                  <a:schemeClr val="tx2"/>
                </a:solidFill>
              </a:rPr>
              <a:t>This should be completed for all schedules in the data feed (A1, B1, C1, C1R, C2, J1, J2, J3 (optional schedule), K1 and L1).</a:t>
            </a:r>
          </a:p>
          <a:p>
            <a:endParaRPr lang="en-US" dirty="0"/>
          </a:p>
        </p:txBody>
      </p:sp>
      <p:pic>
        <p:nvPicPr>
          <p:cNvPr id="6" name="Picture 5"/>
          <p:cNvPicPr>
            <a:picLocks noChangeAspect="1"/>
          </p:cNvPicPr>
          <p:nvPr/>
        </p:nvPicPr>
        <p:blipFill rotWithShape="1">
          <a:blip r:embed="rId4"/>
          <a:srcRect l="5169" t="12001" r="2648" b="4863"/>
          <a:stretch/>
        </p:blipFill>
        <p:spPr>
          <a:xfrm>
            <a:off x="121920" y="3467109"/>
            <a:ext cx="7498080" cy="2427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348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2420" y="251460"/>
            <a:ext cx="4091940" cy="1600200"/>
          </a:xfrm>
        </p:spPr>
        <p:txBody>
          <a:bodyPr anchor="ctr"/>
          <a:lstStyle/>
          <a:p>
            <a:pPr algn="ctr"/>
            <a:r>
              <a:rPr lang="en-US" dirty="0"/>
              <a:t>data submittal review process - Continued</a:t>
            </a:r>
          </a:p>
        </p:txBody>
      </p:sp>
      <p:sp>
        <p:nvSpPr>
          <p:cNvPr id="4" name="Text Placeholder 3"/>
          <p:cNvSpPr>
            <a:spLocks noGrp="1"/>
          </p:cNvSpPr>
          <p:nvPr>
            <p:ph type="body" sz="half" idx="2"/>
          </p:nvPr>
        </p:nvSpPr>
        <p:spPr>
          <a:xfrm>
            <a:off x="7932420" y="2114550"/>
            <a:ext cx="4091940" cy="4526280"/>
          </a:xfrm>
        </p:spPr>
        <p:txBody>
          <a:bodyPr>
            <a:normAutofit/>
          </a:bodyPr>
          <a:lstStyle/>
          <a:p>
            <a:pPr marL="342900" indent="-342900">
              <a:buFont typeface="Arial" panose="020B0604020202020204" pitchFamily="34" charset="0"/>
              <a:buChar char="•"/>
            </a:pPr>
            <a:r>
              <a:rPr lang="en-US" sz="2400" dirty="0">
                <a:solidFill>
                  <a:schemeClr val="tx2"/>
                </a:solidFill>
              </a:rPr>
              <a:t>Review your district’s status page on the TEA website for the submittal dates of the data feed text file and the AFR PDF copy. </a:t>
            </a:r>
            <a:br>
              <a:rPr lang="en-US" sz="2400" dirty="0">
                <a:solidFill>
                  <a:schemeClr val="tx2"/>
                </a:solidFill>
              </a:rPr>
            </a:br>
            <a:endParaRPr lang="en-US" sz="2400" dirty="0">
              <a:solidFill>
                <a:schemeClr val="tx2"/>
              </a:solidFill>
            </a:endParaRPr>
          </a:p>
        </p:txBody>
      </p:sp>
      <p:pic>
        <p:nvPicPr>
          <p:cNvPr id="7" name="Content Placeholder 6"/>
          <p:cNvPicPr>
            <a:picLocks noGrp="1" noChangeAspect="1"/>
          </p:cNvPicPr>
          <p:nvPr>
            <p:ph idx="1"/>
          </p:nvPr>
        </p:nvPicPr>
        <p:blipFill>
          <a:blip r:embed="rId3"/>
          <a:stretch>
            <a:fillRect/>
          </a:stretch>
        </p:blipFill>
        <p:spPr>
          <a:xfrm>
            <a:off x="152400" y="251460"/>
            <a:ext cx="7357109" cy="64819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213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658" y="3493674"/>
            <a:ext cx="2061084" cy="2971707"/>
          </a:xfrm>
        </p:spPr>
        <p:txBody>
          <a:bodyPr>
            <a:normAutofit lnSpcReduction="10000"/>
          </a:bodyPr>
          <a:lstStyle/>
          <a:p>
            <a:pPr algn="l">
              <a:spcBef>
                <a:spcPts val="600"/>
              </a:spcBef>
            </a:pPr>
            <a:r>
              <a:rPr lang="en-US" sz="1600" dirty="0">
                <a:solidFill>
                  <a:schemeClr val="tx2"/>
                </a:solidFill>
                <a:latin typeface="+mn-lt"/>
              </a:rPr>
              <a:t>Know your district’s internal control processes</a:t>
            </a:r>
          </a:p>
          <a:p>
            <a:pPr algn="l">
              <a:spcBef>
                <a:spcPts val="600"/>
              </a:spcBef>
            </a:pPr>
            <a:r>
              <a:rPr lang="en-US" sz="1600" dirty="0">
                <a:solidFill>
                  <a:schemeClr val="tx2"/>
                </a:solidFill>
                <a:latin typeface="+mn-lt"/>
              </a:rPr>
              <a:t>Gain an understanding of your district’s current internal AFR and PEIMS data submittal processes and its current effectiveness</a:t>
            </a:r>
          </a:p>
        </p:txBody>
      </p:sp>
      <p:sp>
        <p:nvSpPr>
          <p:cNvPr id="7" name="Content Placeholder 6"/>
          <p:cNvSpPr>
            <a:spLocks noGrp="1"/>
          </p:cNvSpPr>
          <p:nvPr>
            <p:ph idx="14"/>
          </p:nvPr>
        </p:nvSpPr>
        <p:spPr>
          <a:xfrm>
            <a:off x="2303362" y="3417626"/>
            <a:ext cx="2731625" cy="3307265"/>
          </a:xfrm>
        </p:spPr>
        <p:txBody>
          <a:bodyPr>
            <a:noAutofit/>
          </a:bodyPr>
          <a:lstStyle/>
          <a:p>
            <a:pPr algn="l">
              <a:spcBef>
                <a:spcPts val="600"/>
              </a:spcBef>
            </a:pPr>
            <a:r>
              <a:rPr lang="en-US" sz="1600" b="1" i="1" dirty="0">
                <a:solidFill>
                  <a:schemeClr val="accent1"/>
                </a:solidFill>
                <a:latin typeface="+mn-lt"/>
              </a:rPr>
              <a:t>Who</a:t>
            </a:r>
            <a:r>
              <a:rPr lang="en-US" sz="1600" b="1" dirty="0">
                <a:solidFill>
                  <a:schemeClr val="accent1"/>
                </a:solidFill>
                <a:latin typeface="+mn-lt"/>
              </a:rPr>
              <a:t> </a:t>
            </a:r>
            <a:r>
              <a:rPr lang="en-US" sz="1600" dirty="0">
                <a:solidFill>
                  <a:schemeClr val="tx2"/>
                </a:solidFill>
                <a:latin typeface="+mn-lt"/>
              </a:rPr>
              <a:t>is responsible for approving, entering, and submitting data </a:t>
            </a:r>
          </a:p>
          <a:p>
            <a:pPr algn="l">
              <a:spcBef>
                <a:spcPts val="600"/>
              </a:spcBef>
            </a:pPr>
            <a:r>
              <a:rPr lang="en-US" sz="1600" b="1" i="1" dirty="0">
                <a:solidFill>
                  <a:schemeClr val="accent1"/>
                </a:solidFill>
                <a:latin typeface="+mn-lt"/>
              </a:rPr>
              <a:t>What</a:t>
            </a:r>
            <a:r>
              <a:rPr lang="en-US" sz="1600" dirty="0">
                <a:latin typeface="+mn-lt"/>
              </a:rPr>
              <a:t> </a:t>
            </a:r>
            <a:r>
              <a:rPr lang="en-US" sz="1600" dirty="0">
                <a:solidFill>
                  <a:schemeClr val="tx2"/>
                </a:solidFill>
                <a:latin typeface="+mn-lt"/>
              </a:rPr>
              <a:t>are the data format requirements</a:t>
            </a:r>
          </a:p>
          <a:p>
            <a:pPr algn="l">
              <a:spcBef>
                <a:spcPts val="600"/>
              </a:spcBef>
            </a:pPr>
            <a:r>
              <a:rPr lang="en-US" sz="1600" b="1" i="1" dirty="0">
                <a:solidFill>
                  <a:schemeClr val="accent1"/>
                </a:solidFill>
                <a:latin typeface="+mn-lt"/>
              </a:rPr>
              <a:t>Where</a:t>
            </a:r>
            <a:r>
              <a:rPr lang="en-US" sz="1600" dirty="0">
                <a:latin typeface="+mn-lt"/>
              </a:rPr>
              <a:t> </a:t>
            </a:r>
            <a:r>
              <a:rPr lang="en-US" sz="1600" dirty="0">
                <a:solidFill>
                  <a:schemeClr val="tx2"/>
                </a:solidFill>
                <a:latin typeface="+mn-lt"/>
              </a:rPr>
              <a:t>do we need to strengthen our controls</a:t>
            </a:r>
          </a:p>
          <a:p>
            <a:pPr algn="l">
              <a:spcBef>
                <a:spcPts val="600"/>
              </a:spcBef>
            </a:pPr>
            <a:r>
              <a:rPr lang="en-US" sz="1600" b="1" i="1" dirty="0">
                <a:solidFill>
                  <a:schemeClr val="accent1"/>
                </a:solidFill>
                <a:latin typeface="+mn-lt"/>
              </a:rPr>
              <a:t>When</a:t>
            </a:r>
            <a:r>
              <a:rPr lang="en-US" sz="1600" dirty="0">
                <a:latin typeface="+mn-lt"/>
              </a:rPr>
              <a:t> </a:t>
            </a:r>
            <a:r>
              <a:rPr lang="en-US" sz="1600" dirty="0">
                <a:solidFill>
                  <a:schemeClr val="tx2"/>
                </a:solidFill>
                <a:latin typeface="+mn-lt"/>
              </a:rPr>
              <a:t>is the data required to be submitted</a:t>
            </a:r>
          </a:p>
          <a:p>
            <a:pPr algn="l">
              <a:spcBef>
                <a:spcPts val="600"/>
              </a:spcBef>
            </a:pPr>
            <a:r>
              <a:rPr lang="en-US" sz="1600" b="1" i="1" dirty="0">
                <a:solidFill>
                  <a:schemeClr val="accent1"/>
                </a:solidFill>
                <a:latin typeface="+mn-lt"/>
              </a:rPr>
              <a:t>Why</a:t>
            </a:r>
            <a:r>
              <a:rPr lang="en-US" sz="1600" dirty="0">
                <a:latin typeface="+mn-lt"/>
              </a:rPr>
              <a:t> </a:t>
            </a:r>
            <a:r>
              <a:rPr lang="en-US" sz="1600" dirty="0">
                <a:solidFill>
                  <a:schemeClr val="tx2"/>
                </a:solidFill>
                <a:latin typeface="+mn-lt"/>
              </a:rPr>
              <a:t>is it important that the data be accurate </a:t>
            </a:r>
          </a:p>
          <a:p>
            <a:pPr algn="l"/>
            <a:endParaRPr lang="en-US" sz="1400" dirty="0"/>
          </a:p>
        </p:txBody>
      </p:sp>
      <p:sp>
        <p:nvSpPr>
          <p:cNvPr id="8" name="Content Placeholder 7"/>
          <p:cNvSpPr>
            <a:spLocks noGrp="1"/>
          </p:cNvSpPr>
          <p:nvPr>
            <p:ph idx="15"/>
          </p:nvPr>
        </p:nvSpPr>
        <p:spPr>
          <a:xfrm>
            <a:off x="4898612" y="3493674"/>
            <a:ext cx="2377440" cy="2764251"/>
          </a:xfrm>
        </p:spPr>
        <p:txBody>
          <a:bodyPr>
            <a:normAutofit lnSpcReduction="10000"/>
          </a:bodyPr>
          <a:lstStyle/>
          <a:p>
            <a:pPr algn="l">
              <a:spcBef>
                <a:spcPts val="600"/>
              </a:spcBef>
            </a:pPr>
            <a:r>
              <a:rPr lang="en-US" sz="1600" dirty="0">
                <a:solidFill>
                  <a:schemeClr val="tx2"/>
                </a:solidFill>
                <a:latin typeface="+mn-lt"/>
              </a:rPr>
              <a:t>Review and create a control environment in which district staff are </a:t>
            </a:r>
          </a:p>
          <a:p>
            <a:pPr marL="457200" lvl="1" indent="-171450" algn="l">
              <a:spcBef>
                <a:spcPts val="600"/>
              </a:spcBef>
              <a:buFont typeface="Courier New" panose="02070309020205020404" pitchFamily="49" charset="0"/>
              <a:buChar char="o"/>
            </a:pPr>
            <a:r>
              <a:rPr lang="en-US" sz="1600" b="1" dirty="0">
                <a:solidFill>
                  <a:schemeClr val="accent1"/>
                </a:solidFill>
                <a:latin typeface="+mn-lt"/>
              </a:rPr>
              <a:t>fully competent,</a:t>
            </a:r>
          </a:p>
          <a:p>
            <a:pPr marL="457200" lvl="1" indent="-171450" algn="l">
              <a:spcBef>
                <a:spcPts val="600"/>
              </a:spcBef>
              <a:buFont typeface="Courier New" panose="02070309020205020404" pitchFamily="49" charset="0"/>
              <a:buChar char="o"/>
            </a:pPr>
            <a:r>
              <a:rPr lang="en-US" sz="1600" b="1" dirty="0">
                <a:solidFill>
                  <a:schemeClr val="accent1"/>
                </a:solidFill>
                <a:latin typeface="+mn-lt"/>
              </a:rPr>
              <a:t>mindful, </a:t>
            </a:r>
          </a:p>
          <a:p>
            <a:pPr marL="457200" lvl="1" indent="-171450" algn="l">
              <a:spcBef>
                <a:spcPts val="600"/>
              </a:spcBef>
              <a:buFont typeface="Courier New" panose="02070309020205020404" pitchFamily="49" charset="0"/>
              <a:buChar char="o"/>
            </a:pPr>
            <a:r>
              <a:rPr lang="en-US" sz="1600" b="1" dirty="0">
                <a:solidFill>
                  <a:schemeClr val="accent1"/>
                </a:solidFill>
                <a:latin typeface="+mn-lt"/>
              </a:rPr>
              <a:t>Knowledgeable,</a:t>
            </a:r>
          </a:p>
          <a:p>
            <a:pPr marL="457200" lvl="1" indent="-171450" algn="l">
              <a:spcBef>
                <a:spcPts val="600"/>
              </a:spcBef>
              <a:buFont typeface="Courier New" panose="02070309020205020404" pitchFamily="49" charset="0"/>
              <a:buChar char="o"/>
            </a:pPr>
            <a:r>
              <a:rPr lang="en-US" sz="1600" b="1" dirty="0">
                <a:solidFill>
                  <a:schemeClr val="accent1"/>
                </a:solidFill>
                <a:latin typeface="+mn-lt"/>
              </a:rPr>
              <a:t>committed to doing what is right and doing it the right way</a:t>
            </a:r>
          </a:p>
          <a:p>
            <a:pPr marL="45720" indent="0" algn="l">
              <a:spcBef>
                <a:spcPts val="600"/>
              </a:spcBef>
              <a:buNone/>
            </a:pPr>
            <a:endParaRPr lang="en-US" sz="1400" dirty="0">
              <a:latin typeface="+mn-lt"/>
            </a:endParaRPr>
          </a:p>
          <a:p>
            <a:pPr marL="45720" indent="0" algn="l">
              <a:buNone/>
            </a:pPr>
            <a:endParaRPr lang="en-US" dirty="0"/>
          </a:p>
        </p:txBody>
      </p:sp>
      <p:sp>
        <p:nvSpPr>
          <p:cNvPr id="9" name="Content Placeholder 8"/>
          <p:cNvSpPr>
            <a:spLocks noGrp="1"/>
          </p:cNvSpPr>
          <p:nvPr>
            <p:ph idx="16"/>
          </p:nvPr>
        </p:nvSpPr>
        <p:spPr>
          <a:xfrm>
            <a:off x="7162800" y="3493674"/>
            <a:ext cx="2708502" cy="2764251"/>
          </a:xfrm>
        </p:spPr>
        <p:txBody>
          <a:bodyPr/>
          <a:lstStyle/>
          <a:p>
            <a:pPr algn="l">
              <a:spcBef>
                <a:spcPts val="600"/>
              </a:spcBef>
            </a:pPr>
            <a:r>
              <a:rPr lang="en-US" sz="1600" dirty="0">
                <a:solidFill>
                  <a:schemeClr val="tx2"/>
                </a:solidFill>
                <a:latin typeface="+mn-lt"/>
              </a:rPr>
              <a:t>Evaluate the current goals and objectives concerning data quality and required data submittals</a:t>
            </a:r>
          </a:p>
          <a:p>
            <a:pPr marL="457200" lvl="1" indent="-171450" algn="l">
              <a:spcBef>
                <a:spcPts val="600"/>
              </a:spcBef>
              <a:buFont typeface="Courier New" panose="02070309020205020404" pitchFamily="49" charset="0"/>
              <a:buChar char="o"/>
            </a:pPr>
            <a:r>
              <a:rPr lang="en-US" sz="1600" b="1" dirty="0">
                <a:solidFill>
                  <a:schemeClr val="accent1"/>
                </a:solidFill>
                <a:latin typeface="+mn-lt"/>
              </a:rPr>
              <a:t>Operations objectives</a:t>
            </a:r>
          </a:p>
          <a:p>
            <a:pPr marL="457200" lvl="1" indent="-171450" algn="l">
              <a:spcBef>
                <a:spcPts val="600"/>
              </a:spcBef>
              <a:buFont typeface="Courier New" panose="02070309020205020404" pitchFamily="49" charset="0"/>
              <a:buChar char="o"/>
            </a:pPr>
            <a:r>
              <a:rPr lang="en-US" sz="1600" b="1" dirty="0">
                <a:solidFill>
                  <a:schemeClr val="accent1"/>
                </a:solidFill>
                <a:latin typeface="+mn-lt"/>
              </a:rPr>
              <a:t>Financial reporting objectives</a:t>
            </a:r>
          </a:p>
          <a:p>
            <a:pPr marL="457200" lvl="1" indent="-171450" algn="l">
              <a:spcBef>
                <a:spcPts val="600"/>
              </a:spcBef>
              <a:buFont typeface="Courier New" panose="02070309020205020404" pitchFamily="49" charset="0"/>
              <a:buChar char="o"/>
            </a:pPr>
            <a:r>
              <a:rPr lang="en-US" sz="1600" b="1" dirty="0">
                <a:solidFill>
                  <a:schemeClr val="accent1"/>
                </a:solidFill>
                <a:latin typeface="+mn-lt"/>
              </a:rPr>
              <a:t>Compliance objectives</a:t>
            </a:r>
          </a:p>
          <a:p>
            <a:pPr algn="l">
              <a:spcBef>
                <a:spcPts val="600"/>
              </a:spcBef>
            </a:pPr>
            <a:endParaRPr lang="en-US" sz="1600" dirty="0">
              <a:latin typeface="+mn-lt"/>
            </a:endParaRPr>
          </a:p>
          <a:p>
            <a:endParaRPr lang="en-US" dirty="0"/>
          </a:p>
        </p:txBody>
      </p:sp>
      <p:sp>
        <p:nvSpPr>
          <p:cNvPr id="33" name="Content Placeholder 32"/>
          <p:cNvSpPr>
            <a:spLocks noGrp="1"/>
          </p:cNvSpPr>
          <p:nvPr>
            <p:ph idx="17"/>
          </p:nvPr>
        </p:nvSpPr>
        <p:spPr>
          <a:xfrm>
            <a:off x="9728566" y="3493674"/>
            <a:ext cx="2270549" cy="2649951"/>
          </a:xfrm>
        </p:spPr>
        <p:txBody>
          <a:bodyPr>
            <a:normAutofit fontScale="92500"/>
          </a:bodyPr>
          <a:lstStyle/>
          <a:p>
            <a:pPr algn="l"/>
            <a:r>
              <a:rPr lang="en-US" sz="1600" dirty="0">
                <a:solidFill>
                  <a:schemeClr val="tx2"/>
                </a:solidFill>
                <a:latin typeface="+mn-lt"/>
              </a:rPr>
              <a:t>Know the </a:t>
            </a:r>
            <a:br>
              <a:rPr lang="en-US" sz="1600" dirty="0">
                <a:solidFill>
                  <a:schemeClr val="tx2"/>
                </a:solidFill>
                <a:latin typeface="+mn-lt"/>
              </a:rPr>
            </a:br>
            <a:r>
              <a:rPr lang="en-US" sz="1600" dirty="0">
                <a:solidFill>
                  <a:schemeClr val="tx2"/>
                </a:solidFill>
                <a:latin typeface="+mn-lt"/>
              </a:rPr>
              <a:t>end at the beginning</a:t>
            </a:r>
          </a:p>
          <a:p>
            <a:pPr algn="l"/>
            <a:r>
              <a:rPr lang="en-US" sz="1600" dirty="0">
                <a:solidFill>
                  <a:schemeClr val="tx2"/>
                </a:solidFill>
                <a:latin typeface="+mn-lt"/>
              </a:rPr>
              <a:t>Know that the data that your district submitted to the TEA is </a:t>
            </a:r>
            <a:r>
              <a:rPr lang="en-US" sz="1600" b="1" dirty="0">
                <a:solidFill>
                  <a:schemeClr val="accent1"/>
                </a:solidFill>
                <a:latin typeface="+mn-lt"/>
              </a:rPr>
              <a:t>100% </a:t>
            </a:r>
            <a:r>
              <a:rPr lang="en-US" sz="1600" dirty="0">
                <a:solidFill>
                  <a:schemeClr val="tx2"/>
                </a:solidFill>
                <a:latin typeface="+mn-lt"/>
              </a:rPr>
              <a:t>error free</a:t>
            </a:r>
          </a:p>
          <a:p>
            <a:pPr marL="45720" indent="0" algn="l">
              <a:buNone/>
            </a:pPr>
            <a:endParaRPr lang="en-US" sz="1600" dirty="0">
              <a:latin typeface="+mn-lt"/>
            </a:endParaRPr>
          </a:p>
          <a:p>
            <a:pPr marL="45720" indent="0" algn="l">
              <a:buNone/>
            </a:pPr>
            <a:r>
              <a:rPr lang="en-US" sz="1600" dirty="0">
                <a:latin typeface="+mn-lt"/>
              </a:rPr>
              <a:t> </a:t>
            </a:r>
          </a:p>
        </p:txBody>
      </p:sp>
      <p:sp>
        <p:nvSpPr>
          <p:cNvPr id="5" name="Text Placeholder 4"/>
          <p:cNvSpPr>
            <a:spLocks noGrp="1"/>
          </p:cNvSpPr>
          <p:nvPr>
            <p:ph type="body" sz="quarter" idx="13"/>
          </p:nvPr>
        </p:nvSpPr>
        <p:spPr/>
        <p:txBody>
          <a:bodyPr>
            <a:normAutofit/>
          </a:bodyPr>
          <a:lstStyle/>
          <a:p>
            <a:r>
              <a:rPr lang="en-US" b="1" dirty="0">
                <a:solidFill>
                  <a:schemeClr val="accent1"/>
                </a:solidFill>
              </a:rPr>
              <a:t>EVALUATION OF CURRENT PROCESSES</a:t>
            </a:r>
          </a:p>
        </p:txBody>
      </p:sp>
      <p:sp>
        <p:nvSpPr>
          <p:cNvPr id="47" name="Content Placeholder 46"/>
          <p:cNvSpPr>
            <a:spLocks noGrp="1"/>
          </p:cNvSpPr>
          <p:nvPr>
            <p:ph idx="18"/>
          </p:nvPr>
        </p:nvSpPr>
        <p:spPr>
          <a:xfrm>
            <a:off x="106195" y="2577396"/>
            <a:ext cx="2377440" cy="840230"/>
          </a:xfrm>
        </p:spPr>
        <p:txBody>
          <a:bodyPr/>
          <a:lstStyle/>
          <a:p>
            <a:r>
              <a:rPr lang="en-US" b="1" dirty="0">
                <a:latin typeface="+mn-lt"/>
              </a:rPr>
              <a:t>1</a:t>
            </a:r>
          </a:p>
        </p:txBody>
      </p:sp>
      <p:sp>
        <p:nvSpPr>
          <p:cNvPr id="48" name="Content Placeholder 47"/>
          <p:cNvSpPr>
            <a:spLocks noGrp="1"/>
          </p:cNvSpPr>
          <p:nvPr>
            <p:ph idx="19"/>
          </p:nvPr>
        </p:nvSpPr>
        <p:spPr/>
        <p:txBody>
          <a:bodyPr/>
          <a:lstStyle/>
          <a:p>
            <a:r>
              <a:rPr lang="en-US" dirty="0">
                <a:latin typeface="+mn-lt"/>
              </a:rPr>
              <a:t>2</a:t>
            </a:r>
          </a:p>
        </p:txBody>
      </p:sp>
      <p:sp>
        <p:nvSpPr>
          <p:cNvPr id="49" name="Content Placeholder 48"/>
          <p:cNvSpPr>
            <a:spLocks noGrp="1"/>
          </p:cNvSpPr>
          <p:nvPr>
            <p:ph idx="20"/>
          </p:nvPr>
        </p:nvSpPr>
        <p:spPr/>
        <p:txBody>
          <a:bodyPr/>
          <a:lstStyle/>
          <a:p>
            <a:r>
              <a:rPr lang="en-US" b="1" dirty="0">
                <a:latin typeface="+mn-lt"/>
              </a:rPr>
              <a:t>3</a:t>
            </a:r>
          </a:p>
        </p:txBody>
      </p:sp>
      <p:sp>
        <p:nvSpPr>
          <p:cNvPr id="50" name="Content Placeholder 49"/>
          <p:cNvSpPr>
            <a:spLocks noGrp="1"/>
          </p:cNvSpPr>
          <p:nvPr>
            <p:ph idx="21"/>
          </p:nvPr>
        </p:nvSpPr>
        <p:spPr/>
        <p:txBody>
          <a:bodyPr/>
          <a:lstStyle/>
          <a:p>
            <a:r>
              <a:rPr lang="en-US" b="1" dirty="0">
                <a:latin typeface="+mn-lt"/>
              </a:rPr>
              <a:t>4</a:t>
            </a:r>
          </a:p>
        </p:txBody>
      </p:sp>
      <p:sp>
        <p:nvSpPr>
          <p:cNvPr id="51" name="Content Placeholder 50"/>
          <p:cNvSpPr>
            <a:spLocks noGrp="1"/>
          </p:cNvSpPr>
          <p:nvPr>
            <p:ph idx="22"/>
          </p:nvPr>
        </p:nvSpPr>
        <p:spPr/>
        <p:txBody>
          <a:bodyPr/>
          <a:lstStyle/>
          <a:p>
            <a:r>
              <a:rPr lang="en-US" b="1" dirty="0">
                <a:latin typeface="+mn-lt"/>
              </a:rPr>
              <a:t>5</a:t>
            </a:r>
          </a:p>
        </p:txBody>
      </p:sp>
    </p:spTree>
    <p:extLst>
      <p:ext uri="{BB962C8B-B14F-4D97-AF65-F5344CB8AC3E}">
        <p14:creationId xmlns:p14="http://schemas.microsoft.com/office/powerpoint/2010/main" val="2228542441"/>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90501"/>
            <a:ext cx="10296525" cy="609600"/>
          </a:xfrm>
        </p:spPr>
        <p:txBody>
          <a:bodyPr anchor="ctr">
            <a:normAutofit fontScale="90000"/>
          </a:bodyPr>
          <a:lstStyle/>
          <a:p>
            <a:pPr algn="ctr"/>
            <a:r>
              <a:rPr lang="en-US" dirty="0"/>
              <a:t/>
            </a:r>
            <a:br>
              <a:rPr lang="en-US" dirty="0"/>
            </a:br>
            <a:r>
              <a:rPr lang="en-US" dirty="0"/>
              <a:t>EVALUATION OF CURRENT PROCESSES - Continued</a:t>
            </a:r>
            <a:br>
              <a:rPr lang="en-US" dirty="0"/>
            </a:br>
            <a:endParaRPr lang="en-US" dirty="0"/>
          </a:p>
        </p:txBody>
      </p:sp>
      <p:sp>
        <p:nvSpPr>
          <p:cNvPr id="6" name="Content Placeholder 5"/>
          <p:cNvSpPr>
            <a:spLocks noGrp="1"/>
          </p:cNvSpPr>
          <p:nvPr>
            <p:ph sz="quarter" idx="4"/>
          </p:nvPr>
        </p:nvSpPr>
        <p:spPr>
          <a:xfrm>
            <a:off x="942975" y="895350"/>
            <a:ext cx="10363200" cy="56388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sz="2400" dirty="0">
                <a:solidFill>
                  <a:schemeClr val="tx2"/>
                </a:solidFill>
              </a:rPr>
              <a:t>During the evaluation of your district’s current data quality and submittal processes the following questions should be asked:</a:t>
            </a:r>
          </a:p>
          <a:p>
            <a:pPr lvl="1">
              <a:buFont typeface="Courier New" panose="02070309020205020404" pitchFamily="49" charset="0"/>
              <a:buChar char="o"/>
            </a:pPr>
            <a:r>
              <a:rPr lang="en-US" sz="2200" dirty="0">
                <a:solidFill>
                  <a:schemeClr val="tx2"/>
                </a:solidFill>
              </a:rPr>
              <a:t>What are the required data submittal timelines?</a:t>
            </a:r>
          </a:p>
          <a:p>
            <a:pPr lvl="1">
              <a:buFont typeface="Courier New" panose="02070309020205020404" pitchFamily="49" charset="0"/>
              <a:buChar char="o"/>
            </a:pPr>
            <a:r>
              <a:rPr lang="en-US" sz="2200" dirty="0">
                <a:solidFill>
                  <a:schemeClr val="tx2"/>
                </a:solidFill>
              </a:rPr>
              <a:t>What could go wrong?</a:t>
            </a:r>
          </a:p>
          <a:p>
            <a:pPr lvl="1">
              <a:buFont typeface="Courier New" panose="02070309020205020404" pitchFamily="49" charset="0"/>
              <a:buChar char="o"/>
            </a:pPr>
            <a:r>
              <a:rPr lang="en-US" sz="2200" dirty="0">
                <a:solidFill>
                  <a:schemeClr val="tx2"/>
                </a:solidFill>
              </a:rPr>
              <a:t>How could we fail?</a:t>
            </a:r>
          </a:p>
          <a:p>
            <a:pPr lvl="1">
              <a:buFont typeface="Courier New" panose="02070309020205020404" pitchFamily="49" charset="0"/>
              <a:buChar char="o"/>
            </a:pPr>
            <a:r>
              <a:rPr lang="en-US" sz="2200" dirty="0">
                <a:solidFill>
                  <a:schemeClr val="tx2"/>
                </a:solidFill>
              </a:rPr>
              <a:t>What must go right for us to succeed (and receive an A = Superior School FIRST rating)?</a:t>
            </a:r>
          </a:p>
          <a:p>
            <a:pPr lvl="1">
              <a:buFont typeface="Courier New" panose="02070309020205020404" pitchFamily="49" charset="0"/>
              <a:buChar char="o"/>
            </a:pPr>
            <a:r>
              <a:rPr lang="en-US" sz="2200" dirty="0">
                <a:solidFill>
                  <a:schemeClr val="tx2"/>
                </a:solidFill>
              </a:rPr>
              <a:t>Where are we vulnerable?</a:t>
            </a:r>
          </a:p>
          <a:p>
            <a:pPr lvl="1">
              <a:buFont typeface="Courier New" panose="02070309020205020404" pitchFamily="49" charset="0"/>
              <a:buChar char="o"/>
            </a:pPr>
            <a:r>
              <a:rPr lang="en-US" sz="2200" dirty="0">
                <a:solidFill>
                  <a:schemeClr val="tx2"/>
                </a:solidFill>
              </a:rPr>
              <a:t>How do we know whether we are achieving our objectives?</a:t>
            </a:r>
          </a:p>
          <a:p>
            <a:pPr lvl="1">
              <a:buFont typeface="Courier New" panose="02070309020205020404" pitchFamily="49" charset="0"/>
              <a:buChar char="o"/>
            </a:pPr>
            <a:r>
              <a:rPr lang="en-US" sz="2200" dirty="0">
                <a:solidFill>
                  <a:schemeClr val="tx2"/>
                </a:solidFill>
              </a:rPr>
              <a:t>What complexities does our district encounter concerning the required data submittals to the TEA?</a:t>
            </a:r>
          </a:p>
          <a:p>
            <a:pPr lvl="1">
              <a:buFont typeface="Courier New" panose="02070309020205020404" pitchFamily="49" charset="0"/>
              <a:buChar char="o"/>
            </a:pPr>
            <a:r>
              <a:rPr lang="en-US" sz="2200" dirty="0">
                <a:solidFill>
                  <a:schemeClr val="tx2"/>
                </a:solidFill>
              </a:rPr>
              <a:t>What is our greatest legal exposure? </a:t>
            </a:r>
          </a:p>
          <a:p>
            <a:pPr lvl="1">
              <a:buFont typeface="Courier New" panose="02070309020205020404" pitchFamily="49" charset="0"/>
              <a:buChar char="o"/>
            </a:pPr>
            <a:r>
              <a:rPr lang="en-US" sz="2200" dirty="0">
                <a:solidFill>
                  <a:schemeClr val="tx2"/>
                </a:solidFill>
              </a:rPr>
              <a:t>Which data submittal requirements impact our district’s accreditation?</a:t>
            </a:r>
          </a:p>
          <a:p>
            <a:pPr lvl="1">
              <a:buFont typeface="Courier New" panose="02070309020205020404" pitchFamily="49" charset="0"/>
              <a:buChar char="o"/>
            </a:pPr>
            <a:r>
              <a:rPr lang="en-US" sz="2200" dirty="0">
                <a:solidFill>
                  <a:schemeClr val="tx2"/>
                </a:solidFill>
              </a:rPr>
              <a:t>Who is ultimately responsible for the data that is submitted to the TEA?</a:t>
            </a:r>
          </a:p>
        </p:txBody>
      </p:sp>
    </p:spTree>
    <p:extLst>
      <p:ext uri="{BB962C8B-B14F-4D97-AF65-F5344CB8AC3E}">
        <p14:creationId xmlns:p14="http://schemas.microsoft.com/office/powerpoint/2010/main" val="21194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Overview of the school FIRST</a:t>
            </a:r>
          </a:p>
        </p:txBody>
      </p:sp>
      <p:sp>
        <p:nvSpPr>
          <p:cNvPr id="3" name="Content Placeholder 2"/>
          <p:cNvSpPr>
            <a:spLocks noGrp="1"/>
          </p:cNvSpPr>
          <p:nvPr>
            <p:ph idx="1"/>
          </p:nvPr>
        </p:nvSpPr>
        <p:spPr>
          <a:xfrm>
            <a:off x="1295400" y="2129742"/>
            <a:ext cx="9601200" cy="4114800"/>
          </a:xfrm>
        </p:spPr>
        <p:txBody>
          <a:bodyPr>
            <a:normAutofit/>
          </a:bodyPr>
          <a:lstStyle/>
          <a:p>
            <a:pPr marL="347663" indent="-303213">
              <a:buFont typeface="Wingdings" panose="05000000000000000000" pitchFamily="2" charset="2"/>
              <a:buChar char="q"/>
            </a:pPr>
            <a:r>
              <a:rPr lang="en-US" sz="2400" dirty="0">
                <a:solidFill>
                  <a:schemeClr val="tx2"/>
                </a:solidFill>
              </a:rPr>
              <a:t>What is School FIRST and What is its  Purpose?</a:t>
            </a:r>
          </a:p>
          <a:p>
            <a:pPr marL="347663" indent="-303213">
              <a:buFont typeface="Wingdings" panose="05000000000000000000" pitchFamily="2" charset="2"/>
              <a:buChar char="q"/>
            </a:pPr>
            <a:r>
              <a:rPr lang="en-US" sz="2400" dirty="0">
                <a:solidFill>
                  <a:schemeClr val="tx2"/>
                </a:solidFill>
              </a:rPr>
              <a:t>Rule and Statutory Authority</a:t>
            </a:r>
          </a:p>
          <a:p>
            <a:pPr marL="347663" indent="-303213">
              <a:buFont typeface="Wingdings" panose="05000000000000000000" pitchFamily="2" charset="2"/>
              <a:buChar char="q"/>
            </a:pPr>
            <a:r>
              <a:rPr lang="en-US" sz="2400" dirty="0">
                <a:solidFill>
                  <a:schemeClr val="tx2"/>
                </a:solidFill>
              </a:rPr>
              <a:t>Criteria for Ratings</a:t>
            </a:r>
          </a:p>
        </p:txBody>
      </p:sp>
      <p:sp>
        <p:nvSpPr>
          <p:cNvPr id="4" name="Rectangle 3"/>
          <p:cNvSpPr/>
          <p:nvPr/>
        </p:nvSpPr>
        <p:spPr>
          <a:xfrm>
            <a:off x="106680" y="1402854"/>
            <a:ext cx="11978640" cy="18288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381000"/>
            <a:ext cx="10934700" cy="752475"/>
          </a:xfrm>
        </p:spPr>
        <p:txBody>
          <a:bodyPr anchor="ctr">
            <a:normAutofit fontScale="90000"/>
          </a:bodyPr>
          <a:lstStyle/>
          <a:p>
            <a:pPr algn="ctr"/>
            <a:r>
              <a:rPr lang="en-US" dirty="0"/>
              <a:t>Key benefits of a successful internal control system</a:t>
            </a:r>
          </a:p>
        </p:txBody>
      </p:sp>
      <p:graphicFrame>
        <p:nvGraphicFramePr>
          <p:cNvPr id="5" name="Content Placeholder 4" descr="Vertical Box List" title="SmartArt"/>
          <p:cNvGraphicFramePr>
            <a:graphicFrameLocks noGrp="1"/>
          </p:cNvGraphicFramePr>
          <p:nvPr>
            <p:ph sz="half" idx="2"/>
            <p:extLst>
              <p:ext uri="{D42A27DB-BD31-4B8C-83A1-F6EECF244321}">
                <p14:modId xmlns:p14="http://schemas.microsoft.com/office/powerpoint/2010/main" val="2832767466"/>
              </p:ext>
            </p:extLst>
          </p:nvPr>
        </p:nvGraphicFramePr>
        <p:xfrm>
          <a:off x="1209675" y="1133476"/>
          <a:ext cx="10144127" cy="5038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279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Useful links</a:t>
            </a:r>
          </a:p>
        </p:txBody>
      </p:sp>
      <p:sp>
        <p:nvSpPr>
          <p:cNvPr id="3" name="Content Placeholder 2"/>
          <p:cNvSpPr>
            <a:spLocks noGrp="1"/>
          </p:cNvSpPr>
          <p:nvPr>
            <p:ph idx="1"/>
          </p:nvPr>
        </p:nvSpPr>
        <p:spPr>
          <a:xfrm>
            <a:off x="659757" y="2280213"/>
            <a:ext cx="10236843" cy="4114800"/>
          </a:xfrm>
        </p:spPr>
        <p:txBody>
          <a:bodyPr>
            <a:normAutofit/>
          </a:bodyPr>
          <a:lstStyle/>
          <a:p>
            <a:pPr marL="347663" indent="-303213">
              <a:buFont typeface="Wingdings" panose="05000000000000000000" pitchFamily="2" charset="2"/>
              <a:buChar char="q"/>
            </a:pPr>
            <a:r>
              <a:rPr lang="en-US" sz="2400" dirty="0">
                <a:solidFill>
                  <a:schemeClr val="tx2"/>
                </a:solidFill>
              </a:rPr>
              <a:t>Annual Financial and Compliance Report Submission</a:t>
            </a:r>
          </a:p>
          <a:p>
            <a:pPr marL="347663" indent="-303213">
              <a:buFont typeface="Wingdings" panose="05000000000000000000" pitchFamily="2" charset="2"/>
              <a:buChar char="q"/>
            </a:pPr>
            <a:r>
              <a:rPr lang="en-US" sz="2400" dirty="0">
                <a:solidFill>
                  <a:schemeClr val="tx2"/>
                </a:solidFill>
              </a:rPr>
              <a:t>Electronic Submission for Districts</a:t>
            </a:r>
          </a:p>
          <a:p>
            <a:pPr marL="347663" indent="-303213">
              <a:buFont typeface="Wingdings" panose="05000000000000000000" pitchFamily="2" charset="2"/>
              <a:buChar char="q"/>
            </a:pPr>
            <a:r>
              <a:rPr lang="en-US" sz="2400" dirty="0">
                <a:solidFill>
                  <a:schemeClr val="tx2"/>
                </a:solidFill>
              </a:rPr>
              <a:t>School FIRST Ratings on the TEA Website</a:t>
            </a:r>
          </a:p>
          <a:p>
            <a:pPr marL="347663" indent="-303213">
              <a:buFont typeface="Wingdings" panose="05000000000000000000" pitchFamily="2" charset="2"/>
              <a:buChar char="q"/>
            </a:pPr>
            <a:r>
              <a:rPr lang="en-US" sz="2400" dirty="0">
                <a:solidFill>
                  <a:schemeClr val="tx2"/>
                </a:solidFill>
              </a:rPr>
              <a:t>Texas Administrative Code for FIRST Rules (19 TAC §109.1001)</a:t>
            </a:r>
          </a:p>
          <a:p>
            <a:pPr marL="347663" indent="-303213">
              <a:buFont typeface="Wingdings" panose="05000000000000000000" pitchFamily="2" charset="2"/>
              <a:buChar char="q"/>
            </a:pPr>
            <a:r>
              <a:rPr lang="en-US" sz="2400" dirty="0">
                <a:solidFill>
                  <a:schemeClr val="tx2"/>
                </a:solidFill>
              </a:rPr>
              <a:t>Financial Accountability System Resource Guide (FASRG)</a:t>
            </a:r>
          </a:p>
          <a:p>
            <a:pPr marL="347663" indent="-303213">
              <a:buFont typeface="Wingdings" panose="05000000000000000000" pitchFamily="2" charset="2"/>
              <a:buChar char="q"/>
            </a:pPr>
            <a:r>
              <a:rPr lang="en-US" sz="2400" dirty="0">
                <a:solidFill>
                  <a:schemeClr val="tx2"/>
                </a:solidFill>
              </a:rPr>
              <a:t>To the Administrator Addressed Letters </a:t>
            </a:r>
          </a:p>
        </p:txBody>
      </p:sp>
      <p:sp>
        <p:nvSpPr>
          <p:cNvPr id="4" name="Rectangle 3"/>
          <p:cNvSpPr/>
          <p:nvPr/>
        </p:nvSpPr>
        <p:spPr>
          <a:xfrm>
            <a:off x="106680" y="1604637"/>
            <a:ext cx="11978640" cy="18288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5916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62055"/>
            <a:ext cx="9601200" cy="618891"/>
          </a:xfrm>
        </p:spPr>
        <p:txBody>
          <a:bodyPr anchor="ctr"/>
          <a:lstStyle/>
          <a:p>
            <a:pPr algn="ctr"/>
            <a:r>
              <a:rPr lang="en-US" dirty="0"/>
              <a:t>Useful links</a:t>
            </a:r>
          </a:p>
        </p:txBody>
      </p:sp>
      <p:sp>
        <p:nvSpPr>
          <p:cNvPr id="4" name="Content Placeholder 3"/>
          <p:cNvSpPr>
            <a:spLocks noGrp="1"/>
          </p:cNvSpPr>
          <p:nvPr>
            <p:ph sz="half" idx="2"/>
          </p:nvPr>
        </p:nvSpPr>
        <p:spPr>
          <a:xfrm>
            <a:off x="1295400" y="880946"/>
            <a:ext cx="9601199" cy="5698275"/>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b="1" dirty="0">
                <a:solidFill>
                  <a:schemeClr val="accent1"/>
                </a:solidFill>
              </a:rPr>
              <a:t> Annual financial and Compliance Report</a:t>
            </a:r>
          </a:p>
          <a:p>
            <a:pPr lvl="1">
              <a:buFont typeface="Courier New" panose="02070309020205020404" pitchFamily="49" charset="0"/>
              <a:buChar char="o"/>
            </a:pPr>
            <a:r>
              <a:rPr lang="en-US" sz="2000" dirty="0">
                <a:solidFill>
                  <a:schemeClr val="tx2"/>
                </a:solidFill>
              </a:rPr>
              <a:t>Annual Financial and Compliance Report Submission</a:t>
            </a:r>
          </a:p>
          <a:p>
            <a:pPr lvl="2">
              <a:buFont typeface="Wingdings" panose="05000000000000000000" pitchFamily="2" charset="2"/>
              <a:buChar char="Ø"/>
            </a:pPr>
            <a:r>
              <a:rPr lang="en-US" sz="2000" dirty="0">
                <a:hlinkClick r:id="rId3"/>
              </a:rPr>
              <a:t>Annual Financial and Compliance Report</a:t>
            </a:r>
            <a:endParaRPr lang="en-US" sz="2000" dirty="0"/>
          </a:p>
          <a:p>
            <a:pPr lvl="1">
              <a:buFont typeface="Courier New" panose="02070309020205020404" pitchFamily="49" charset="0"/>
              <a:buChar char="o"/>
            </a:pPr>
            <a:r>
              <a:rPr lang="en-US" sz="2000" dirty="0">
                <a:solidFill>
                  <a:schemeClr val="tx2"/>
                </a:solidFill>
              </a:rPr>
              <a:t>Electronic Submissions for School Districts</a:t>
            </a:r>
          </a:p>
          <a:p>
            <a:pPr lvl="2">
              <a:buFont typeface="Wingdings" panose="05000000000000000000" pitchFamily="2" charset="2"/>
              <a:buChar char="Ø"/>
            </a:pPr>
            <a:r>
              <a:rPr lang="en-US" sz="2000" dirty="0">
                <a:hlinkClick r:id="rId4"/>
              </a:rPr>
              <a:t>Electronic Submissions</a:t>
            </a:r>
            <a:endParaRPr lang="en-US" sz="2000" dirty="0"/>
          </a:p>
          <a:p>
            <a:r>
              <a:rPr lang="en-US" b="1" dirty="0">
                <a:solidFill>
                  <a:schemeClr val="accent1"/>
                </a:solidFill>
              </a:rPr>
              <a:t> School FIRST</a:t>
            </a:r>
          </a:p>
          <a:p>
            <a:pPr lvl="1">
              <a:buFont typeface="Courier New" panose="02070309020205020404" pitchFamily="49" charset="0"/>
              <a:buChar char="o"/>
            </a:pPr>
            <a:r>
              <a:rPr lang="en-US" sz="2000" dirty="0">
                <a:solidFill>
                  <a:schemeClr val="tx2"/>
                </a:solidFill>
              </a:rPr>
              <a:t>Ratings on TEA’s Website</a:t>
            </a:r>
          </a:p>
          <a:p>
            <a:pPr lvl="2">
              <a:buFont typeface="Wingdings" panose="05000000000000000000" pitchFamily="2" charset="2"/>
              <a:buChar char="Ø"/>
            </a:pPr>
            <a:r>
              <a:rPr lang="en-US" sz="2000" dirty="0">
                <a:hlinkClick r:id="rId5"/>
              </a:rPr>
              <a:t>Financial Integrity Rating System of Texas</a:t>
            </a:r>
            <a:endParaRPr lang="en-US" sz="2000" dirty="0"/>
          </a:p>
          <a:p>
            <a:pPr lvl="1">
              <a:buFont typeface="Courier New" panose="02070309020205020404" pitchFamily="49" charset="0"/>
              <a:buChar char="o"/>
            </a:pPr>
            <a:r>
              <a:rPr lang="en-US" sz="2000" dirty="0">
                <a:solidFill>
                  <a:schemeClr val="tx2"/>
                </a:solidFill>
              </a:rPr>
              <a:t>Texas Administrative Code (TAC) for FIRST Rules </a:t>
            </a:r>
          </a:p>
          <a:p>
            <a:pPr lvl="2">
              <a:buFont typeface="Wingdings" panose="05000000000000000000" pitchFamily="2" charset="2"/>
              <a:buChar char="Ø"/>
            </a:pPr>
            <a:r>
              <a:rPr lang="en-US" sz="2000" dirty="0">
                <a:hlinkClick r:id="rId6"/>
              </a:rPr>
              <a:t>19 TAC §109.1001</a:t>
            </a:r>
            <a:endParaRPr lang="en-US" sz="2000" dirty="0"/>
          </a:p>
          <a:p>
            <a:r>
              <a:rPr lang="en-US" b="1" dirty="0">
                <a:solidFill>
                  <a:schemeClr val="accent1"/>
                </a:solidFill>
              </a:rPr>
              <a:t> Financial Accountability System Resource Guide (FASRG)</a:t>
            </a:r>
          </a:p>
          <a:p>
            <a:pPr lvl="2">
              <a:buFont typeface="Wingdings" panose="05000000000000000000" pitchFamily="2" charset="2"/>
              <a:buChar char="Ø"/>
            </a:pPr>
            <a:r>
              <a:rPr lang="en-US" sz="2000" dirty="0">
                <a:hlinkClick r:id="rId7"/>
              </a:rPr>
              <a:t>FASRG</a:t>
            </a:r>
            <a:endParaRPr lang="en-US" sz="2000" dirty="0"/>
          </a:p>
          <a:p>
            <a:pPr marL="388620" lvl="2" indent="-342900">
              <a:spcBef>
                <a:spcPts val="1800"/>
              </a:spcBef>
            </a:pPr>
            <a:r>
              <a:rPr lang="en-US" sz="2000" b="1" dirty="0">
                <a:solidFill>
                  <a:schemeClr val="accent1"/>
                </a:solidFill>
              </a:rPr>
              <a:t> TEA Correspondence</a:t>
            </a:r>
          </a:p>
          <a:p>
            <a:pPr lvl="2">
              <a:lnSpc>
                <a:spcPct val="100000"/>
              </a:lnSpc>
              <a:buFont typeface="Wingdings" panose="05000000000000000000" pitchFamily="2" charset="2"/>
              <a:buChar char="Ø"/>
            </a:pPr>
            <a:r>
              <a:rPr lang="en-US" sz="2000" dirty="0">
                <a:hlinkClick r:id="rId8"/>
              </a:rPr>
              <a:t>To the Administrator Addressed Correspondence </a:t>
            </a:r>
            <a:endParaRPr lang="en-US" sz="2000" dirty="0"/>
          </a:p>
          <a:p>
            <a:pPr lvl="2">
              <a:buFont typeface="Wingdings" panose="05000000000000000000" pitchFamily="2" charset="2"/>
              <a:buChar char="Ø"/>
            </a:pPr>
            <a:endParaRPr lang="en-US" sz="2000" dirty="0"/>
          </a:p>
        </p:txBody>
      </p:sp>
    </p:spTree>
    <p:extLst>
      <p:ext uri="{BB962C8B-B14F-4D97-AF65-F5344CB8AC3E}">
        <p14:creationId xmlns:p14="http://schemas.microsoft.com/office/powerpoint/2010/main" val="275514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8593"/>
            <a:ext cx="9601200" cy="538657"/>
          </a:xfrm>
        </p:spPr>
        <p:txBody>
          <a:bodyPr anchor="ctr">
            <a:normAutofit fontScale="90000"/>
          </a:bodyPr>
          <a:lstStyle/>
          <a:p>
            <a:pPr algn="ctr"/>
            <a:r>
              <a:rPr lang="en-US" sz="4800" dirty="0"/>
              <a:t>Contact Information</a:t>
            </a:r>
          </a:p>
        </p:txBody>
      </p:sp>
      <p:sp>
        <p:nvSpPr>
          <p:cNvPr id="5" name="Rectangle 4"/>
          <p:cNvSpPr/>
          <p:nvPr/>
        </p:nvSpPr>
        <p:spPr>
          <a:xfrm>
            <a:off x="106680" y="1113255"/>
            <a:ext cx="11978640" cy="18288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3"/>
          <p:cNvSpPr>
            <a:spLocks noGrp="1"/>
          </p:cNvSpPr>
          <p:nvPr>
            <p:ph sz="half" idx="4294967295"/>
          </p:nvPr>
        </p:nvSpPr>
        <p:spPr>
          <a:xfrm>
            <a:off x="1295401" y="1405055"/>
            <a:ext cx="9601199" cy="5174166"/>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marL="285750" lvl="0" indent="-285750" defTabSz="457200">
              <a:lnSpc>
                <a:spcPct val="100000"/>
              </a:lnSpc>
              <a:spcBef>
                <a:spcPts val="0"/>
              </a:spcBef>
              <a:spcAft>
                <a:spcPts val="600"/>
              </a:spcAft>
              <a:buSzPct val="115000"/>
              <a:buFont typeface="Wingdings" panose="05000000000000000000" pitchFamily="2" charset="2"/>
              <a:buChar char="q"/>
            </a:pPr>
            <a:r>
              <a:rPr lang="en-US" sz="1800" dirty="0">
                <a:solidFill>
                  <a:prstClr val="black"/>
                </a:solidFill>
                <a:cs typeface="Lucida Sans" panose="020B0602040502020204" pitchFamily="34" charset="0"/>
              </a:rPr>
              <a:t>David Marx 			Director, Financial Compliance Division</a:t>
            </a:r>
          </a:p>
          <a:p>
            <a:pPr marL="109728" lvl="0" indent="0" defTabSz="457200">
              <a:lnSpc>
                <a:spcPct val="100000"/>
              </a:lnSpc>
              <a:spcBef>
                <a:spcPts val="0"/>
              </a:spcBef>
              <a:spcAft>
                <a:spcPts val="600"/>
              </a:spcAft>
              <a:buClr>
                <a:srgbClr val="83992A"/>
              </a:buClr>
              <a:buSzPct val="115000"/>
              <a:buNone/>
            </a:pPr>
            <a:r>
              <a:rPr lang="en-US" sz="1800" i="1" dirty="0">
                <a:solidFill>
                  <a:prstClr val="black"/>
                </a:solidFill>
                <a:cs typeface="Lucida Sans" panose="020B0602040502020204" pitchFamily="34" charset="0"/>
              </a:rPr>
              <a:t>						</a:t>
            </a:r>
            <a:r>
              <a:rPr lang="en-US" sz="1800" dirty="0">
                <a:solidFill>
                  <a:prstClr val="black"/>
                </a:solidFill>
                <a:cs typeface="Lucida Sans" panose="020B0602040502020204" pitchFamily="34" charset="0"/>
              </a:rPr>
              <a:t>(512) 463-2945 or </a:t>
            </a:r>
            <a:r>
              <a:rPr lang="en-US" sz="1800" u="sng" dirty="0">
                <a:solidFill>
                  <a:srgbClr val="0000FF"/>
                </a:solidFill>
                <a:cs typeface="Lucida Sans" panose="020B0602040502020204" pitchFamily="34" charset="0"/>
                <a:hlinkClick r:id="rId3"/>
              </a:rPr>
              <a:t>david.marx@tea.texas.gov</a:t>
            </a:r>
            <a:endParaRPr lang="en-US" sz="1800" u="sng" dirty="0">
              <a:solidFill>
                <a:srgbClr val="0000FF"/>
              </a:solidFill>
              <a:cs typeface="Lucida Sans" panose="020B0602040502020204" pitchFamily="34" charset="0"/>
            </a:endParaRPr>
          </a:p>
          <a:p>
            <a:pPr marL="285750" lvl="0" indent="-285750" defTabSz="457200">
              <a:lnSpc>
                <a:spcPct val="100000"/>
              </a:lnSpc>
              <a:spcBef>
                <a:spcPts val="0"/>
              </a:spcBef>
              <a:spcAft>
                <a:spcPts val="600"/>
              </a:spcAft>
              <a:buClr>
                <a:srgbClr val="83992A"/>
              </a:buClr>
              <a:buSzPct val="115000"/>
              <a:buFont typeface="Arial"/>
              <a:buChar char="•"/>
            </a:pPr>
            <a:endParaRPr lang="en-US" sz="1600" dirty="0">
              <a:solidFill>
                <a:prstClr val="black"/>
              </a:solidFill>
              <a:cs typeface="Lucida Sans" panose="020B0602040502020204" pitchFamily="34" charset="0"/>
            </a:endParaRPr>
          </a:p>
          <a:p>
            <a:pPr marL="393192" lvl="1" indent="0" algn="ctr" defTabSz="457200">
              <a:lnSpc>
                <a:spcPct val="100000"/>
              </a:lnSpc>
              <a:spcBef>
                <a:spcPts val="0"/>
              </a:spcBef>
              <a:spcAft>
                <a:spcPts val="600"/>
              </a:spcAft>
              <a:buClr>
                <a:srgbClr val="83992A"/>
              </a:buClr>
              <a:buSzPct val="115000"/>
              <a:buNone/>
            </a:pPr>
            <a:r>
              <a:rPr lang="en-US" sz="2200" b="1" dirty="0">
                <a:solidFill>
                  <a:prstClr val="black"/>
                </a:solidFill>
                <a:cs typeface="Lucida Sans" panose="020B0602040502020204" pitchFamily="34" charset="0"/>
              </a:rPr>
              <a:t>Financial Accountability Section  </a:t>
            </a:r>
          </a:p>
          <a:p>
            <a:pPr marL="393192" lvl="1" indent="0" algn="ctr" defTabSz="457200">
              <a:lnSpc>
                <a:spcPct val="100000"/>
              </a:lnSpc>
              <a:spcBef>
                <a:spcPts val="0"/>
              </a:spcBef>
              <a:spcAft>
                <a:spcPts val="600"/>
              </a:spcAft>
              <a:buClr>
                <a:srgbClr val="83992A"/>
              </a:buClr>
              <a:buSzPct val="115000"/>
              <a:buNone/>
            </a:pPr>
            <a:r>
              <a:rPr lang="en-US" sz="2200" u="sng" dirty="0">
                <a:solidFill>
                  <a:srgbClr val="0000FF"/>
                </a:solidFill>
                <a:cs typeface="Lucida Sans" panose="020B0602040502020204" pitchFamily="34" charset="0"/>
                <a:hlinkClick r:id="rId4"/>
              </a:rPr>
              <a:t>financialaccountability@tea.texas.gov</a:t>
            </a:r>
            <a:endParaRPr lang="en-US" sz="2200" u="sng" dirty="0">
              <a:solidFill>
                <a:srgbClr val="0000FF"/>
              </a:solidFill>
              <a:cs typeface="Lucida Sans" panose="020B0602040502020204" pitchFamily="34" charset="0"/>
            </a:endParaRPr>
          </a:p>
          <a:p>
            <a:pPr marL="285750" lvl="0" indent="-285750" defTabSz="457200">
              <a:lnSpc>
                <a:spcPct val="100000"/>
              </a:lnSpc>
              <a:spcBef>
                <a:spcPts val="0"/>
              </a:spcBef>
              <a:spcAft>
                <a:spcPts val="600"/>
              </a:spcAft>
              <a:buClr>
                <a:srgbClr val="83992A"/>
              </a:buClr>
              <a:buSzPct val="115000"/>
              <a:buFont typeface="Arial"/>
              <a:buChar char="•"/>
            </a:pPr>
            <a:endParaRPr lang="en-US" sz="1600" dirty="0">
              <a:solidFill>
                <a:prstClr val="black"/>
              </a:solidFill>
              <a:cs typeface="Lucida Sans" panose="020B0602040502020204" pitchFamily="34" charset="0"/>
            </a:endParaRPr>
          </a:p>
          <a:p>
            <a:pPr marL="285750" lvl="0" indent="-285750" defTabSz="457200">
              <a:lnSpc>
                <a:spcPct val="100000"/>
              </a:lnSpc>
              <a:spcBef>
                <a:spcPts val="0"/>
              </a:spcBef>
              <a:spcAft>
                <a:spcPts val="600"/>
              </a:spcAft>
              <a:buSzPct val="115000"/>
              <a:buFont typeface="Wingdings" panose="05000000000000000000" pitchFamily="2" charset="2"/>
              <a:buChar char="q"/>
            </a:pPr>
            <a:r>
              <a:rPr lang="en-US" sz="1800" dirty="0">
                <a:solidFill>
                  <a:schemeClr val="tx2"/>
                </a:solidFill>
                <a:cs typeface="Lucida Sans" panose="020B0602040502020204" pitchFamily="34" charset="0"/>
              </a:rPr>
              <a:t>Yolanda Walker	</a:t>
            </a:r>
            <a:r>
              <a:rPr lang="en-US" sz="1800" dirty="0">
                <a:solidFill>
                  <a:prstClr val="black"/>
                </a:solidFill>
                <a:cs typeface="Lucida Sans" panose="020B0602040502020204" pitchFamily="34" charset="0"/>
              </a:rPr>
              <a:t>		Manager, Financial Accountability Section</a:t>
            </a:r>
          </a:p>
          <a:p>
            <a:pPr marL="109728" lvl="0" indent="0" defTabSz="457200">
              <a:lnSpc>
                <a:spcPct val="100000"/>
              </a:lnSpc>
              <a:spcBef>
                <a:spcPts val="0"/>
              </a:spcBef>
              <a:spcAft>
                <a:spcPts val="600"/>
              </a:spcAft>
              <a:buClr>
                <a:srgbClr val="83992A"/>
              </a:buClr>
              <a:buSzPct val="115000"/>
              <a:buNone/>
            </a:pPr>
            <a:r>
              <a:rPr lang="en-US" sz="1800" i="1" dirty="0">
                <a:solidFill>
                  <a:prstClr val="black"/>
                </a:solidFill>
                <a:cs typeface="Lucida Sans" panose="020B0602040502020204" pitchFamily="34" charset="0"/>
              </a:rPr>
              <a:t>						</a:t>
            </a:r>
            <a:r>
              <a:rPr lang="en-US" sz="1800" dirty="0">
                <a:solidFill>
                  <a:prstClr val="black"/>
                </a:solidFill>
                <a:cs typeface="Lucida Sans" panose="020B0602040502020204" pitchFamily="34" charset="0"/>
              </a:rPr>
              <a:t>(512) 463-0947 or </a:t>
            </a:r>
            <a:r>
              <a:rPr lang="en-US" sz="1800" u="sng" dirty="0">
                <a:solidFill>
                  <a:srgbClr val="0000FF"/>
                </a:solidFill>
                <a:cs typeface="Lucida Sans" panose="020B0602040502020204" pitchFamily="34" charset="0"/>
                <a:hlinkClick r:id="rId5"/>
              </a:rPr>
              <a:t>yolanda.walker@tea.texas.gov</a:t>
            </a:r>
            <a:endParaRPr lang="en-US" sz="1800" u="sng" dirty="0">
              <a:solidFill>
                <a:srgbClr val="0000FF"/>
              </a:solidFill>
              <a:cs typeface="Lucida Sans" panose="020B0602040502020204" pitchFamily="34" charset="0"/>
            </a:endParaRPr>
          </a:p>
          <a:p>
            <a:pPr marL="109728" lvl="0" indent="0" defTabSz="457200">
              <a:lnSpc>
                <a:spcPct val="100000"/>
              </a:lnSpc>
              <a:spcBef>
                <a:spcPts val="0"/>
              </a:spcBef>
              <a:spcAft>
                <a:spcPts val="600"/>
              </a:spcAft>
              <a:buClr>
                <a:srgbClr val="83992A"/>
              </a:buClr>
              <a:buSzPct val="115000"/>
              <a:buNone/>
            </a:pPr>
            <a:endParaRPr lang="en-US" sz="1800" dirty="0">
              <a:solidFill>
                <a:prstClr val="black"/>
              </a:solidFill>
              <a:cs typeface="Lucida Sans" panose="020B0602040502020204" pitchFamily="34" charset="0"/>
            </a:endParaRPr>
          </a:p>
          <a:p>
            <a:pPr marL="742950" lvl="1" indent="-285750" defTabSz="457200">
              <a:lnSpc>
                <a:spcPct val="100000"/>
              </a:lnSpc>
              <a:spcBef>
                <a:spcPts val="0"/>
              </a:spcBef>
              <a:spcAft>
                <a:spcPts val="600"/>
              </a:spcAft>
              <a:buSzPct val="115000"/>
              <a:buFont typeface="Wingdings" panose="05000000000000000000" pitchFamily="2" charset="2"/>
              <a:buChar char="§"/>
            </a:pPr>
            <a:r>
              <a:rPr lang="en-US" dirty="0">
                <a:solidFill>
                  <a:prstClr val="black"/>
                </a:solidFill>
                <a:cs typeface="Lucida Sans" panose="020B0602040502020204" pitchFamily="34" charset="0"/>
              </a:rPr>
              <a:t>Robin Aldridge     	(512) 463-3940 or </a:t>
            </a:r>
            <a:r>
              <a:rPr lang="en-US" u="sng" dirty="0">
                <a:solidFill>
                  <a:srgbClr val="0000FF"/>
                </a:solidFill>
                <a:cs typeface="Lucida Sans" panose="020B0602040502020204" pitchFamily="34" charset="0"/>
                <a:hlinkClick r:id="rId6"/>
              </a:rPr>
              <a:t>robin.aldridge@tea.texas.gov </a:t>
            </a:r>
            <a:endParaRPr lang="en-US" u="sng" dirty="0">
              <a:solidFill>
                <a:srgbClr val="0000FF"/>
              </a:solidFill>
              <a:cs typeface="Lucida Sans" panose="020B0602040502020204" pitchFamily="34" charset="0"/>
            </a:endParaRPr>
          </a:p>
          <a:p>
            <a:pPr marL="393192" lvl="1" indent="0" defTabSz="457200">
              <a:lnSpc>
                <a:spcPct val="100000"/>
              </a:lnSpc>
              <a:spcBef>
                <a:spcPts val="0"/>
              </a:spcBef>
              <a:spcAft>
                <a:spcPts val="600"/>
              </a:spcAft>
              <a:buClr>
                <a:srgbClr val="83992A"/>
              </a:buClr>
              <a:buSzPct val="115000"/>
              <a:buNone/>
            </a:pPr>
            <a:endParaRPr lang="en-US" dirty="0">
              <a:solidFill>
                <a:prstClr val="black"/>
              </a:solidFill>
              <a:cs typeface="Lucida Sans" panose="020B0602040502020204" pitchFamily="34" charset="0"/>
            </a:endParaRPr>
          </a:p>
          <a:p>
            <a:pPr marL="742950" lvl="1" indent="-285750" defTabSz="457200">
              <a:lnSpc>
                <a:spcPct val="100000"/>
              </a:lnSpc>
              <a:spcBef>
                <a:spcPts val="0"/>
              </a:spcBef>
              <a:spcAft>
                <a:spcPts val="600"/>
              </a:spcAft>
              <a:buSzPct val="115000"/>
              <a:buFont typeface="Wingdings" panose="05000000000000000000" pitchFamily="2" charset="2"/>
              <a:buChar char="§"/>
            </a:pPr>
            <a:r>
              <a:rPr lang="en-US" dirty="0">
                <a:solidFill>
                  <a:prstClr val="black"/>
                </a:solidFill>
                <a:cs typeface="Lucida Sans" panose="020B0602040502020204" pitchFamily="34" charset="0"/>
              </a:rPr>
              <a:t>Rita Bunton		(512) 936-3712 or </a:t>
            </a:r>
            <a:r>
              <a:rPr lang="en-US" u="sng" dirty="0">
                <a:solidFill>
                  <a:srgbClr val="0000FF"/>
                </a:solidFill>
                <a:cs typeface="Lucida Sans" panose="020B0602040502020204" pitchFamily="34" charset="0"/>
                <a:hlinkClick r:id="rId7"/>
              </a:rPr>
              <a:t>rita.bunton@tea.texas.gov</a:t>
            </a:r>
            <a:endParaRPr lang="en-US" u="sng" dirty="0">
              <a:solidFill>
                <a:srgbClr val="0000FF"/>
              </a:solidFill>
              <a:cs typeface="Lucida Sans" panose="020B0602040502020204" pitchFamily="34" charset="0"/>
            </a:endParaRPr>
          </a:p>
          <a:p>
            <a:pPr marL="742950" lvl="1" indent="-285750" defTabSz="457200">
              <a:lnSpc>
                <a:spcPct val="100000"/>
              </a:lnSpc>
              <a:spcBef>
                <a:spcPts val="0"/>
              </a:spcBef>
              <a:spcAft>
                <a:spcPts val="600"/>
              </a:spcAft>
              <a:buClr>
                <a:srgbClr val="83992A"/>
              </a:buClr>
              <a:buSzPct val="115000"/>
              <a:buFont typeface="Arial"/>
              <a:buChar char="•"/>
            </a:pPr>
            <a:endParaRPr lang="en-US" dirty="0">
              <a:solidFill>
                <a:prstClr val="black"/>
              </a:solidFill>
              <a:cs typeface="Lucida Sans" panose="020B0602040502020204" pitchFamily="34" charset="0"/>
            </a:endParaRPr>
          </a:p>
          <a:p>
            <a:pPr marL="742950" lvl="1" indent="-285750" defTabSz="457200">
              <a:lnSpc>
                <a:spcPct val="100000"/>
              </a:lnSpc>
              <a:spcBef>
                <a:spcPts val="0"/>
              </a:spcBef>
              <a:spcAft>
                <a:spcPts val="600"/>
              </a:spcAft>
              <a:buSzPct val="115000"/>
              <a:buFont typeface="Wingdings" panose="05000000000000000000" pitchFamily="2" charset="2"/>
              <a:buChar char="§"/>
            </a:pPr>
            <a:r>
              <a:rPr lang="en-US" dirty="0">
                <a:solidFill>
                  <a:prstClr val="black"/>
                </a:solidFill>
                <a:cs typeface="Lucida Sans" panose="020B0602040502020204" pitchFamily="34" charset="0"/>
              </a:rPr>
              <a:t>Chanda Williams      	(512) 475-2012 or </a:t>
            </a:r>
            <a:r>
              <a:rPr lang="en-US" u="sng" dirty="0">
                <a:solidFill>
                  <a:srgbClr val="0000FF"/>
                </a:solidFill>
                <a:cs typeface="Lucida Sans" panose="020B0602040502020204" pitchFamily="34" charset="0"/>
                <a:hlinkClick r:id="rId8"/>
              </a:rPr>
              <a:t>chanda.williams@tea.texas.gov</a:t>
            </a:r>
            <a:r>
              <a:rPr lang="en-US" dirty="0">
                <a:solidFill>
                  <a:srgbClr val="C00000"/>
                </a:solidFill>
                <a:cs typeface="Lucida Sans" panose="020B0602040502020204" pitchFamily="34" charset="0"/>
                <a:hlinkClick r:id="rId8"/>
              </a:rPr>
              <a:t> </a:t>
            </a:r>
            <a:endParaRPr lang="en-US" dirty="0">
              <a:solidFill>
                <a:srgbClr val="C00000"/>
              </a:solidFill>
              <a:cs typeface="Lucida Sans" panose="020B0602040502020204" pitchFamily="34" charset="0"/>
            </a:endParaRPr>
          </a:p>
          <a:p>
            <a:pPr marL="45720" indent="0">
              <a:buNone/>
            </a:pPr>
            <a:endParaRPr lang="en-US" dirty="0"/>
          </a:p>
        </p:txBody>
      </p:sp>
    </p:spTree>
    <p:extLst>
      <p:ext uri="{BB962C8B-B14F-4D97-AF65-F5344CB8AC3E}">
        <p14:creationId xmlns:p14="http://schemas.microsoft.com/office/powerpoint/2010/main" val="808282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69033"/>
            <a:ext cx="10216896" cy="1143000"/>
          </a:xfrm>
        </p:spPr>
        <p:txBody>
          <a:bodyPr anchor="ctr"/>
          <a:lstStyle/>
          <a:p>
            <a:pPr algn="ctr"/>
            <a:r>
              <a:rPr lang="en-US" dirty="0"/>
              <a:t>What is school first and what is </a:t>
            </a:r>
            <a:r>
              <a:rPr lang="en-US"/>
              <a:t>its Purpose</a:t>
            </a:r>
            <a:r>
              <a:rPr lang="en-US" dirty="0"/>
              <a:t>?</a:t>
            </a:r>
          </a:p>
        </p:txBody>
      </p:sp>
      <p:sp>
        <p:nvSpPr>
          <p:cNvPr id="4" name="Content Placeholder 3"/>
          <p:cNvSpPr>
            <a:spLocks noGrp="1"/>
          </p:cNvSpPr>
          <p:nvPr>
            <p:ph sz="half" idx="2"/>
          </p:nvPr>
        </p:nvSpPr>
        <p:spPr>
          <a:xfrm>
            <a:off x="1295400" y="1524000"/>
            <a:ext cx="9531096" cy="4671527"/>
          </a:xfrm>
        </p:spPr>
        <p:txBody>
          <a:bodyPr>
            <a:normAutofit/>
          </a:bodyPr>
          <a:lstStyle/>
          <a:p>
            <a:pPr marL="387350" indent="-342900"/>
            <a:r>
              <a:rPr lang="en-US" sz="2400" dirty="0">
                <a:solidFill>
                  <a:schemeClr val="tx2"/>
                </a:solidFill>
              </a:rPr>
              <a:t>School FIRST is a financial accountability rating system that holds school districts accountable for the quality of their financial management practices.</a:t>
            </a:r>
            <a:br>
              <a:rPr lang="en-US" sz="2400" dirty="0">
                <a:solidFill>
                  <a:schemeClr val="tx2"/>
                </a:solidFill>
              </a:rPr>
            </a:br>
            <a:endParaRPr lang="en-US" sz="2400" dirty="0">
              <a:solidFill>
                <a:schemeClr val="tx2"/>
              </a:solidFill>
            </a:endParaRPr>
          </a:p>
          <a:p>
            <a:pPr marL="387350" indent="-342900"/>
            <a:r>
              <a:rPr lang="en-US" sz="2400" dirty="0">
                <a:solidFill>
                  <a:schemeClr val="tx2"/>
                </a:solidFill>
              </a:rPr>
              <a:t>School FIRST is designed to encourage Texas public schools to manage their financial resources better in order to provide the maximum allocation possible for direct instructional purposes. </a:t>
            </a:r>
            <a:br>
              <a:rPr lang="en-US" sz="2400" dirty="0">
                <a:solidFill>
                  <a:schemeClr val="tx2"/>
                </a:solidFill>
              </a:rPr>
            </a:br>
            <a:endParaRPr lang="en-US" sz="2400" dirty="0">
              <a:solidFill>
                <a:schemeClr val="tx2"/>
              </a:solidFill>
            </a:endParaRPr>
          </a:p>
          <a:p>
            <a:pPr marL="387350" indent="-342900"/>
            <a:r>
              <a:rPr lang="en-US" sz="2400" dirty="0">
                <a:solidFill>
                  <a:schemeClr val="tx2"/>
                </a:solidFill>
              </a:rPr>
              <a:t>School FIRST is a tool that creates transparency and discloses the quality of local management and decision-making processes that the school district uses concerning the financial resources the school district receives.</a:t>
            </a:r>
          </a:p>
          <a:p>
            <a:endParaRPr lang="en-US" dirty="0"/>
          </a:p>
        </p:txBody>
      </p:sp>
    </p:spTree>
    <p:extLst>
      <p:ext uri="{BB962C8B-B14F-4D97-AF65-F5344CB8AC3E}">
        <p14:creationId xmlns:p14="http://schemas.microsoft.com/office/powerpoint/2010/main" val="61891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452" y="269033"/>
            <a:ext cx="9531096" cy="1143000"/>
          </a:xfrm>
        </p:spPr>
        <p:txBody>
          <a:bodyPr anchor="ctr"/>
          <a:lstStyle/>
          <a:p>
            <a:pPr algn="ctr"/>
            <a:r>
              <a:rPr lang="en-US" dirty="0"/>
              <a:t>Rule and statutory authority</a:t>
            </a:r>
          </a:p>
        </p:txBody>
      </p:sp>
      <p:sp>
        <p:nvSpPr>
          <p:cNvPr id="4" name="Content Placeholder 3"/>
          <p:cNvSpPr>
            <a:spLocks noGrp="1"/>
          </p:cNvSpPr>
          <p:nvPr>
            <p:ph sz="half" idx="2"/>
          </p:nvPr>
        </p:nvSpPr>
        <p:spPr>
          <a:xfrm>
            <a:off x="1295400" y="1524000"/>
            <a:ext cx="9174480" cy="4419601"/>
          </a:xfrm>
        </p:spPr>
        <p:txBody>
          <a:bodyPr/>
          <a:lstStyle/>
          <a:p>
            <a:pPr marL="387350" indent="-342900"/>
            <a:r>
              <a:rPr lang="en-US" sz="2400" dirty="0">
                <a:solidFill>
                  <a:schemeClr val="tx2"/>
                </a:solidFill>
              </a:rPr>
              <a:t>FIRST</a:t>
            </a:r>
          </a:p>
          <a:p>
            <a:pPr lvl="1">
              <a:buFont typeface="Courier New" panose="02070309020205020404" pitchFamily="49" charset="0"/>
              <a:buChar char="o"/>
            </a:pPr>
            <a:r>
              <a:rPr lang="en-US" sz="2200">
                <a:solidFill>
                  <a:schemeClr val="tx2"/>
                </a:solidFill>
              </a:rPr>
              <a:t>19 Texas </a:t>
            </a:r>
            <a:r>
              <a:rPr lang="en-US" sz="2200" dirty="0">
                <a:solidFill>
                  <a:schemeClr val="tx2"/>
                </a:solidFill>
              </a:rPr>
              <a:t>Administrative Code </a:t>
            </a:r>
            <a:r>
              <a:rPr lang="en-US" sz="2200">
                <a:solidFill>
                  <a:schemeClr val="tx2"/>
                </a:solidFill>
              </a:rPr>
              <a:t>(TAC) §109.1001 </a:t>
            </a:r>
            <a:r>
              <a:rPr lang="en-US" sz="2200" dirty="0">
                <a:solidFill>
                  <a:schemeClr val="tx2"/>
                </a:solidFill>
              </a:rPr>
              <a:t>and 19 TAC §97.1055</a:t>
            </a:r>
          </a:p>
          <a:p>
            <a:pPr lvl="1">
              <a:buFont typeface="Courier New" panose="02070309020205020404" pitchFamily="49" charset="0"/>
              <a:buChar char="o"/>
            </a:pPr>
            <a:r>
              <a:rPr lang="en-US" sz="2200" dirty="0">
                <a:solidFill>
                  <a:schemeClr val="tx2"/>
                </a:solidFill>
              </a:rPr>
              <a:t>Texas Education Code </a:t>
            </a:r>
            <a:r>
              <a:rPr lang="en-US" sz="2200">
                <a:solidFill>
                  <a:schemeClr val="tx2"/>
                </a:solidFill>
              </a:rPr>
              <a:t>(TEC), §39.052 </a:t>
            </a:r>
            <a:r>
              <a:rPr lang="en-US" sz="2200" dirty="0">
                <a:solidFill>
                  <a:schemeClr val="tx2"/>
                </a:solidFill>
              </a:rPr>
              <a:t>and §39.082</a:t>
            </a:r>
          </a:p>
          <a:p>
            <a:pPr marL="365760" lvl="1" indent="0">
              <a:buNone/>
            </a:pPr>
            <a:endParaRPr lang="en-US" sz="2400" dirty="0">
              <a:solidFill>
                <a:schemeClr val="tx2"/>
              </a:solidFill>
            </a:endParaRPr>
          </a:p>
          <a:p>
            <a:pPr marL="387350" indent="-342900"/>
            <a:r>
              <a:rPr lang="en-US" sz="2400" dirty="0">
                <a:solidFill>
                  <a:schemeClr val="tx2"/>
                </a:solidFill>
              </a:rPr>
              <a:t>Interventions and Sanctions</a:t>
            </a:r>
          </a:p>
          <a:p>
            <a:pPr lvl="1">
              <a:buFont typeface="Courier New" panose="02070309020205020404" pitchFamily="49" charset="0"/>
              <a:buChar char="o"/>
            </a:pPr>
            <a:r>
              <a:rPr lang="en-US" sz="2200">
                <a:solidFill>
                  <a:schemeClr val="tx2"/>
                </a:solidFill>
              </a:rPr>
              <a:t>TEC, </a:t>
            </a:r>
            <a:r>
              <a:rPr lang="en-US" sz="2200" dirty="0">
                <a:solidFill>
                  <a:schemeClr val="tx2"/>
                </a:solidFill>
              </a:rPr>
              <a:t>§39.102</a:t>
            </a:r>
          </a:p>
          <a:p>
            <a:pPr lvl="1">
              <a:buFont typeface="Courier New" panose="02070309020205020404" pitchFamily="49" charset="0"/>
              <a:buChar char="o"/>
            </a:pPr>
            <a:r>
              <a:rPr lang="en-US" sz="2200">
                <a:solidFill>
                  <a:schemeClr val="tx2"/>
                </a:solidFill>
              </a:rPr>
              <a:t>House Bill 5 </a:t>
            </a:r>
            <a:r>
              <a:rPr lang="en-US" sz="2200" dirty="0">
                <a:solidFill>
                  <a:schemeClr val="tx2"/>
                </a:solidFill>
              </a:rPr>
              <a:t>of the 83rd Legislature amended Education Code</a:t>
            </a:r>
          </a:p>
          <a:p>
            <a:pPr marL="45720" indent="0">
              <a:buNone/>
            </a:pPr>
            <a:endParaRPr lang="en-US" dirty="0"/>
          </a:p>
        </p:txBody>
      </p:sp>
    </p:spTree>
    <p:extLst>
      <p:ext uri="{BB962C8B-B14F-4D97-AF65-F5344CB8AC3E}">
        <p14:creationId xmlns:p14="http://schemas.microsoft.com/office/powerpoint/2010/main" val="140083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452" y="203719"/>
            <a:ext cx="9531096" cy="691631"/>
          </a:xfrm>
        </p:spPr>
        <p:txBody>
          <a:bodyPr anchor="ctr">
            <a:normAutofit fontScale="90000"/>
          </a:bodyPr>
          <a:lstStyle/>
          <a:p>
            <a:pPr algn="ctr"/>
            <a:r>
              <a:rPr lang="en-US" dirty="0"/>
              <a:t/>
            </a:r>
            <a:br>
              <a:rPr lang="en-US" dirty="0"/>
            </a:br>
            <a:r>
              <a:rPr lang="en-US" dirty="0"/>
              <a:t>Rule and statutory authority, continued</a:t>
            </a:r>
            <a:br>
              <a:rPr lang="en-US" dirty="0"/>
            </a:br>
            <a:endParaRPr lang="en-US" dirty="0"/>
          </a:p>
        </p:txBody>
      </p:sp>
      <p:sp>
        <p:nvSpPr>
          <p:cNvPr id="4" name="Content Placeholder 3"/>
          <p:cNvSpPr>
            <a:spLocks noGrp="1"/>
          </p:cNvSpPr>
          <p:nvPr>
            <p:ph sz="half" idx="2"/>
          </p:nvPr>
        </p:nvSpPr>
        <p:spPr>
          <a:xfrm>
            <a:off x="1295400" y="1009651"/>
            <a:ext cx="9174480" cy="5507882"/>
          </a:xfrm>
        </p:spPr>
        <p:txBody>
          <a:bodyPr>
            <a:normAutofit/>
          </a:bodyPr>
          <a:lstStyle/>
          <a:p>
            <a:pPr marL="387350" indent="-342900"/>
            <a:r>
              <a:rPr lang="en-US" sz="2200" dirty="0">
                <a:solidFill>
                  <a:schemeClr val="tx2"/>
                </a:solidFill>
              </a:rPr>
              <a:t>Financial accountability rating system should include processes for anticipating the future financial solvency of each school district and open-enrollment charter school</a:t>
            </a:r>
          </a:p>
          <a:p>
            <a:pPr lvl="1">
              <a:buFont typeface="Courier New" panose="02070309020205020404" pitchFamily="49" charset="0"/>
              <a:buChar char="o"/>
            </a:pPr>
            <a:r>
              <a:rPr lang="en-US" sz="2000" dirty="0">
                <a:solidFill>
                  <a:schemeClr val="tx2"/>
                </a:solidFill>
              </a:rPr>
              <a:t>Including analysis of revenues and expenditures</a:t>
            </a:r>
          </a:p>
          <a:p>
            <a:pPr marL="387350" indent="-342900"/>
            <a:r>
              <a:rPr lang="en-US" sz="2200" dirty="0">
                <a:solidFill>
                  <a:schemeClr val="tx2"/>
                </a:solidFill>
              </a:rPr>
              <a:t>Rating should be publicly available not later than </a:t>
            </a:r>
            <a:r>
              <a:rPr lang="en-US" sz="2200" b="1" dirty="0">
                <a:solidFill>
                  <a:srgbClr val="FF0000"/>
                </a:solidFill>
              </a:rPr>
              <a:t>August 8 </a:t>
            </a:r>
            <a:r>
              <a:rPr lang="en-US" sz="2200" dirty="0">
                <a:solidFill>
                  <a:schemeClr val="tx2"/>
                </a:solidFill>
              </a:rPr>
              <a:t>of each year</a:t>
            </a:r>
          </a:p>
          <a:p>
            <a:pPr marL="387350" indent="-342900"/>
            <a:r>
              <a:rPr lang="en-US" sz="2200" dirty="0">
                <a:solidFill>
                  <a:schemeClr val="tx2"/>
                </a:solidFill>
              </a:rPr>
              <a:t>19 TAC §109.1001(b)</a:t>
            </a:r>
          </a:p>
          <a:p>
            <a:pPr lvl="1">
              <a:buFont typeface="Courier New" panose="02070309020205020404" pitchFamily="49" charset="0"/>
              <a:buChar char="o"/>
            </a:pPr>
            <a:r>
              <a:rPr lang="en-US" sz="2000" dirty="0">
                <a:solidFill>
                  <a:schemeClr val="tx2"/>
                </a:solidFill>
              </a:rPr>
              <a:t>The TEA will assign a financial accountability rating to each school district as required by the TEC, §39.082.</a:t>
            </a:r>
          </a:p>
          <a:p>
            <a:pPr marL="387350" indent="-342900"/>
            <a:r>
              <a:rPr lang="en-US" sz="2200" dirty="0">
                <a:solidFill>
                  <a:schemeClr val="tx2"/>
                </a:solidFill>
              </a:rPr>
              <a:t>19 TAC §109.1001(c)</a:t>
            </a:r>
          </a:p>
          <a:p>
            <a:pPr lvl="1">
              <a:buFont typeface="Courier New" panose="02070309020205020404" pitchFamily="49" charset="0"/>
              <a:buChar char="o"/>
            </a:pPr>
            <a:r>
              <a:rPr lang="en-US" sz="2000" dirty="0">
                <a:solidFill>
                  <a:schemeClr val="tx2"/>
                </a:solidFill>
              </a:rPr>
              <a:t>The commissioner of education will evaluate the rating system every three years as required by the TEC, §39.082, and may modify the system in order to improve the effectiveness of the rating system. If the rating system has been modified, the TEA will communicate changes to ratings criteria and their effective dates to school districts.</a:t>
            </a:r>
          </a:p>
          <a:p>
            <a:endParaRPr lang="en-US" dirty="0"/>
          </a:p>
        </p:txBody>
      </p:sp>
    </p:spTree>
    <p:extLst>
      <p:ext uri="{BB962C8B-B14F-4D97-AF65-F5344CB8AC3E}">
        <p14:creationId xmlns:p14="http://schemas.microsoft.com/office/powerpoint/2010/main" val="129656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8363"/>
            <a:ext cx="9601200" cy="1143000"/>
          </a:xfrm>
        </p:spPr>
        <p:txBody>
          <a:bodyPr anchor="ctr"/>
          <a:lstStyle/>
          <a:p>
            <a:pPr algn="ctr"/>
            <a:r>
              <a:rPr lang="en-US" dirty="0"/>
              <a:t>Criteria for ratings</a:t>
            </a:r>
          </a:p>
        </p:txBody>
      </p:sp>
      <p:sp>
        <p:nvSpPr>
          <p:cNvPr id="4" name="Content Placeholder 3"/>
          <p:cNvSpPr>
            <a:spLocks noGrp="1"/>
          </p:cNvSpPr>
          <p:nvPr>
            <p:ph sz="half" idx="2"/>
          </p:nvPr>
        </p:nvSpPr>
        <p:spPr>
          <a:xfrm>
            <a:off x="1295400" y="1636776"/>
            <a:ext cx="9448800" cy="4446783"/>
          </a:xfrm>
        </p:spPr>
        <p:txBody>
          <a:bodyPr>
            <a:normAutofit/>
          </a:bodyPr>
          <a:lstStyle/>
          <a:p>
            <a:pPr marL="387350" indent="-342900"/>
            <a:r>
              <a:rPr lang="en-US" sz="2400" dirty="0">
                <a:solidFill>
                  <a:schemeClr val="tx2"/>
                </a:solidFill>
              </a:rPr>
              <a:t>19 TAC §109.1001(d)</a:t>
            </a:r>
          </a:p>
          <a:p>
            <a:pPr lvl="1">
              <a:buFont typeface="Courier New" panose="02070309020205020404" pitchFamily="49" charset="0"/>
              <a:buChar char="o"/>
            </a:pPr>
            <a:r>
              <a:rPr lang="en-US" sz="2200" dirty="0">
                <a:solidFill>
                  <a:schemeClr val="tx2"/>
                </a:solidFill>
              </a:rPr>
              <a:t>The TEA will use the following sources of data in calculating the financial accountability indicators for school districts:</a:t>
            </a:r>
          </a:p>
          <a:p>
            <a:pPr marL="1028700" lvl="2" indent="-342900">
              <a:buFont typeface="+mj-lt"/>
              <a:buAutoNum type="arabicPeriod"/>
            </a:pPr>
            <a:r>
              <a:rPr lang="en-US" sz="2000" dirty="0">
                <a:solidFill>
                  <a:schemeClr val="tx2"/>
                </a:solidFill>
              </a:rPr>
              <a:t>AFR</a:t>
            </a:r>
          </a:p>
          <a:p>
            <a:pPr marL="1028700" lvl="2" indent="-342900">
              <a:buFont typeface="+mj-lt"/>
              <a:buAutoNum type="arabicPeriod"/>
            </a:pPr>
            <a:r>
              <a:rPr lang="en-US" sz="2000" dirty="0">
                <a:solidFill>
                  <a:schemeClr val="tx2"/>
                </a:solidFill>
              </a:rPr>
              <a:t>Data feed</a:t>
            </a:r>
          </a:p>
          <a:p>
            <a:pPr marL="1028700" lvl="2" indent="-342900">
              <a:buFont typeface="+mj-lt"/>
              <a:buAutoNum type="arabicPeriod"/>
            </a:pPr>
            <a:r>
              <a:rPr lang="en-US" sz="2000" dirty="0">
                <a:solidFill>
                  <a:schemeClr val="tx2"/>
                </a:solidFill>
              </a:rPr>
              <a:t>PEIMS</a:t>
            </a:r>
          </a:p>
          <a:p>
            <a:pPr marL="1028700" lvl="2" indent="-342900">
              <a:buFont typeface="+mj-lt"/>
              <a:buAutoNum type="arabicPeriod"/>
            </a:pPr>
            <a:r>
              <a:rPr lang="en-US" sz="2000" dirty="0">
                <a:solidFill>
                  <a:schemeClr val="tx2"/>
                </a:solidFill>
              </a:rPr>
              <a:t>Warrant holds</a:t>
            </a:r>
          </a:p>
          <a:p>
            <a:pPr marL="1028700" lvl="2" indent="-342900">
              <a:buFont typeface="+mj-lt"/>
              <a:buAutoNum type="arabicPeriod"/>
            </a:pPr>
            <a:r>
              <a:rPr lang="en-US" sz="2000" dirty="0">
                <a:solidFill>
                  <a:schemeClr val="tx2"/>
                </a:solidFill>
              </a:rPr>
              <a:t>FSP</a:t>
            </a:r>
          </a:p>
          <a:p>
            <a:pPr marL="1028700" lvl="2" indent="-342900">
              <a:buFont typeface="+mj-lt"/>
              <a:buAutoNum type="arabicPeriod"/>
            </a:pPr>
            <a:r>
              <a:rPr lang="en-US" sz="2000" dirty="0">
                <a:solidFill>
                  <a:schemeClr val="tx2"/>
                </a:solidFill>
              </a:rPr>
              <a:t>Other sources, including, but not limited to the Internal Revenue Service, Teacher’s Retirement System and Texas Workforce Commission</a:t>
            </a:r>
          </a:p>
          <a:p>
            <a:endParaRPr lang="en-US" dirty="0"/>
          </a:p>
        </p:txBody>
      </p:sp>
    </p:spTree>
    <p:extLst>
      <p:ext uri="{BB962C8B-B14F-4D97-AF65-F5344CB8AC3E}">
        <p14:creationId xmlns:p14="http://schemas.microsoft.com/office/powerpoint/2010/main" val="239974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Custom 2">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3333FF"/>
      </a:hlink>
      <a:folHlink>
        <a:srgbClr val="3333FF"/>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5466</Words>
  <Application>Microsoft Office PowerPoint</Application>
  <PresentationFormat>Widescreen</PresentationFormat>
  <Paragraphs>718</Paragraphs>
  <Slides>53</Slides>
  <Notes>53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3" baseType="lpstr">
      <vt:lpstr>Arial</vt:lpstr>
      <vt:lpstr>Cambria</vt:lpstr>
      <vt:lpstr>Courier New</vt:lpstr>
      <vt:lpstr>Lucida Sans</vt:lpstr>
      <vt:lpstr>Segoe UI Black</vt:lpstr>
      <vt:lpstr>Segoe UI Semibold</vt:lpstr>
      <vt:lpstr>Segoe UI Semilight</vt:lpstr>
      <vt:lpstr>Wingdings</vt:lpstr>
      <vt:lpstr>Red Line Business 16x9</vt:lpstr>
      <vt:lpstr>Worksheet</vt:lpstr>
      <vt:lpstr>How data feed errors affect your district’s school first rating</vt:lpstr>
      <vt:lpstr>copyright</vt:lpstr>
      <vt:lpstr>Notes on this presentation</vt:lpstr>
      <vt:lpstr>agenda</vt:lpstr>
      <vt:lpstr>Overview of the school FIRST</vt:lpstr>
      <vt:lpstr>What is school first and what is its Purpose?</vt:lpstr>
      <vt:lpstr>Rule and statutory authority</vt:lpstr>
      <vt:lpstr> Rule and statutory authority, continued </vt:lpstr>
      <vt:lpstr>Criteria for ratings</vt:lpstr>
      <vt:lpstr>2016–2017 Ratings (Fy 2016 Data) </vt:lpstr>
      <vt:lpstr>2016–2017 Ratings (Fy 2016 Data) - Continued</vt:lpstr>
      <vt:lpstr>In-depth review of data feed and PEIMS errors created by school districts</vt:lpstr>
      <vt:lpstr>What are the issues that are causing your district to lose points on school first?</vt:lpstr>
      <vt:lpstr>Overview of Data Sources for school first indicators</vt:lpstr>
      <vt:lpstr>PowerPoint Presentation</vt:lpstr>
      <vt:lpstr>PowerPoint Presentation</vt:lpstr>
      <vt:lpstr>Data feed Errors – schedule l-1</vt:lpstr>
      <vt:lpstr>Data feed Errors– schedule l-1</vt:lpstr>
      <vt:lpstr>Data feed Errors– Schedule l-1</vt:lpstr>
      <vt:lpstr>Data feed Errors– Schedule l-1</vt:lpstr>
      <vt:lpstr>Data feed Errors– Schedule l-1</vt:lpstr>
      <vt:lpstr>Data feed Errors– Schedule l-1</vt:lpstr>
      <vt:lpstr>Data feed Errors– Schedules A-1 and l-1</vt:lpstr>
      <vt:lpstr>Data feed Errors– Schedules A-1 and l-1</vt:lpstr>
      <vt:lpstr>Data feed Errors– Schedules A-1 and l-1</vt:lpstr>
      <vt:lpstr>Data feed Errors– schedule l-1</vt:lpstr>
      <vt:lpstr>Data feed Errors– schedule l-1</vt:lpstr>
      <vt:lpstr>PEIMS Errors</vt:lpstr>
      <vt:lpstr>Peims and Data Feed Errors</vt:lpstr>
      <vt:lpstr>PEIMS Errors</vt:lpstr>
      <vt:lpstr>PEIMS Errors</vt:lpstr>
      <vt:lpstr>Peims and Data Feed Errors</vt:lpstr>
      <vt:lpstr>PowerPoint Presentation</vt:lpstr>
      <vt:lpstr>The effect of a District’s data errors on its first rating</vt:lpstr>
      <vt:lpstr>Districts data feed and peims errors </vt:lpstr>
      <vt:lpstr>Tea Manual corrections to districts school First data </vt:lpstr>
      <vt:lpstr>FY 2015 School First ratings before and After  manual corrections </vt:lpstr>
      <vt:lpstr>TEA’s MANUAL CORRECTION PROCESS FOR  DISTRICTS DATA ENTRY ERRORS</vt:lpstr>
      <vt:lpstr>TEA’s School first manual correction process</vt:lpstr>
      <vt:lpstr>Sample manual correction letter</vt:lpstr>
      <vt:lpstr>BEST PRACTICES TO evaluate current processes  and  REDUCE DATA ERRORS</vt:lpstr>
      <vt:lpstr>internal controls</vt:lpstr>
      <vt:lpstr>internal control Objectives </vt:lpstr>
      <vt:lpstr> Elements of internal controls  </vt:lpstr>
      <vt:lpstr>data submittal review process</vt:lpstr>
      <vt:lpstr>data submittal review process - Continued</vt:lpstr>
      <vt:lpstr>data submittal review process - Continued</vt:lpstr>
      <vt:lpstr>PowerPoint Presentation</vt:lpstr>
      <vt:lpstr> EVALUATION OF CURRENT PROCESSES - Continued </vt:lpstr>
      <vt:lpstr>Key benefits of a successful internal control system</vt:lpstr>
      <vt:lpstr>Useful links</vt:lpstr>
      <vt:lpstr>Useful links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2017-05-25T23:20:02Z</dcterms:created>
  <dcterms:modified xsi:type="dcterms:W3CDTF">2017-07-25T21:05:03Z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