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5" r:id="rId2"/>
    <p:sldId id="340" r:id="rId3"/>
    <p:sldId id="274" r:id="rId4"/>
    <p:sldId id="276" r:id="rId5"/>
    <p:sldId id="282" r:id="rId6"/>
    <p:sldId id="292" r:id="rId7"/>
    <p:sldId id="300" r:id="rId8"/>
    <p:sldId id="295" r:id="rId9"/>
    <p:sldId id="306" r:id="rId10"/>
    <p:sldId id="294" r:id="rId11"/>
    <p:sldId id="299" r:id="rId12"/>
    <p:sldId id="287" r:id="rId13"/>
    <p:sldId id="288" r:id="rId14"/>
    <p:sldId id="301" r:id="rId15"/>
    <p:sldId id="297" r:id="rId16"/>
    <p:sldId id="298" r:id="rId17"/>
    <p:sldId id="290" r:id="rId18"/>
    <p:sldId id="289" r:id="rId19"/>
    <p:sldId id="347" r:id="rId20"/>
    <p:sldId id="319" r:id="rId21"/>
    <p:sldId id="349" r:id="rId22"/>
    <p:sldId id="350" r:id="rId23"/>
    <p:sldId id="348" r:id="rId24"/>
    <p:sldId id="342" r:id="rId25"/>
    <p:sldId id="344" r:id="rId26"/>
    <p:sldId id="27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A6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660"/>
  </p:normalViewPr>
  <p:slideViewPr>
    <p:cSldViewPr snapToGrid="0">
      <p:cViewPr varScale="1">
        <p:scale>
          <a:sx n="116" d="100"/>
          <a:sy n="116" d="100"/>
        </p:scale>
        <p:origin x="13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528D3EB-4036-4A50-AB4A-4FA6C4A1A60E}"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67950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28D3EB-4036-4A50-AB4A-4FA6C4A1A60E}"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283275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28D3EB-4036-4A50-AB4A-4FA6C4A1A60E}"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2053966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28D3EB-4036-4A50-AB4A-4FA6C4A1A60E}"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252114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28D3EB-4036-4A50-AB4A-4FA6C4A1A60E}"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221539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28D3EB-4036-4A50-AB4A-4FA6C4A1A60E}"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414351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28D3EB-4036-4A50-AB4A-4FA6C4A1A60E}" type="datetimeFigureOut">
              <a:rPr lang="en-US" smtClean="0"/>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346433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28D3EB-4036-4A50-AB4A-4FA6C4A1A60E}" type="datetimeFigureOut">
              <a:rPr lang="en-US" smtClean="0"/>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3403004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8D3EB-4036-4A50-AB4A-4FA6C4A1A60E}" type="datetimeFigureOut">
              <a:rPr lang="en-US" smtClean="0"/>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310457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28D3EB-4036-4A50-AB4A-4FA6C4A1A60E}"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853813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28D3EB-4036-4A50-AB4A-4FA6C4A1A60E}"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6DD34-86EA-430B-AD4F-FE25F2323972}" type="slidenum">
              <a:rPr lang="en-US" smtClean="0"/>
              <a:t>‹#›</a:t>
            </a:fld>
            <a:endParaRPr lang="en-US"/>
          </a:p>
        </p:txBody>
      </p:sp>
    </p:spTree>
    <p:extLst>
      <p:ext uri="{BB962C8B-B14F-4D97-AF65-F5344CB8AC3E}">
        <p14:creationId xmlns:p14="http://schemas.microsoft.com/office/powerpoint/2010/main" val="125940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8D3EB-4036-4A50-AB4A-4FA6C4A1A60E}" type="datetimeFigureOut">
              <a:rPr lang="en-US" smtClean="0"/>
              <a:t>6/10/2020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6DD34-86EA-430B-AD4F-FE25F2323972}" type="slidenum">
              <a:rPr lang="en-US" smtClean="0"/>
              <a:t>‹#›</a:t>
            </a:fld>
            <a:endParaRPr lang="en-US"/>
          </a:p>
        </p:txBody>
      </p:sp>
    </p:spTree>
    <p:extLst>
      <p:ext uri="{BB962C8B-B14F-4D97-AF65-F5344CB8AC3E}">
        <p14:creationId xmlns:p14="http://schemas.microsoft.com/office/powerpoint/2010/main" val="1372359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34A6B"/>
        </a:solidFill>
        <a:effectLst/>
      </p:bgPr>
    </p:bg>
    <p:spTree>
      <p:nvGrpSpPr>
        <p:cNvPr id="1" name=""/>
        <p:cNvGrpSpPr/>
        <p:nvPr/>
      </p:nvGrpSpPr>
      <p:grpSpPr>
        <a:xfrm>
          <a:off x="0" y="0"/>
          <a:ext cx="0" cy="0"/>
          <a:chOff x="0" y="0"/>
          <a:chExt cx="0" cy="0"/>
        </a:xfrm>
      </p:grpSpPr>
      <p:grpSp>
        <p:nvGrpSpPr>
          <p:cNvPr id="2" name="Group 1"/>
          <p:cNvGrpSpPr/>
          <p:nvPr/>
        </p:nvGrpSpPr>
        <p:grpSpPr>
          <a:xfrm>
            <a:off x="0" y="0"/>
            <a:ext cx="12192000" cy="454497"/>
            <a:chOff x="0" y="0"/>
            <a:chExt cx="12192000" cy="454497"/>
          </a:xfrm>
        </p:grpSpPr>
        <p:sp>
          <p:nvSpPr>
            <p:cNvPr id="3" name="Rectangle 2"/>
            <p:cNvSpPr/>
            <p:nvPr/>
          </p:nvSpPr>
          <p:spPr>
            <a:xfrm>
              <a:off x="0" y="0"/>
              <a:ext cx="12192000" cy="449036"/>
            </a:xfrm>
            <a:prstGeom prst="rect">
              <a:avLst/>
            </a:prstGeom>
            <a:solidFill>
              <a:srgbClr val="034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a:ln>
              <a:noFill/>
            </a:ln>
          </p:spPr>
        </p:pic>
        <p:sp>
          <p:nvSpPr>
            <p:cNvPr id="5" name="Rectangle 4"/>
            <p:cNvSpPr/>
            <p:nvPr/>
          </p:nvSpPr>
          <p:spPr>
            <a:xfrm>
              <a:off x="6719772" y="39852"/>
              <a:ext cx="5429820" cy="369332"/>
            </a:xfrm>
            <a:prstGeom prst="rect">
              <a:avLst/>
            </a:prstGeom>
            <a:ln>
              <a:noFill/>
            </a:ln>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6" name="Rectangle 5"/>
            <p:cNvSpPr/>
            <p:nvPr/>
          </p:nvSpPr>
          <p:spPr>
            <a:xfrm>
              <a:off x="441429" y="37133"/>
              <a:ext cx="3061351" cy="369332"/>
            </a:xfrm>
            <a:prstGeom prst="rect">
              <a:avLst/>
            </a:prstGeom>
            <a:ln>
              <a:noFill/>
            </a:ln>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8" name="Subtitle 7"/>
          <p:cNvSpPr>
            <a:spLocks noGrp="1"/>
          </p:cNvSpPr>
          <p:nvPr>
            <p:ph type="subTitle" idx="1"/>
          </p:nvPr>
        </p:nvSpPr>
        <p:spPr>
          <a:xfrm>
            <a:off x="1523999" y="3602038"/>
            <a:ext cx="9928635" cy="2355142"/>
          </a:xfrm>
        </p:spPr>
        <p:txBody>
          <a:bodyPr>
            <a:normAutofit/>
          </a:bodyPr>
          <a:lstStyle/>
          <a:p>
            <a:pPr algn="l">
              <a:spcBef>
                <a:spcPts val="0"/>
              </a:spcBef>
            </a:pPr>
            <a:r>
              <a:rPr lang="en-US" sz="3600" dirty="0">
                <a:solidFill>
                  <a:srgbClr val="FFC000"/>
                </a:solidFill>
              </a:rPr>
              <a:t>Section 3.1 </a:t>
            </a:r>
          </a:p>
          <a:p>
            <a:pPr algn="l">
              <a:spcBef>
                <a:spcPts val="0"/>
              </a:spcBef>
            </a:pPr>
            <a:r>
              <a:rPr lang="en-US" sz="3600" dirty="0">
                <a:solidFill>
                  <a:srgbClr val="FFC000"/>
                </a:solidFill>
              </a:rPr>
              <a:t>Describe the key role of Cisco IOS, IOS-XE, IOS-XR and NX-OS software</a:t>
            </a:r>
          </a:p>
          <a:p>
            <a:pPr algn="l">
              <a:spcBef>
                <a:spcPts val="0"/>
              </a:spcBef>
            </a:pPr>
            <a:endParaRPr lang="en-US" sz="3600" dirty="0">
              <a:solidFill>
                <a:srgbClr val="FFC000"/>
              </a:solidFill>
            </a:endParaRPr>
          </a:p>
        </p:txBody>
      </p:sp>
      <p:sp>
        <p:nvSpPr>
          <p:cNvPr id="10" name="Title 6"/>
          <p:cNvSpPr>
            <a:spLocks noGrp="1"/>
          </p:cNvSpPr>
          <p:nvPr>
            <p:ph type="ctrTitle"/>
          </p:nvPr>
        </p:nvSpPr>
        <p:spPr>
          <a:xfrm>
            <a:off x="752475" y="1122363"/>
            <a:ext cx="10585450" cy="2387600"/>
          </a:xfrm>
        </p:spPr>
        <p:txBody>
          <a:bodyPr>
            <a:normAutofit fontScale="90000"/>
          </a:bodyPr>
          <a:lstStyle/>
          <a:p>
            <a:r>
              <a:rPr lang="en-US" dirty="0">
                <a:solidFill>
                  <a:prstClr val="white"/>
                </a:solidFill>
              </a:rPr>
              <a:t>CCT Exam Topic 3: </a:t>
            </a:r>
            <a:br>
              <a:rPr lang="en-US" dirty="0">
                <a:solidFill>
                  <a:prstClr val="white"/>
                </a:solidFill>
              </a:rPr>
            </a:br>
            <a:r>
              <a:rPr lang="en-US" dirty="0">
                <a:solidFill>
                  <a:prstClr val="white"/>
                </a:solidFill>
              </a:rPr>
              <a:t>Cisco IOS </a:t>
            </a:r>
            <a:br>
              <a:rPr lang="en-US" dirty="0">
                <a:solidFill>
                  <a:prstClr val="white"/>
                </a:solidFill>
              </a:rPr>
            </a:br>
            <a:r>
              <a:rPr lang="en-US" dirty="0">
                <a:solidFill>
                  <a:prstClr val="white"/>
                </a:solidFill>
              </a:rPr>
              <a:t>Software Operation</a:t>
            </a:r>
            <a:endParaRPr lang="en-US" dirty="0">
              <a:solidFill>
                <a:schemeClr val="bg1"/>
              </a:solidFill>
            </a:endParaRPr>
          </a:p>
        </p:txBody>
      </p:sp>
    </p:spTree>
    <p:extLst>
      <p:ext uri="{BB962C8B-B14F-4D97-AF65-F5344CB8AC3E}">
        <p14:creationId xmlns:p14="http://schemas.microsoft.com/office/powerpoint/2010/main" val="1136725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10243" y="1288744"/>
            <a:ext cx="4732537" cy="5315060"/>
          </a:xfrm>
        </p:spPr>
        <p:txBody>
          <a:bodyPr>
            <a:normAutofit/>
          </a:bodyPr>
          <a:lstStyle/>
          <a:p>
            <a:pPr marL="0" indent="0">
              <a:buNone/>
            </a:pPr>
            <a:r>
              <a:rPr lang="en-US" sz="1600" b="1" dirty="0">
                <a:latin typeface="+mj-lt"/>
              </a:rPr>
              <a:t>Using a text editor to capture a configuration file</a:t>
            </a:r>
          </a:p>
          <a:p>
            <a:pPr marL="0" indent="0">
              <a:buNone/>
            </a:pPr>
            <a:r>
              <a:rPr lang="en-US" sz="1600" dirty="0">
                <a:latin typeface="+mj-lt"/>
              </a:rPr>
              <a:t>Access the router or switch using terminal emulations software, such as </a:t>
            </a:r>
            <a:r>
              <a:rPr lang="en-US" sz="1600" dirty="0" err="1">
                <a:latin typeface="+mj-lt"/>
              </a:rPr>
              <a:t>PuTTY</a:t>
            </a:r>
            <a:r>
              <a:rPr lang="en-US" sz="1600" dirty="0">
                <a:latin typeface="+mj-lt"/>
              </a:rPr>
              <a:t> or Tera Term</a:t>
            </a:r>
          </a:p>
          <a:p>
            <a:pPr marL="0" indent="0">
              <a:buNone/>
            </a:pPr>
            <a:r>
              <a:rPr lang="en-US" sz="1600" dirty="0">
                <a:latin typeface="+mj-lt"/>
              </a:rPr>
              <a:t>Issue the </a:t>
            </a:r>
            <a:r>
              <a:rPr lang="en-US" sz="1600" b="1" dirty="0" smtClean="0">
                <a:latin typeface="Courier New" panose="02070309020205020404" pitchFamily="49" charset="0"/>
                <a:cs typeface="Courier New" panose="02070309020205020404" pitchFamily="49" charset="0"/>
              </a:rPr>
              <a:t>show running-</a:t>
            </a:r>
            <a:r>
              <a:rPr lang="en-US" sz="1600" b="1" dirty="0" err="1" smtClean="0">
                <a:latin typeface="Courier New" panose="02070309020205020404" pitchFamily="49" charset="0"/>
                <a:cs typeface="Courier New" panose="02070309020205020404" pitchFamily="49" charset="0"/>
              </a:rPr>
              <a:t>config</a:t>
            </a:r>
            <a:r>
              <a:rPr lang="en-US" sz="1600" dirty="0" smtClean="0">
                <a:latin typeface="+mj-lt"/>
              </a:rPr>
              <a:t> </a:t>
            </a:r>
            <a:r>
              <a:rPr lang="en-US" sz="1600" dirty="0">
                <a:latin typeface="+mj-lt"/>
              </a:rPr>
              <a:t>command on the device to list the configuration.</a:t>
            </a:r>
          </a:p>
          <a:p>
            <a:pPr marL="0" indent="0">
              <a:buNone/>
            </a:pPr>
            <a:r>
              <a:rPr lang="en-US" sz="1600" dirty="0">
                <a:latin typeface="+mj-lt"/>
              </a:rPr>
              <a:t>Scroll back to the beginning of the configuration, then highlight and copy the configuration.</a:t>
            </a:r>
          </a:p>
          <a:p>
            <a:pPr marL="0" indent="0">
              <a:buNone/>
            </a:pPr>
            <a:endParaRPr lang="en-US" sz="1600" dirty="0">
              <a:latin typeface="+mj-lt"/>
            </a:endParaRPr>
          </a:p>
          <a:p>
            <a:pPr marL="0" indent="0">
              <a:buNone/>
            </a:pPr>
            <a:endParaRPr lang="en-US" sz="1600" i="1" dirty="0">
              <a:latin typeface="+mj-lt"/>
            </a:endParaRPr>
          </a:p>
          <a:p>
            <a:pPr marL="0" indent="0">
              <a:buNone/>
            </a:pPr>
            <a:endParaRPr lang="en-US" sz="1600" i="1" dirty="0">
              <a:latin typeface="+mj-lt"/>
            </a:endParaRPr>
          </a:p>
          <a:p>
            <a:pPr marL="0" indent="0">
              <a:buNone/>
            </a:pPr>
            <a:endParaRPr lang="en-US" sz="1600" dirty="0">
              <a:latin typeface="+mj-lt"/>
            </a:endParaRP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365125"/>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800" b="1" dirty="0">
                <a:solidFill>
                  <a:prstClr val="black"/>
                </a:solidFill>
              </a:rPr>
              <a:t>Using a text editor to copy and paste configurations.</a:t>
            </a:r>
          </a:p>
        </p:txBody>
      </p:sp>
      <p:pic>
        <p:nvPicPr>
          <p:cNvPr id="3" name="Picture 2"/>
          <p:cNvPicPr>
            <a:picLocks noChangeAspect="1"/>
          </p:cNvPicPr>
          <p:nvPr/>
        </p:nvPicPr>
        <p:blipFill>
          <a:blip r:embed="rId3"/>
          <a:stretch>
            <a:fillRect/>
          </a:stretch>
        </p:blipFill>
        <p:spPr>
          <a:xfrm>
            <a:off x="6434817" y="1392894"/>
            <a:ext cx="4972050" cy="5057775"/>
          </a:xfrm>
          <a:prstGeom prst="rect">
            <a:avLst/>
          </a:prstGeom>
        </p:spPr>
      </p:pic>
    </p:spTree>
    <p:extLst>
      <p:ext uri="{BB962C8B-B14F-4D97-AF65-F5344CB8AC3E}">
        <p14:creationId xmlns:p14="http://schemas.microsoft.com/office/powerpoint/2010/main" val="1424737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10243" y="1288744"/>
            <a:ext cx="4732537" cy="5315060"/>
          </a:xfrm>
        </p:spPr>
        <p:txBody>
          <a:bodyPr>
            <a:normAutofit/>
          </a:bodyPr>
          <a:lstStyle/>
          <a:p>
            <a:pPr marL="0" indent="0">
              <a:buNone/>
            </a:pPr>
            <a:r>
              <a:rPr lang="en-US" sz="1600" b="1" dirty="0">
                <a:latin typeface="+mj-lt"/>
              </a:rPr>
              <a:t>Access Notepad and paste configuration commands</a:t>
            </a:r>
          </a:p>
          <a:p>
            <a:pPr marL="0" indent="0">
              <a:buNone/>
            </a:pPr>
            <a:r>
              <a:rPr lang="en-US" sz="1600" b="1" dirty="0">
                <a:latin typeface="+mj-lt"/>
              </a:rPr>
              <a:t>Option 1 </a:t>
            </a:r>
            <a:r>
              <a:rPr lang="en-US" sz="1600" dirty="0">
                <a:latin typeface="+mj-lt"/>
              </a:rPr>
              <a:t>- Right click on the Windows desktop and select </a:t>
            </a:r>
            <a:r>
              <a:rPr lang="en-US" sz="1600" b="1" dirty="0">
                <a:latin typeface="+mj-lt"/>
              </a:rPr>
              <a:t>New</a:t>
            </a:r>
            <a:r>
              <a:rPr lang="en-US" sz="1600" dirty="0">
                <a:latin typeface="+mj-lt"/>
              </a:rPr>
              <a:t> and then select </a:t>
            </a:r>
            <a:r>
              <a:rPr lang="en-US" sz="1600" b="1" dirty="0">
                <a:latin typeface="+mj-lt"/>
              </a:rPr>
              <a:t>Text Document</a:t>
            </a:r>
            <a:r>
              <a:rPr lang="en-US" sz="1600" dirty="0">
                <a:latin typeface="+mj-lt"/>
              </a:rPr>
              <a:t>. A new text file will be created on the desktop. Open the text file and paste the configuration commands into the text file. Save the file for future use.</a:t>
            </a:r>
          </a:p>
          <a:p>
            <a:pPr marL="0" indent="0">
              <a:buNone/>
            </a:pPr>
            <a:r>
              <a:rPr lang="en-US" sz="1600" b="1" dirty="0">
                <a:latin typeface="+mj-lt"/>
              </a:rPr>
              <a:t>Option 2 </a:t>
            </a:r>
            <a:r>
              <a:rPr lang="en-US" sz="1600" dirty="0">
                <a:latin typeface="+mj-lt"/>
              </a:rPr>
              <a:t>- Click on the </a:t>
            </a:r>
            <a:r>
              <a:rPr lang="en-US" sz="1600" b="1" dirty="0">
                <a:latin typeface="+mj-lt"/>
              </a:rPr>
              <a:t>Start menu</a:t>
            </a:r>
            <a:r>
              <a:rPr lang="en-US" sz="1600" dirty="0">
                <a:latin typeface="+mj-lt"/>
              </a:rPr>
              <a:t>, type </a:t>
            </a:r>
            <a:r>
              <a:rPr lang="en-US" sz="1600" b="1" dirty="0">
                <a:latin typeface="+mj-lt"/>
              </a:rPr>
              <a:t>Run</a:t>
            </a:r>
            <a:r>
              <a:rPr lang="en-US" sz="1600" dirty="0">
                <a:latin typeface="+mj-lt"/>
              </a:rPr>
              <a:t> and press </a:t>
            </a:r>
            <a:r>
              <a:rPr lang="en-US" sz="1600" b="1" dirty="0">
                <a:latin typeface="+mj-lt"/>
              </a:rPr>
              <a:t>Enter</a:t>
            </a:r>
            <a:r>
              <a:rPr lang="en-US" sz="1600" dirty="0">
                <a:latin typeface="+mj-lt"/>
              </a:rPr>
              <a:t>. Then type </a:t>
            </a:r>
            <a:r>
              <a:rPr lang="en-US" sz="1600" b="1" dirty="0">
                <a:latin typeface="+mj-lt"/>
              </a:rPr>
              <a:t>Notepad</a:t>
            </a:r>
            <a:r>
              <a:rPr lang="en-US" sz="1600" dirty="0">
                <a:latin typeface="+mj-lt"/>
              </a:rPr>
              <a:t> and click </a:t>
            </a:r>
            <a:r>
              <a:rPr lang="en-US" sz="1600" b="1" dirty="0">
                <a:latin typeface="+mj-lt"/>
              </a:rPr>
              <a:t>OK</a:t>
            </a:r>
            <a:r>
              <a:rPr lang="en-US" sz="1600" dirty="0">
                <a:latin typeface="+mj-lt"/>
              </a:rPr>
              <a:t>. This will open a new untitled text file. Paste the configuration commands into the text file.</a:t>
            </a:r>
          </a:p>
          <a:p>
            <a:pPr marL="0" indent="0">
              <a:buNone/>
            </a:pPr>
            <a:r>
              <a:rPr lang="en-US" sz="1600" dirty="0">
                <a:latin typeface="+mj-lt"/>
              </a:rPr>
              <a:t>This text file can be stored as a backup and copied and pasted into the switch or router CLI.</a:t>
            </a:r>
          </a:p>
          <a:p>
            <a:pPr marL="0" indent="0">
              <a:buNone/>
            </a:pPr>
            <a:r>
              <a:rPr lang="en-US" sz="1600" dirty="0">
                <a:latin typeface="+mj-lt"/>
              </a:rPr>
              <a:t>*Notepad the preferred text editor</a:t>
            </a:r>
          </a:p>
          <a:p>
            <a:pPr marL="0" indent="0">
              <a:buNone/>
            </a:pPr>
            <a:r>
              <a:rPr lang="en-US" sz="1600" dirty="0">
                <a:latin typeface="+mj-lt"/>
              </a:rPr>
              <a:t>** Note that the text file may require some editing prior to be a functional configuration.</a:t>
            </a:r>
          </a:p>
          <a:p>
            <a:pPr marL="0" indent="0">
              <a:buNone/>
            </a:pPr>
            <a:endParaRPr lang="en-US" sz="1600" i="1" dirty="0">
              <a:latin typeface="+mj-lt"/>
            </a:endParaRPr>
          </a:p>
          <a:p>
            <a:pPr marL="0" indent="0">
              <a:buNone/>
            </a:pPr>
            <a:endParaRPr lang="en-US" sz="1600" i="1" dirty="0">
              <a:latin typeface="+mj-lt"/>
            </a:endParaRPr>
          </a:p>
          <a:p>
            <a:pPr marL="0" indent="0">
              <a:buNone/>
            </a:pPr>
            <a:endParaRPr lang="en-US" sz="1600" dirty="0">
              <a:latin typeface="+mj-lt"/>
            </a:endParaRP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365125"/>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800" b="1" dirty="0">
                <a:solidFill>
                  <a:prstClr val="black"/>
                </a:solidFill>
              </a:rPr>
              <a:t>Using a text editor to copy and paste configurations.</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l="1749"/>
          <a:stretch/>
        </p:blipFill>
        <p:spPr>
          <a:xfrm>
            <a:off x="7143750" y="4202770"/>
            <a:ext cx="2918435" cy="1463244"/>
          </a:xfrm>
          <a:prstGeom prst="rect">
            <a:avLst/>
          </a:prstGeom>
        </p:spPr>
      </p:pic>
      <p:pic>
        <p:nvPicPr>
          <p:cNvPr id="4" name="Picture 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1172797" y="1661441"/>
            <a:ext cx="872469" cy="784985"/>
          </a:xfrm>
          <a:prstGeom prst="rect">
            <a:avLst/>
          </a:prstGeom>
        </p:spPr>
      </p:pic>
      <p:pic>
        <p:nvPicPr>
          <p:cNvPr id="15" name="Picture 14"/>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102778" y="1661441"/>
            <a:ext cx="3901464" cy="2197096"/>
          </a:xfrm>
          <a:prstGeom prst="rect">
            <a:avLst/>
          </a:prstGeom>
        </p:spPr>
      </p:pic>
      <p:sp>
        <p:nvSpPr>
          <p:cNvPr id="16" name="TextBox 15">
            <a:extLst>
              <a:ext uri="{FF2B5EF4-FFF2-40B4-BE49-F238E27FC236}">
                <a16:creationId xmlns="" xmlns:a16="http://schemas.microsoft.com/office/drawing/2014/main" id="{1894B962-FA96-4936-A2D4-1AC4607B602B}"/>
              </a:ext>
            </a:extLst>
          </p:cNvPr>
          <p:cNvSpPr txBox="1"/>
          <p:nvPr/>
        </p:nvSpPr>
        <p:spPr>
          <a:xfrm>
            <a:off x="6093806" y="2446426"/>
            <a:ext cx="1251931" cy="369332"/>
          </a:xfrm>
          <a:prstGeom prst="rect">
            <a:avLst/>
          </a:prstGeom>
          <a:noFill/>
        </p:spPr>
        <p:txBody>
          <a:bodyPr wrap="square" rtlCol="0">
            <a:spAutoFit/>
          </a:bodyPr>
          <a:lstStyle/>
          <a:p>
            <a:r>
              <a:rPr lang="en-US" dirty="0">
                <a:solidFill>
                  <a:prstClr val="black"/>
                </a:solidFill>
              </a:rPr>
              <a:t>Option1</a:t>
            </a:r>
          </a:p>
        </p:txBody>
      </p:sp>
      <p:sp>
        <p:nvSpPr>
          <p:cNvPr id="17" name="TextBox 16">
            <a:extLst>
              <a:ext uri="{FF2B5EF4-FFF2-40B4-BE49-F238E27FC236}">
                <a16:creationId xmlns="" xmlns:a16="http://schemas.microsoft.com/office/drawing/2014/main" id="{1894B962-FA96-4936-A2D4-1AC4607B602B}"/>
              </a:ext>
            </a:extLst>
          </p:cNvPr>
          <p:cNvSpPr txBox="1"/>
          <p:nvPr/>
        </p:nvSpPr>
        <p:spPr>
          <a:xfrm>
            <a:off x="6108354" y="4786765"/>
            <a:ext cx="1251931" cy="369332"/>
          </a:xfrm>
          <a:prstGeom prst="rect">
            <a:avLst/>
          </a:prstGeom>
          <a:noFill/>
        </p:spPr>
        <p:txBody>
          <a:bodyPr wrap="square" rtlCol="0">
            <a:spAutoFit/>
          </a:bodyPr>
          <a:lstStyle/>
          <a:p>
            <a:r>
              <a:rPr lang="en-US" dirty="0">
                <a:solidFill>
                  <a:prstClr val="black"/>
                </a:solidFill>
              </a:rPr>
              <a:t>Option 2</a:t>
            </a:r>
          </a:p>
        </p:txBody>
      </p:sp>
    </p:spTree>
    <p:extLst>
      <p:ext uri="{BB962C8B-B14F-4D97-AF65-F5344CB8AC3E}">
        <p14:creationId xmlns:p14="http://schemas.microsoft.com/office/powerpoint/2010/main" val="3782186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34A6B"/>
        </a:solidFill>
        <a:effectLst/>
      </p:bgPr>
    </p:bg>
    <p:spTree>
      <p:nvGrpSpPr>
        <p:cNvPr id="1" name=""/>
        <p:cNvGrpSpPr/>
        <p:nvPr/>
      </p:nvGrpSpPr>
      <p:grpSpPr>
        <a:xfrm>
          <a:off x="0" y="0"/>
          <a:ext cx="0" cy="0"/>
          <a:chOff x="0" y="0"/>
          <a:chExt cx="0" cy="0"/>
        </a:xfrm>
      </p:grpSpPr>
      <p:grpSp>
        <p:nvGrpSpPr>
          <p:cNvPr id="2" name="Group 1"/>
          <p:cNvGrpSpPr/>
          <p:nvPr/>
        </p:nvGrpSpPr>
        <p:grpSpPr>
          <a:xfrm>
            <a:off x="0" y="0"/>
            <a:ext cx="12192000" cy="454497"/>
            <a:chOff x="0" y="0"/>
            <a:chExt cx="12192000" cy="454497"/>
          </a:xfrm>
        </p:grpSpPr>
        <p:sp>
          <p:nvSpPr>
            <p:cNvPr id="3" name="Rectangle 2"/>
            <p:cNvSpPr/>
            <p:nvPr/>
          </p:nvSpPr>
          <p:spPr>
            <a:xfrm>
              <a:off x="0" y="0"/>
              <a:ext cx="12192000" cy="449036"/>
            </a:xfrm>
            <a:prstGeom prst="rect">
              <a:avLst/>
            </a:prstGeom>
            <a:solidFill>
              <a:srgbClr val="034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a:ln>
              <a:noFill/>
            </a:ln>
          </p:spPr>
        </p:pic>
        <p:sp>
          <p:nvSpPr>
            <p:cNvPr id="5" name="Rectangle 4"/>
            <p:cNvSpPr/>
            <p:nvPr/>
          </p:nvSpPr>
          <p:spPr>
            <a:xfrm>
              <a:off x="6719772" y="39852"/>
              <a:ext cx="5429820" cy="369332"/>
            </a:xfrm>
            <a:prstGeom prst="rect">
              <a:avLst/>
            </a:prstGeom>
            <a:ln>
              <a:noFill/>
            </a:ln>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6" name="Rectangle 5"/>
            <p:cNvSpPr/>
            <p:nvPr/>
          </p:nvSpPr>
          <p:spPr>
            <a:xfrm>
              <a:off x="441429" y="37133"/>
              <a:ext cx="3061351" cy="369332"/>
            </a:xfrm>
            <a:prstGeom prst="rect">
              <a:avLst/>
            </a:prstGeom>
            <a:ln>
              <a:noFill/>
            </a:ln>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7" name="Title 6"/>
          <p:cNvSpPr>
            <a:spLocks noGrp="1"/>
          </p:cNvSpPr>
          <p:nvPr>
            <p:ph type="ctrTitle"/>
          </p:nvPr>
        </p:nvSpPr>
        <p:spPr>
          <a:xfrm>
            <a:off x="753035" y="1122363"/>
            <a:ext cx="10585525" cy="2387600"/>
          </a:xfrm>
        </p:spPr>
        <p:txBody>
          <a:bodyPr>
            <a:normAutofit fontScale="90000"/>
          </a:bodyPr>
          <a:lstStyle/>
          <a:p>
            <a:r>
              <a:rPr lang="en-US" dirty="0">
                <a:solidFill>
                  <a:prstClr val="white"/>
                </a:solidFill>
              </a:rPr>
              <a:t>CCT Exam Topic 3: </a:t>
            </a:r>
            <a:br>
              <a:rPr lang="en-US" dirty="0">
                <a:solidFill>
                  <a:prstClr val="white"/>
                </a:solidFill>
              </a:rPr>
            </a:br>
            <a:r>
              <a:rPr lang="en-US" dirty="0">
                <a:solidFill>
                  <a:prstClr val="white"/>
                </a:solidFill>
              </a:rPr>
              <a:t>Cisco IOS </a:t>
            </a:r>
            <a:br>
              <a:rPr lang="en-US" dirty="0">
                <a:solidFill>
                  <a:prstClr val="white"/>
                </a:solidFill>
              </a:rPr>
            </a:br>
            <a:r>
              <a:rPr lang="en-US" dirty="0">
                <a:solidFill>
                  <a:prstClr val="white"/>
                </a:solidFill>
              </a:rPr>
              <a:t>Software Operation</a:t>
            </a:r>
            <a:endParaRPr lang="en-US" dirty="0">
              <a:solidFill>
                <a:schemeClr val="bg1"/>
              </a:solidFill>
            </a:endParaRPr>
          </a:p>
        </p:txBody>
      </p:sp>
      <p:sp>
        <p:nvSpPr>
          <p:cNvPr id="8" name="Subtitle 7"/>
          <p:cNvSpPr>
            <a:spLocks noGrp="1"/>
          </p:cNvSpPr>
          <p:nvPr>
            <p:ph type="subTitle" idx="1"/>
          </p:nvPr>
        </p:nvSpPr>
        <p:spPr>
          <a:xfrm>
            <a:off x="1523999" y="3602038"/>
            <a:ext cx="10308880" cy="2155966"/>
          </a:xfrm>
        </p:spPr>
        <p:txBody>
          <a:bodyPr>
            <a:noAutofit/>
          </a:bodyPr>
          <a:lstStyle/>
          <a:p>
            <a:pPr algn="l">
              <a:spcBef>
                <a:spcPts val="0"/>
              </a:spcBef>
            </a:pPr>
            <a:r>
              <a:rPr lang="en-US" sz="3600" dirty="0">
                <a:solidFill>
                  <a:srgbClr val="FFC000"/>
                </a:solidFill>
              </a:rPr>
              <a:t>Section 3.5</a:t>
            </a:r>
          </a:p>
          <a:p>
            <a:pPr algn="l">
              <a:spcBef>
                <a:spcPts val="0"/>
              </a:spcBef>
            </a:pPr>
            <a:r>
              <a:rPr lang="en-US" sz="3600" dirty="0">
                <a:solidFill>
                  <a:srgbClr val="FFC000"/>
                </a:solidFill>
              </a:rPr>
              <a:t>Use and interpret the basic Cisco IOS Software commands</a:t>
            </a:r>
          </a:p>
          <a:p>
            <a:pPr algn="l">
              <a:spcBef>
                <a:spcPts val="0"/>
              </a:spcBef>
            </a:pPr>
            <a:r>
              <a:rPr lang="en-US" sz="3600" dirty="0">
                <a:solidFill>
                  <a:srgbClr val="FFC000"/>
                </a:solidFill>
              </a:rPr>
              <a:t>(This topic is covered in Intro to Networks v7 – 2.3, 10.2.3 &amp; 17.5.6)</a:t>
            </a:r>
          </a:p>
          <a:p>
            <a:pPr algn="l">
              <a:spcBef>
                <a:spcPts val="0"/>
              </a:spcBef>
            </a:pPr>
            <a:endParaRPr lang="en-US" sz="3600" dirty="0">
              <a:solidFill>
                <a:srgbClr val="FFC000"/>
              </a:solidFill>
            </a:endParaRPr>
          </a:p>
        </p:txBody>
      </p:sp>
    </p:spTree>
    <p:extLst>
      <p:ext uri="{BB962C8B-B14F-4D97-AF65-F5344CB8AC3E}">
        <p14:creationId xmlns:p14="http://schemas.microsoft.com/office/powerpoint/2010/main" val="128764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34A6B"/>
        </a:solidFill>
        <a:effectLst/>
      </p:bgPr>
    </p:bg>
    <p:spTree>
      <p:nvGrpSpPr>
        <p:cNvPr id="1" name=""/>
        <p:cNvGrpSpPr/>
        <p:nvPr/>
      </p:nvGrpSpPr>
      <p:grpSpPr>
        <a:xfrm>
          <a:off x="0" y="0"/>
          <a:ext cx="0" cy="0"/>
          <a:chOff x="0" y="0"/>
          <a:chExt cx="0" cy="0"/>
        </a:xfrm>
      </p:grpSpPr>
      <p:grpSp>
        <p:nvGrpSpPr>
          <p:cNvPr id="2" name="Group 1"/>
          <p:cNvGrpSpPr/>
          <p:nvPr/>
        </p:nvGrpSpPr>
        <p:grpSpPr>
          <a:xfrm>
            <a:off x="0" y="0"/>
            <a:ext cx="12192000" cy="454497"/>
            <a:chOff x="0" y="0"/>
            <a:chExt cx="12192000" cy="454497"/>
          </a:xfrm>
        </p:grpSpPr>
        <p:sp>
          <p:nvSpPr>
            <p:cNvPr id="3" name="Rectangle 2"/>
            <p:cNvSpPr/>
            <p:nvPr/>
          </p:nvSpPr>
          <p:spPr>
            <a:xfrm>
              <a:off x="0" y="0"/>
              <a:ext cx="12192000" cy="449036"/>
            </a:xfrm>
            <a:prstGeom prst="rect">
              <a:avLst/>
            </a:prstGeom>
            <a:solidFill>
              <a:srgbClr val="034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a:ln>
              <a:noFill/>
            </a:ln>
          </p:spPr>
        </p:pic>
        <p:sp>
          <p:nvSpPr>
            <p:cNvPr id="5" name="Rectangle 4"/>
            <p:cNvSpPr/>
            <p:nvPr/>
          </p:nvSpPr>
          <p:spPr>
            <a:xfrm>
              <a:off x="6719772" y="39852"/>
              <a:ext cx="5429820" cy="369332"/>
            </a:xfrm>
            <a:prstGeom prst="rect">
              <a:avLst/>
            </a:prstGeom>
            <a:ln>
              <a:noFill/>
            </a:ln>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6" name="Rectangle 5"/>
            <p:cNvSpPr/>
            <p:nvPr/>
          </p:nvSpPr>
          <p:spPr>
            <a:xfrm>
              <a:off x="441429" y="37133"/>
              <a:ext cx="3061351" cy="369332"/>
            </a:xfrm>
            <a:prstGeom prst="rect">
              <a:avLst/>
            </a:prstGeom>
            <a:ln>
              <a:noFill/>
            </a:ln>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8" name="Subtitle 7"/>
          <p:cNvSpPr>
            <a:spLocks noGrp="1"/>
          </p:cNvSpPr>
          <p:nvPr>
            <p:ph type="subTitle" idx="1"/>
          </p:nvPr>
        </p:nvSpPr>
        <p:spPr>
          <a:xfrm>
            <a:off x="1523999" y="3602038"/>
            <a:ext cx="10308880" cy="1655762"/>
          </a:xfrm>
        </p:spPr>
        <p:txBody>
          <a:bodyPr>
            <a:normAutofit/>
          </a:bodyPr>
          <a:lstStyle/>
          <a:p>
            <a:pPr algn="l">
              <a:spcBef>
                <a:spcPts val="0"/>
              </a:spcBef>
            </a:pPr>
            <a:r>
              <a:rPr lang="en-US" sz="3600" dirty="0">
                <a:solidFill>
                  <a:srgbClr val="FFC000"/>
                </a:solidFill>
              </a:rPr>
              <a:t>Section 3.6</a:t>
            </a:r>
          </a:p>
          <a:p>
            <a:pPr algn="l">
              <a:spcBef>
                <a:spcPts val="0"/>
              </a:spcBef>
            </a:pPr>
            <a:r>
              <a:rPr lang="en-US" sz="3500" dirty="0">
                <a:solidFill>
                  <a:srgbClr val="FFC000"/>
                </a:solidFill>
              </a:rPr>
              <a:t>Describe the location and process to change the configuration register parameter</a:t>
            </a:r>
          </a:p>
        </p:txBody>
      </p:sp>
      <p:sp>
        <p:nvSpPr>
          <p:cNvPr id="9" name="Title 6"/>
          <p:cNvSpPr>
            <a:spLocks noGrp="1"/>
          </p:cNvSpPr>
          <p:nvPr>
            <p:ph type="ctrTitle"/>
          </p:nvPr>
        </p:nvSpPr>
        <p:spPr>
          <a:xfrm>
            <a:off x="752475" y="1122363"/>
            <a:ext cx="10585450" cy="2387600"/>
          </a:xfrm>
        </p:spPr>
        <p:txBody>
          <a:bodyPr>
            <a:normAutofit fontScale="90000"/>
          </a:bodyPr>
          <a:lstStyle/>
          <a:p>
            <a:r>
              <a:rPr lang="en-US" dirty="0">
                <a:solidFill>
                  <a:prstClr val="white"/>
                </a:solidFill>
              </a:rPr>
              <a:t>CCT Exam Topic 3: </a:t>
            </a:r>
            <a:br>
              <a:rPr lang="en-US" dirty="0">
                <a:solidFill>
                  <a:prstClr val="white"/>
                </a:solidFill>
              </a:rPr>
            </a:br>
            <a:r>
              <a:rPr lang="en-US" dirty="0">
                <a:solidFill>
                  <a:prstClr val="white"/>
                </a:solidFill>
              </a:rPr>
              <a:t>Cisco IOS </a:t>
            </a:r>
            <a:br>
              <a:rPr lang="en-US" dirty="0">
                <a:solidFill>
                  <a:prstClr val="white"/>
                </a:solidFill>
              </a:rPr>
            </a:br>
            <a:r>
              <a:rPr lang="en-US" dirty="0">
                <a:solidFill>
                  <a:prstClr val="white"/>
                </a:solidFill>
              </a:rPr>
              <a:t>Software Operation</a:t>
            </a:r>
            <a:endParaRPr lang="en-US" dirty="0">
              <a:solidFill>
                <a:schemeClr val="bg1"/>
              </a:solidFill>
            </a:endParaRPr>
          </a:p>
        </p:txBody>
      </p:sp>
    </p:spTree>
    <p:extLst>
      <p:ext uri="{BB962C8B-B14F-4D97-AF65-F5344CB8AC3E}">
        <p14:creationId xmlns:p14="http://schemas.microsoft.com/office/powerpoint/2010/main" val="92078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432632"/>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800" b="1" dirty="0">
                <a:solidFill>
                  <a:prstClr val="black"/>
                </a:solidFill>
              </a:rPr>
              <a:t>Describe the location and process to change the configuration register parameter</a:t>
            </a:r>
          </a:p>
        </p:txBody>
      </p:sp>
      <p:sp>
        <p:nvSpPr>
          <p:cNvPr id="14" name="TextBox 13"/>
          <p:cNvSpPr txBox="1"/>
          <p:nvPr/>
        </p:nvSpPr>
        <p:spPr>
          <a:xfrm>
            <a:off x="6310992" y="2449289"/>
            <a:ext cx="2441121" cy="307777"/>
          </a:xfrm>
          <a:prstGeom prst="rect">
            <a:avLst/>
          </a:prstGeom>
          <a:noFill/>
        </p:spPr>
        <p:txBody>
          <a:bodyPr wrap="square" rtlCol="0">
            <a:spAutoFit/>
          </a:bodyPr>
          <a:lstStyle/>
          <a:p>
            <a:r>
              <a:rPr lang="en-US" sz="1400" dirty="0">
                <a:solidFill>
                  <a:schemeClr val="bg1"/>
                </a:solidFill>
              </a:rPr>
              <a:t>&lt;output omitted&gt;</a:t>
            </a:r>
          </a:p>
        </p:txBody>
      </p:sp>
      <p:sp>
        <p:nvSpPr>
          <p:cNvPr id="15" name="Rounded Rectangle 14"/>
          <p:cNvSpPr/>
          <p:nvPr/>
        </p:nvSpPr>
        <p:spPr>
          <a:xfrm>
            <a:off x="6215543" y="2784021"/>
            <a:ext cx="3132563" cy="28575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7"/>
          <p:cNvSpPr>
            <a:spLocks noGrp="1"/>
          </p:cNvSpPr>
          <p:nvPr>
            <p:ph idx="1"/>
          </p:nvPr>
        </p:nvSpPr>
        <p:spPr>
          <a:xfrm>
            <a:off x="310243" y="1262287"/>
            <a:ext cx="4599508" cy="5260977"/>
          </a:xfrm>
        </p:spPr>
        <p:txBody>
          <a:bodyPr>
            <a:normAutofit/>
          </a:bodyPr>
          <a:lstStyle/>
          <a:p>
            <a:pPr marL="0" indent="0">
              <a:buNone/>
            </a:pPr>
            <a:r>
              <a:rPr lang="en-US" sz="1600" dirty="0">
                <a:latin typeface="+mj-lt"/>
              </a:rPr>
              <a:t>The </a:t>
            </a:r>
            <a:r>
              <a:rPr lang="en-US" sz="1600" b="1" dirty="0" smtClean="0">
                <a:latin typeface="Courier New" panose="02070309020205020404" pitchFamily="49" charset="0"/>
                <a:cs typeface="Courier New" panose="02070309020205020404" pitchFamily="49" charset="0"/>
              </a:rPr>
              <a:t>show version </a:t>
            </a:r>
            <a:r>
              <a:rPr lang="en-US" sz="1600" dirty="0" smtClean="0">
                <a:latin typeface="+mj-lt"/>
              </a:rPr>
              <a:t>command </a:t>
            </a:r>
            <a:r>
              <a:rPr lang="en-US" sz="1600" dirty="0">
                <a:latin typeface="+mj-lt"/>
              </a:rPr>
              <a:t>displays information about the version of the Cisco IOS software currently running on the router, the version of the bootstrap program, and information about the hardware configuration, including the amount of system memory. It also displays the current configuration register setting.</a:t>
            </a:r>
          </a:p>
          <a:p>
            <a:pPr marL="0" indent="0">
              <a:buNone/>
            </a:pPr>
            <a:r>
              <a:rPr lang="en-US" sz="1600" dirty="0">
                <a:latin typeface="+mj-lt"/>
              </a:rPr>
              <a:t>The configuration register can be used to change router behavior such as:</a:t>
            </a:r>
          </a:p>
          <a:p>
            <a:r>
              <a:rPr lang="en-US" sz="1600" dirty="0">
                <a:latin typeface="+mj-lt"/>
              </a:rPr>
              <a:t>How the router boots </a:t>
            </a:r>
          </a:p>
          <a:p>
            <a:r>
              <a:rPr lang="en-US" sz="1600" dirty="0">
                <a:latin typeface="+mj-lt"/>
              </a:rPr>
              <a:t>Options while booting (ignore configuration, disable boot messages)</a:t>
            </a:r>
          </a:p>
          <a:p>
            <a:r>
              <a:rPr lang="en-US" sz="1600" dirty="0">
                <a:latin typeface="+mj-lt"/>
              </a:rPr>
              <a:t>Console speed (baud rate for a terminal emulation session)</a:t>
            </a:r>
          </a:p>
          <a:p>
            <a:pPr marL="0" indent="0">
              <a:buNone/>
            </a:pPr>
            <a:r>
              <a:rPr lang="en-US" sz="1600" dirty="0">
                <a:latin typeface="+mj-lt"/>
              </a:rPr>
              <a:t>The factory default setting for the configuration register is 0x2102</a:t>
            </a:r>
          </a:p>
        </p:txBody>
      </p:sp>
      <p:sp>
        <p:nvSpPr>
          <p:cNvPr id="16" name="TextBox 15"/>
          <p:cNvSpPr txBox="1"/>
          <p:nvPr/>
        </p:nvSpPr>
        <p:spPr>
          <a:xfrm>
            <a:off x="6190766" y="1326844"/>
            <a:ext cx="5958826" cy="2893100"/>
          </a:xfrm>
          <a:prstGeom prst="rect">
            <a:avLst/>
          </a:prstGeom>
          <a:solidFill>
            <a:schemeClr val="tx1"/>
          </a:solidFill>
        </p:spPr>
        <p:txBody>
          <a:bodyPr wrap="square" rtlCol="0">
            <a:spAutoFit/>
          </a:bodyPr>
          <a:lstStyle/>
          <a:p>
            <a:r>
              <a:rPr lang="en-US" sz="1300" dirty="0" err="1">
                <a:solidFill>
                  <a:schemeClr val="bg1"/>
                </a:solidFill>
                <a:latin typeface="Courier New" panose="02070309020205020404" pitchFamily="49" charset="0"/>
                <a:cs typeface="Courier New" panose="02070309020205020404" pitchFamily="49" charset="0"/>
              </a:rPr>
              <a:t>Router#show</a:t>
            </a:r>
            <a:r>
              <a:rPr lang="en-US" sz="1300" dirty="0">
                <a:solidFill>
                  <a:schemeClr val="bg1"/>
                </a:solidFill>
                <a:latin typeface="Courier New" panose="02070309020205020404" pitchFamily="49" charset="0"/>
                <a:cs typeface="Courier New" panose="02070309020205020404" pitchFamily="49" charset="0"/>
              </a:rPr>
              <a:t> version</a:t>
            </a:r>
          </a:p>
          <a:p>
            <a:r>
              <a:rPr lang="en-US" sz="1300" dirty="0">
                <a:solidFill>
                  <a:schemeClr val="bg1"/>
                </a:solidFill>
                <a:latin typeface="Courier New" panose="02070309020205020404" pitchFamily="49" charset="0"/>
                <a:cs typeface="Courier New" panose="02070309020205020404" pitchFamily="49" charset="0"/>
              </a:rPr>
              <a:t>Cisco IOS Software [Everest], ISR Software (X86_64_LINUX_IOSD-UNIVERSALK9-M), Version 16.6.4,RELEASE SOFTWARE (fc3)</a:t>
            </a:r>
          </a:p>
          <a:p>
            <a:r>
              <a:rPr lang="en-US" sz="1300" dirty="0">
                <a:solidFill>
                  <a:schemeClr val="bg1"/>
                </a:solidFill>
                <a:latin typeface="Courier New" panose="02070309020205020404" pitchFamily="49" charset="0"/>
                <a:cs typeface="Courier New" panose="02070309020205020404" pitchFamily="49" charset="0"/>
              </a:rPr>
              <a:t>Technical Support: http://www.cisco.com/techsupport</a:t>
            </a:r>
          </a:p>
          <a:p>
            <a:r>
              <a:rPr lang="en-US" sz="1300" dirty="0">
                <a:solidFill>
                  <a:schemeClr val="bg1"/>
                </a:solidFill>
                <a:latin typeface="Courier New" panose="02070309020205020404" pitchFamily="49" charset="0"/>
                <a:cs typeface="Courier New" panose="02070309020205020404" pitchFamily="49" charset="0"/>
              </a:rPr>
              <a:t>Copyright (c) 1986-2018 by Cisco Systems, Inc.</a:t>
            </a:r>
          </a:p>
          <a:p>
            <a:r>
              <a:rPr lang="en-US" sz="1300" dirty="0">
                <a:solidFill>
                  <a:schemeClr val="bg1"/>
                </a:solidFill>
                <a:latin typeface="Courier New" panose="02070309020205020404" pitchFamily="49" charset="0"/>
                <a:cs typeface="Courier New" panose="02070309020205020404" pitchFamily="49" charset="0"/>
              </a:rPr>
              <a:t>Compiled Sun 08-Jul-18 04:33 by </a:t>
            </a:r>
            <a:r>
              <a:rPr lang="en-US" sz="1300" dirty="0" err="1" smtClean="0">
                <a:solidFill>
                  <a:schemeClr val="bg1"/>
                </a:solidFill>
                <a:latin typeface="Courier New" panose="02070309020205020404" pitchFamily="49" charset="0"/>
                <a:cs typeface="Courier New" panose="02070309020205020404" pitchFamily="49" charset="0"/>
              </a:rPr>
              <a:t>mcpre</a:t>
            </a:r>
            <a:endParaRPr lang="en-US" sz="1300" dirty="0" smtClean="0">
              <a:solidFill>
                <a:schemeClr val="bg1"/>
              </a:solidFill>
              <a:latin typeface="Courier New" panose="02070309020205020404" pitchFamily="49" charset="0"/>
              <a:cs typeface="Courier New" panose="02070309020205020404" pitchFamily="49" charset="0"/>
            </a:endParaRPr>
          </a:p>
          <a:p>
            <a:endParaRPr lang="en-US" sz="1300" b="1" dirty="0">
              <a:solidFill>
                <a:schemeClr val="bg1"/>
              </a:solidFill>
              <a:latin typeface="Courier New" panose="02070309020205020404" pitchFamily="49" charset="0"/>
              <a:cs typeface="Courier New" panose="02070309020205020404" pitchFamily="49" charset="0"/>
            </a:endParaRPr>
          </a:p>
          <a:p>
            <a:r>
              <a:rPr lang="en-US" sz="1300" b="1" dirty="0" smtClean="0">
                <a:solidFill>
                  <a:schemeClr val="bg1"/>
                </a:solidFill>
                <a:latin typeface="+mj-lt"/>
                <a:cs typeface="Courier New" panose="02070309020205020404" pitchFamily="49" charset="0"/>
              </a:rPr>
              <a:t>   &lt;output omitted&gt;</a:t>
            </a:r>
          </a:p>
          <a:p>
            <a:endParaRPr lang="en-US" sz="1300" b="1" dirty="0">
              <a:solidFill>
                <a:schemeClr val="bg1"/>
              </a:solidFill>
              <a:latin typeface="Courier New" panose="02070309020205020404" pitchFamily="49" charset="0"/>
              <a:cs typeface="Courier New" panose="02070309020205020404" pitchFamily="49" charset="0"/>
            </a:endParaRPr>
          </a:p>
          <a:p>
            <a:r>
              <a:rPr lang="en-US" sz="1300" b="1" dirty="0">
                <a:solidFill>
                  <a:schemeClr val="bg1"/>
                </a:solidFill>
                <a:latin typeface="Courier New" panose="02070309020205020404" pitchFamily="49" charset="0"/>
                <a:cs typeface="Courier New" panose="02070309020205020404" pitchFamily="49" charset="0"/>
              </a:rPr>
              <a:t>Configuration register is </a:t>
            </a:r>
            <a:r>
              <a:rPr lang="en-US" sz="1300" b="1" dirty="0" smtClean="0">
                <a:solidFill>
                  <a:schemeClr val="bg1"/>
                </a:solidFill>
                <a:latin typeface="Courier New" panose="02070309020205020404" pitchFamily="49" charset="0"/>
                <a:cs typeface="Courier New" panose="02070309020205020404" pitchFamily="49" charset="0"/>
              </a:rPr>
              <a:t>0x2102</a:t>
            </a:r>
          </a:p>
          <a:p>
            <a:endParaRPr lang="en-US" sz="1300" b="1" dirty="0">
              <a:solidFill>
                <a:schemeClr val="bg1"/>
              </a:solidFill>
              <a:latin typeface="Courier New" panose="02070309020205020404" pitchFamily="49" charset="0"/>
              <a:cs typeface="Courier New" panose="02070309020205020404" pitchFamily="49" charset="0"/>
            </a:endParaRPr>
          </a:p>
          <a:p>
            <a:endParaRPr lang="en-US" sz="1300" b="1" dirty="0">
              <a:solidFill>
                <a:schemeClr val="bg1"/>
              </a:solidFill>
              <a:latin typeface="Courier New" panose="02070309020205020404" pitchFamily="49" charset="0"/>
              <a:cs typeface="Courier New" panose="02070309020205020404" pitchFamily="49" charset="0"/>
            </a:endParaRPr>
          </a:p>
          <a:p>
            <a:r>
              <a:rPr lang="en-US" sz="1300" b="1" dirty="0">
                <a:solidFill>
                  <a:schemeClr val="bg1"/>
                </a:solidFill>
                <a:latin typeface="Courier New" panose="02070309020205020404" pitchFamily="49" charset="0"/>
                <a:cs typeface="Courier New" panose="02070309020205020404" pitchFamily="49" charset="0"/>
              </a:rPr>
              <a:t>Router#</a:t>
            </a:r>
          </a:p>
        </p:txBody>
      </p:sp>
      <p:sp>
        <p:nvSpPr>
          <p:cNvPr id="2" name="Rounded Rectangle 1"/>
          <p:cNvSpPr/>
          <p:nvPr/>
        </p:nvSpPr>
        <p:spPr>
          <a:xfrm>
            <a:off x="6215543" y="3290207"/>
            <a:ext cx="3287686" cy="342900"/>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7253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432632"/>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 Cisco IOS Software Operation</a:t>
            </a:r>
            <a:r>
              <a:rPr lang="en-US" sz="1900" b="1" dirty="0">
                <a:solidFill>
                  <a:prstClr val="black"/>
                </a:solidFill>
              </a:rPr>
              <a:t>.</a:t>
            </a:r>
          </a:p>
          <a:p>
            <a:endParaRPr lang="en-US" sz="1900" b="1" dirty="0">
              <a:solidFill>
                <a:prstClr val="black"/>
              </a:solidFill>
            </a:endParaRPr>
          </a:p>
        </p:txBody>
      </p:sp>
      <p:sp>
        <p:nvSpPr>
          <p:cNvPr id="14" name="Content Placeholder 7"/>
          <p:cNvSpPr txBox="1">
            <a:spLocks/>
          </p:cNvSpPr>
          <p:nvPr/>
        </p:nvSpPr>
        <p:spPr>
          <a:xfrm>
            <a:off x="310243" y="1262287"/>
            <a:ext cx="4599508" cy="52609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latin typeface="+mj-lt"/>
              </a:rPr>
              <a:t>To change the configuration register setting from global configuration use the </a:t>
            </a:r>
            <a:r>
              <a:rPr lang="en-US" sz="1600" b="1" dirty="0" err="1">
                <a:latin typeface="Courier New" panose="02070309020205020404" pitchFamily="49" charset="0"/>
                <a:cs typeface="Courier New" panose="02070309020205020404" pitchFamily="49" charset="0"/>
              </a:rPr>
              <a:t>config</a:t>
            </a:r>
            <a:r>
              <a:rPr lang="en-US" sz="1600" b="1" dirty="0">
                <a:latin typeface="Courier New" panose="02070309020205020404" pitchFamily="49" charset="0"/>
                <a:cs typeface="Courier New" panose="02070309020205020404" pitchFamily="49" charset="0"/>
              </a:rPr>
              <a:t>-register</a:t>
            </a:r>
            <a:r>
              <a:rPr lang="en-US" sz="1600" dirty="0">
                <a:latin typeface="+mj-lt"/>
              </a:rPr>
              <a:t> command as shown.</a:t>
            </a:r>
          </a:p>
          <a:p>
            <a:pPr marL="0" indent="0">
              <a:buNone/>
            </a:pPr>
            <a:r>
              <a:rPr lang="en-US" sz="1600" dirty="0">
                <a:latin typeface="+mj-lt"/>
              </a:rPr>
              <a:t>Save the modified configuration by using the </a:t>
            </a:r>
            <a:r>
              <a:rPr lang="en-US" sz="1600" dirty="0" smtClean="0">
                <a:latin typeface="+mj-lt"/>
              </a:rPr>
              <a:t/>
            </a:r>
            <a:br>
              <a:rPr lang="en-US" sz="1600" dirty="0" smtClean="0">
                <a:latin typeface="+mj-lt"/>
              </a:rPr>
            </a:br>
            <a:r>
              <a:rPr lang="en-US" sz="1600" b="1" dirty="0" smtClean="0">
                <a:latin typeface="Courier New" panose="02070309020205020404" pitchFamily="49" charset="0"/>
                <a:cs typeface="Courier New" panose="02070309020205020404" pitchFamily="49" charset="0"/>
              </a:rPr>
              <a:t>copy </a:t>
            </a:r>
            <a:r>
              <a:rPr lang="en-US" sz="1600" b="1" dirty="0">
                <a:latin typeface="Courier New" panose="02070309020205020404" pitchFamily="49" charset="0"/>
                <a:cs typeface="Courier New" panose="02070309020205020404" pitchFamily="49" charset="0"/>
              </a:rPr>
              <a:t>running-</a:t>
            </a:r>
            <a:r>
              <a:rPr lang="en-US" sz="1600" b="1" dirty="0" err="1">
                <a:latin typeface="Courier New" panose="02070309020205020404" pitchFamily="49" charset="0"/>
                <a:cs typeface="Courier New" panose="02070309020205020404" pitchFamily="49" charset="0"/>
              </a:rPr>
              <a:t>config</a:t>
            </a:r>
            <a:r>
              <a:rPr lang="en-US" sz="1600" b="1" dirty="0">
                <a:latin typeface="Courier New" panose="02070309020205020404" pitchFamily="49" charset="0"/>
                <a:cs typeface="Courier New" panose="02070309020205020404" pitchFamily="49" charset="0"/>
              </a:rPr>
              <a:t> startup-</a:t>
            </a:r>
            <a:r>
              <a:rPr lang="en-US" sz="1600" b="1" dirty="0" err="1">
                <a:latin typeface="Courier New" panose="02070309020205020404" pitchFamily="49" charset="0"/>
                <a:cs typeface="Courier New" panose="02070309020205020404" pitchFamily="49" charset="0"/>
              </a:rPr>
              <a:t>config</a:t>
            </a:r>
            <a:r>
              <a:rPr lang="en-US" sz="1600" b="1" dirty="0">
                <a:latin typeface="+mj-lt"/>
              </a:rPr>
              <a:t> </a:t>
            </a:r>
            <a:r>
              <a:rPr lang="en-US" sz="1600" dirty="0">
                <a:latin typeface="+mj-lt"/>
              </a:rPr>
              <a:t>command. </a:t>
            </a:r>
          </a:p>
          <a:p>
            <a:pPr marL="0" indent="0">
              <a:buNone/>
            </a:pPr>
            <a:r>
              <a:rPr lang="en-US" sz="1600" dirty="0">
                <a:latin typeface="+mj-lt"/>
              </a:rPr>
              <a:t>Then use the </a:t>
            </a:r>
            <a:r>
              <a:rPr lang="en-US" sz="1600" b="1" dirty="0">
                <a:latin typeface="Courier New" panose="02070309020205020404" pitchFamily="49" charset="0"/>
                <a:cs typeface="Courier New" panose="02070309020205020404" pitchFamily="49" charset="0"/>
              </a:rPr>
              <a:t>reload</a:t>
            </a:r>
            <a:r>
              <a:rPr lang="en-US" sz="1600" dirty="0">
                <a:latin typeface="+mj-lt"/>
              </a:rPr>
              <a:t> command or power cycle the device to re-start using the new configuration setting.</a:t>
            </a:r>
          </a:p>
          <a:p>
            <a:pPr marL="0" indent="0">
              <a:buNone/>
            </a:pPr>
            <a:r>
              <a:rPr lang="en-US" sz="1600" dirty="0">
                <a:latin typeface="+mj-lt"/>
              </a:rPr>
              <a:t>Use the </a:t>
            </a:r>
            <a:r>
              <a:rPr lang="en-US" sz="1600" b="1" dirty="0">
                <a:latin typeface="Courier New" panose="02070309020205020404" pitchFamily="49" charset="0"/>
                <a:cs typeface="Courier New" panose="02070309020205020404" pitchFamily="49" charset="0"/>
              </a:rPr>
              <a:t>show version </a:t>
            </a:r>
            <a:r>
              <a:rPr lang="en-US" sz="1600" dirty="0">
                <a:latin typeface="+mj-lt"/>
              </a:rPr>
              <a:t>command to verify the setting.</a:t>
            </a:r>
          </a:p>
        </p:txBody>
      </p:sp>
      <p:pic>
        <p:nvPicPr>
          <p:cNvPr id="3" name="Picture 2"/>
          <p:cNvPicPr>
            <a:picLocks noChangeAspect="1"/>
          </p:cNvPicPr>
          <p:nvPr/>
        </p:nvPicPr>
        <p:blipFill>
          <a:blip r:embed="rId3"/>
          <a:stretch>
            <a:fillRect/>
          </a:stretch>
        </p:blipFill>
        <p:spPr>
          <a:xfrm>
            <a:off x="5955899" y="4580164"/>
            <a:ext cx="5600700" cy="1943100"/>
          </a:xfrm>
          <a:prstGeom prst="rect">
            <a:avLst/>
          </a:prstGeom>
        </p:spPr>
      </p:pic>
      <p:sp>
        <p:nvSpPr>
          <p:cNvPr id="15" name="TextBox 14">
            <a:extLst>
              <a:ext uri="{FF2B5EF4-FFF2-40B4-BE49-F238E27FC236}">
                <a16:creationId xmlns="" xmlns:a16="http://schemas.microsoft.com/office/drawing/2014/main" id="{1894B962-FA96-4936-A2D4-1AC4607B602B}"/>
              </a:ext>
            </a:extLst>
          </p:cNvPr>
          <p:cNvSpPr txBox="1"/>
          <p:nvPr/>
        </p:nvSpPr>
        <p:spPr>
          <a:xfrm>
            <a:off x="6769662" y="4251333"/>
            <a:ext cx="4088840" cy="369332"/>
          </a:xfrm>
          <a:prstGeom prst="rect">
            <a:avLst/>
          </a:prstGeom>
          <a:noFill/>
        </p:spPr>
        <p:txBody>
          <a:bodyPr wrap="square" rtlCol="0">
            <a:spAutoFit/>
          </a:bodyPr>
          <a:lstStyle/>
          <a:p>
            <a:pPr algn="ctr"/>
            <a:r>
              <a:rPr lang="en-US" dirty="0">
                <a:solidFill>
                  <a:prstClr val="black"/>
                </a:solidFill>
              </a:rPr>
              <a:t>Commonly used configuration registers</a:t>
            </a:r>
          </a:p>
        </p:txBody>
      </p:sp>
      <p:sp>
        <p:nvSpPr>
          <p:cNvPr id="2" name="Rectangle 1">
            <a:extLst>
              <a:ext uri="{FF2B5EF4-FFF2-40B4-BE49-F238E27FC236}">
                <a16:creationId xmlns="" xmlns:a16="http://schemas.microsoft.com/office/drawing/2014/main" id="{17217A6D-8948-4F84-ACCC-531ECB9B1339}"/>
              </a:ext>
            </a:extLst>
          </p:cNvPr>
          <p:cNvSpPr/>
          <p:nvPr/>
        </p:nvSpPr>
        <p:spPr>
          <a:xfrm>
            <a:off x="436280" y="834737"/>
            <a:ext cx="9877321" cy="369332"/>
          </a:xfrm>
          <a:prstGeom prst="rect">
            <a:avLst/>
          </a:prstGeom>
        </p:spPr>
        <p:txBody>
          <a:bodyPr wrap="square">
            <a:spAutoFit/>
          </a:bodyPr>
          <a:lstStyle/>
          <a:p>
            <a:r>
              <a:rPr lang="en-US" dirty="0"/>
              <a:t>Describe the location and process to change the configuration register parameter</a:t>
            </a:r>
          </a:p>
        </p:txBody>
      </p:sp>
      <p:sp>
        <p:nvSpPr>
          <p:cNvPr id="16" name="TextBox 15"/>
          <p:cNvSpPr txBox="1"/>
          <p:nvPr/>
        </p:nvSpPr>
        <p:spPr>
          <a:xfrm>
            <a:off x="5980391" y="1225791"/>
            <a:ext cx="5958826" cy="3093154"/>
          </a:xfrm>
          <a:prstGeom prst="rect">
            <a:avLst/>
          </a:prstGeom>
          <a:solidFill>
            <a:schemeClr val="tx1"/>
          </a:solidFill>
        </p:spPr>
        <p:txBody>
          <a:bodyPr wrap="square" rtlCol="0">
            <a:spAutoFit/>
          </a:bodyPr>
          <a:lstStyle/>
          <a:p>
            <a:r>
              <a:rPr lang="en-US" sz="1300" dirty="0">
                <a:solidFill>
                  <a:schemeClr val="bg1"/>
                </a:solidFill>
                <a:latin typeface="Courier New" panose="02070309020205020404" pitchFamily="49" charset="0"/>
                <a:cs typeface="Courier New" panose="02070309020205020404" pitchFamily="49" charset="0"/>
              </a:rPr>
              <a:t>Router&gt;enable</a:t>
            </a:r>
          </a:p>
          <a:p>
            <a:r>
              <a:rPr lang="en-US" sz="1300" dirty="0" err="1">
                <a:solidFill>
                  <a:schemeClr val="bg1"/>
                </a:solidFill>
                <a:latin typeface="Courier New" panose="02070309020205020404" pitchFamily="49" charset="0"/>
                <a:cs typeface="Courier New" panose="02070309020205020404" pitchFamily="49" charset="0"/>
              </a:rPr>
              <a:t>Router#configure</a:t>
            </a:r>
            <a:r>
              <a:rPr lang="en-US" sz="1300" dirty="0">
                <a:solidFill>
                  <a:schemeClr val="bg1"/>
                </a:solidFill>
                <a:latin typeface="Courier New" panose="02070309020205020404" pitchFamily="49" charset="0"/>
                <a:cs typeface="Courier New" panose="02070309020205020404" pitchFamily="49" charset="0"/>
              </a:rPr>
              <a:t> terminal</a:t>
            </a:r>
          </a:p>
          <a:p>
            <a:r>
              <a:rPr lang="en-US" sz="1300" dirty="0">
                <a:solidFill>
                  <a:schemeClr val="bg1"/>
                </a:solidFill>
                <a:latin typeface="Courier New" panose="02070309020205020404" pitchFamily="49" charset="0"/>
                <a:cs typeface="Courier New" panose="02070309020205020404" pitchFamily="49" charset="0"/>
              </a:rPr>
              <a:t>Enter configuration commands, one per line.  End with CNTL/Z.</a:t>
            </a:r>
          </a:p>
          <a:p>
            <a:r>
              <a:rPr lang="en-US" sz="1300" dirty="0">
                <a:solidFill>
                  <a:schemeClr val="bg1"/>
                </a:solidFill>
                <a:latin typeface="Courier New" panose="02070309020205020404" pitchFamily="49" charset="0"/>
                <a:cs typeface="Courier New" panose="02070309020205020404" pitchFamily="49" charset="0"/>
              </a:rPr>
              <a:t>Router(</a:t>
            </a:r>
            <a:r>
              <a:rPr lang="en-US" sz="1300" dirty="0" err="1">
                <a:solidFill>
                  <a:schemeClr val="bg1"/>
                </a:solidFill>
                <a:latin typeface="Courier New" panose="02070309020205020404" pitchFamily="49" charset="0"/>
                <a:cs typeface="Courier New" panose="02070309020205020404" pitchFamily="49" charset="0"/>
              </a:rPr>
              <a:t>config</a:t>
            </a:r>
            <a:r>
              <a:rPr lang="en-US" sz="1300" dirty="0">
                <a:solidFill>
                  <a:schemeClr val="bg1"/>
                </a:solidFill>
                <a:latin typeface="Courier New" panose="02070309020205020404" pitchFamily="49" charset="0"/>
                <a:cs typeface="Courier New" panose="02070309020205020404" pitchFamily="49" charset="0"/>
              </a:rPr>
              <a:t>)#enable secret class</a:t>
            </a:r>
          </a:p>
          <a:p>
            <a:r>
              <a:rPr lang="en-US" sz="1300" dirty="0">
                <a:solidFill>
                  <a:schemeClr val="bg1"/>
                </a:solidFill>
                <a:latin typeface="Courier New" panose="02070309020205020404" pitchFamily="49" charset="0"/>
                <a:cs typeface="Courier New" panose="02070309020205020404" pitchFamily="49" charset="0"/>
              </a:rPr>
              <a:t>Router(</a:t>
            </a:r>
            <a:r>
              <a:rPr lang="en-US" sz="1300" dirty="0" err="1">
                <a:solidFill>
                  <a:schemeClr val="bg1"/>
                </a:solidFill>
                <a:latin typeface="Courier New" panose="02070309020205020404" pitchFamily="49" charset="0"/>
                <a:cs typeface="Courier New" panose="02070309020205020404" pitchFamily="49" charset="0"/>
              </a:rPr>
              <a:t>config</a:t>
            </a:r>
            <a:r>
              <a:rPr lang="en-US" sz="1300" dirty="0">
                <a:solidFill>
                  <a:schemeClr val="bg1"/>
                </a:solidFill>
                <a:latin typeface="Courier New" panose="02070309020205020404" pitchFamily="49" charset="0"/>
                <a:cs typeface="Courier New" panose="02070309020205020404" pitchFamily="49" charset="0"/>
              </a:rPr>
              <a:t>)#</a:t>
            </a:r>
            <a:r>
              <a:rPr lang="en-US" sz="1300" b="1" dirty="0" err="1">
                <a:solidFill>
                  <a:schemeClr val="bg1"/>
                </a:solidFill>
                <a:latin typeface="Courier New" panose="02070309020205020404" pitchFamily="49" charset="0"/>
                <a:cs typeface="Courier New" panose="02070309020205020404" pitchFamily="49" charset="0"/>
              </a:rPr>
              <a:t>config</a:t>
            </a:r>
            <a:r>
              <a:rPr lang="en-US" sz="1300" b="1" dirty="0">
                <a:solidFill>
                  <a:schemeClr val="bg1"/>
                </a:solidFill>
                <a:latin typeface="Courier New" panose="02070309020205020404" pitchFamily="49" charset="0"/>
                <a:cs typeface="Courier New" panose="02070309020205020404" pitchFamily="49" charset="0"/>
              </a:rPr>
              <a:t>-register 0x2102</a:t>
            </a:r>
          </a:p>
          <a:p>
            <a:r>
              <a:rPr lang="en-US" sz="1300" dirty="0">
                <a:solidFill>
                  <a:schemeClr val="bg1"/>
                </a:solidFill>
                <a:latin typeface="Courier New" panose="02070309020205020404" pitchFamily="49" charset="0"/>
                <a:cs typeface="Courier New" panose="02070309020205020404" pitchFamily="49" charset="0"/>
              </a:rPr>
              <a:t>Router(</a:t>
            </a:r>
            <a:r>
              <a:rPr lang="en-US" sz="1300" dirty="0" err="1">
                <a:solidFill>
                  <a:schemeClr val="bg1"/>
                </a:solidFill>
                <a:latin typeface="Courier New" panose="02070309020205020404" pitchFamily="49" charset="0"/>
                <a:cs typeface="Courier New" panose="02070309020205020404" pitchFamily="49" charset="0"/>
              </a:rPr>
              <a:t>config</a:t>
            </a:r>
            <a:r>
              <a:rPr lang="en-US" sz="1300" dirty="0">
                <a:solidFill>
                  <a:schemeClr val="bg1"/>
                </a:solidFill>
                <a:latin typeface="Courier New" panose="02070309020205020404" pitchFamily="49" charset="0"/>
                <a:cs typeface="Courier New" panose="02070309020205020404" pitchFamily="49" charset="0"/>
              </a:rPr>
              <a:t>)#end</a:t>
            </a:r>
          </a:p>
          <a:p>
            <a:r>
              <a:rPr lang="en-US" sz="1300" dirty="0">
                <a:solidFill>
                  <a:schemeClr val="bg1"/>
                </a:solidFill>
                <a:latin typeface="Courier New" panose="02070309020205020404" pitchFamily="49" charset="0"/>
                <a:cs typeface="Courier New" panose="02070309020205020404" pitchFamily="49" charset="0"/>
              </a:rPr>
              <a:t>Router#</a:t>
            </a:r>
          </a:p>
          <a:p>
            <a:r>
              <a:rPr lang="en-US" sz="1300" dirty="0">
                <a:solidFill>
                  <a:schemeClr val="bg1"/>
                </a:solidFill>
                <a:latin typeface="Courier New" panose="02070309020205020404" pitchFamily="49" charset="0"/>
                <a:cs typeface="Courier New" panose="02070309020205020404" pitchFamily="49" charset="0"/>
              </a:rPr>
              <a:t>%SYS-5-CONFIG_I: Configured from console by console</a:t>
            </a:r>
          </a:p>
          <a:p>
            <a:endParaRPr lang="en-US" sz="1300" dirty="0">
              <a:solidFill>
                <a:schemeClr val="bg1"/>
              </a:solidFill>
              <a:latin typeface="Courier New" panose="02070309020205020404" pitchFamily="49" charset="0"/>
              <a:cs typeface="Courier New" panose="02070309020205020404" pitchFamily="49" charset="0"/>
            </a:endParaRPr>
          </a:p>
          <a:p>
            <a:r>
              <a:rPr lang="en-US" sz="1300" dirty="0" err="1">
                <a:solidFill>
                  <a:schemeClr val="bg1"/>
                </a:solidFill>
                <a:latin typeface="Courier New" panose="02070309020205020404" pitchFamily="49" charset="0"/>
                <a:cs typeface="Courier New" panose="02070309020205020404" pitchFamily="49" charset="0"/>
              </a:rPr>
              <a:t>Router#copy</a:t>
            </a:r>
            <a:r>
              <a:rPr lang="en-US" sz="1300" dirty="0">
                <a:solidFill>
                  <a:schemeClr val="bg1"/>
                </a:solidFill>
                <a:latin typeface="Courier New" panose="02070309020205020404" pitchFamily="49" charset="0"/>
                <a:cs typeface="Courier New" panose="02070309020205020404" pitchFamily="49" charset="0"/>
              </a:rPr>
              <a:t> running-</a:t>
            </a:r>
            <a:r>
              <a:rPr lang="en-US" sz="1300" dirty="0" err="1">
                <a:solidFill>
                  <a:schemeClr val="bg1"/>
                </a:solidFill>
                <a:latin typeface="Courier New" panose="02070309020205020404" pitchFamily="49" charset="0"/>
                <a:cs typeface="Courier New" panose="02070309020205020404" pitchFamily="49" charset="0"/>
              </a:rPr>
              <a:t>config</a:t>
            </a:r>
            <a:r>
              <a:rPr lang="en-US" sz="1300" dirty="0">
                <a:solidFill>
                  <a:schemeClr val="bg1"/>
                </a:solidFill>
                <a:latin typeface="Courier New" panose="02070309020205020404" pitchFamily="49" charset="0"/>
                <a:cs typeface="Courier New" panose="02070309020205020404" pitchFamily="49" charset="0"/>
              </a:rPr>
              <a:t> startup-</a:t>
            </a:r>
            <a:r>
              <a:rPr lang="en-US" sz="1300" dirty="0" err="1">
                <a:solidFill>
                  <a:schemeClr val="bg1"/>
                </a:solidFill>
                <a:latin typeface="Courier New" panose="02070309020205020404" pitchFamily="49" charset="0"/>
                <a:cs typeface="Courier New" panose="02070309020205020404" pitchFamily="49" charset="0"/>
              </a:rPr>
              <a:t>config</a:t>
            </a:r>
            <a:endParaRPr lang="en-US" sz="1300" dirty="0">
              <a:solidFill>
                <a:schemeClr val="bg1"/>
              </a:solidFill>
              <a:latin typeface="Courier New" panose="02070309020205020404" pitchFamily="49" charset="0"/>
              <a:cs typeface="Courier New" panose="02070309020205020404" pitchFamily="49" charset="0"/>
            </a:endParaRPr>
          </a:p>
          <a:p>
            <a:r>
              <a:rPr lang="en-US" sz="1300" dirty="0">
                <a:solidFill>
                  <a:schemeClr val="bg1"/>
                </a:solidFill>
                <a:latin typeface="Courier New" panose="02070309020205020404" pitchFamily="49" charset="0"/>
                <a:cs typeface="Courier New" panose="02070309020205020404" pitchFamily="49" charset="0"/>
              </a:rPr>
              <a:t>Destination filename [startup-</a:t>
            </a:r>
            <a:r>
              <a:rPr lang="en-US" sz="1300" dirty="0" err="1">
                <a:solidFill>
                  <a:schemeClr val="bg1"/>
                </a:solidFill>
                <a:latin typeface="Courier New" panose="02070309020205020404" pitchFamily="49" charset="0"/>
                <a:cs typeface="Courier New" panose="02070309020205020404" pitchFamily="49" charset="0"/>
              </a:rPr>
              <a:t>config</a:t>
            </a:r>
            <a:r>
              <a:rPr lang="en-US" sz="1300" dirty="0">
                <a:solidFill>
                  <a:schemeClr val="bg1"/>
                </a:solidFill>
                <a:latin typeface="Courier New" panose="02070309020205020404" pitchFamily="49" charset="0"/>
                <a:cs typeface="Courier New" panose="02070309020205020404" pitchFamily="49" charset="0"/>
              </a:rPr>
              <a:t>]? </a:t>
            </a:r>
          </a:p>
          <a:p>
            <a:r>
              <a:rPr lang="en-US" sz="1300" dirty="0">
                <a:solidFill>
                  <a:schemeClr val="bg1"/>
                </a:solidFill>
                <a:latin typeface="Courier New" panose="02070309020205020404" pitchFamily="49" charset="0"/>
                <a:cs typeface="Courier New" panose="02070309020205020404" pitchFamily="49" charset="0"/>
              </a:rPr>
              <a:t>Building configuration...</a:t>
            </a:r>
          </a:p>
          <a:p>
            <a:r>
              <a:rPr lang="en-US" sz="1300" dirty="0">
                <a:solidFill>
                  <a:schemeClr val="bg1"/>
                </a:solidFill>
                <a:latin typeface="Courier New" panose="02070309020205020404" pitchFamily="49" charset="0"/>
                <a:cs typeface="Courier New" panose="02070309020205020404" pitchFamily="49" charset="0"/>
              </a:rPr>
              <a:t>[OK]</a:t>
            </a:r>
          </a:p>
          <a:p>
            <a:r>
              <a:rPr lang="en-US" sz="1300" dirty="0">
                <a:solidFill>
                  <a:schemeClr val="bg1"/>
                </a:solidFill>
                <a:latin typeface="Courier New" panose="02070309020205020404" pitchFamily="49" charset="0"/>
                <a:cs typeface="Courier New" panose="02070309020205020404" pitchFamily="49" charset="0"/>
              </a:rPr>
              <a:t>Router#</a:t>
            </a:r>
            <a:endParaRPr lang="en-US" sz="1300" b="1" dirty="0">
              <a:solidFill>
                <a:schemeClr val="bg1"/>
              </a:solidFill>
              <a:latin typeface="+mj-lt"/>
              <a:cs typeface="Courier New" panose="02070309020205020404" pitchFamily="49" charset="0"/>
            </a:endParaRPr>
          </a:p>
        </p:txBody>
      </p:sp>
    </p:spTree>
    <p:extLst>
      <p:ext uri="{BB962C8B-B14F-4D97-AF65-F5344CB8AC3E}">
        <p14:creationId xmlns:p14="http://schemas.microsoft.com/office/powerpoint/2010/main" val="2548360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432632"/>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900" b="1" dirty="0">
                <a:solidFill>
                  <a:prstClr val="black"/>
                </a:solidFill>
              </a:rPr>
              <a:t>Describe the location and process to change the configuration register parameter</a:t>
            </a:r>
          </a:p>
        </p:txBody>
      </p:sp>
      <p:sp>
        <p:nvSpPr>
          <p:cNvPr id="13" name="Content Placeholder 7"/>
          <p:cNvSpPr txBox="1">
            <a:spLocks/>
          </p:cNvSpPr>
          <p:nvPr/>
        </p:nvSpPr>
        <p:spPr>
          <a:xfrm>
            <a:off x="310243" y="1262287"/>
            <a:ext cx="4599508" cy="52609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smtClean="0">
                <a:latin typeface="+mj-lt"/>
              </a:rPr>
              <a:t>The </a:t>
            </a:r>
            <a:r>
              <a:rPr lang="en-US" sz="1600" dirty="0">
                <a:latin typeface="+mj-lt"/>
              </a:rPr>
              <a:t>user can press the </a:t>
            </a:r>
            <a:r>
              <a:rPr lang="en-US" sz="1600" b="1" dirty="0" err="1">
                <a:latin typeface="+mj-lt"/>
              </a:rPr>
              <a:t>ctrl+break</a:t>
            </a:r>
            <a:r>
              <a:rPr lang="en-US" sz="1600" dirty="0">
                <a:latin typeface="+mj-lt"/>
              </a:rPr>
              <a:t> keys to interrupt the router's booting process and this will allow entering into the ROMMON </a:t>
            </a:r>
            <a:r>
              <a:rPr lang="en-US" sz="1600" dirty="0" smtClean="0">
                <a:latin typeface="+mj-lt"/>
              </a:rPr>
              <a:t>mode.</a:t>
            </a:r>
          </a:p>
          <a:p>
            <a:pPr marL="0" indent="0">
              <a:buNone/>
            </a:pPr>
            <a:r>
              <a:rPr lang="en-US" sz="1600" dirty="0" smtClean="0">
                <a:latin typeface="+mj-lt"/>
              </a:rPr>
              <a:t>To </a:t>
            </a:r>
            <a:r>
              <a:rPr lang="en-US" sz="1600" dirty="0">
                <a:latin typeface="+mj-lt"/>
              </a:rPr>
              <a:t>change the configuration register setting from rom monitor use the </a:t>
            </a:r>
            <a:r>
              <a:rPr lang="en-US" sz="1600" b="1" dirty="0" err="1">
                <a:latin typeface="Courier New" panose="02070309020205020404" pitchFamily="49" charset="0"/>
                <a:cs typeface="Courier New" panose="02070309020205020404" pitchFamily="49" charset="0"/>
              </a:rPr>
              <a:t>confreg</a:t>
            </a:r>
            <a:r>
              <a:rPr lang="en-US" sz="1600" dirty="0">
                <a:latin typeface="+mj-lt"/>
              </a:rPr>
              <a:t> command as shown.</a:t>
            </a:r>
          </a:p>
          <a:p>
            <a:pPr marL="0" indent="0">
              <a:buNone/>
            </a:pPr>
            <a:r>
              <a:rPr lang="en-US" sz="1600" dirty="0">
                <a:latin typeface="+mj-lt"/>
              </a:rPr>
              <a:t>You must </a:t>
            </a:r>
            <a:r>
              <a:rPr lang="en-US" sz="1600" b="1" dirty="0">
                <a:latin typeface="Courier New" panose="02070309020205020404" pitchFamily="49" charset="0"/>
                <a:cs typeface="Courier New" panose="02070309020205020404" pitchFamily="49" charset="0"/>
              </a:rPr>
              <a:t>reset</a:t>
            </a:r>
            <a:r>
              <a:rPr lang="en-US" sz="1600" dirty="0">
                <a:latin typeface="+mj-lt"/>
              </a:rPr>
              <a:t> or power-cycle for the new configuration register to take effect.</a:t>
            </a:r>
          </a:p>
        </p:txBody>
      </p:sp>
      <p:sp>
        <p:nvSpPr>
          <p:cNvPr id="2" name="TextBox 1"/>
          <p:cNvSpPr txBox="1"/>
          <p:nvPr/>
        </p:nvSpPr>
        <p:spPr>
          <a:xfrm>
            <a:off x="6108354" y="1355272"/>
            <a:ext cx="5762482" cy="2893100"/>
          </a:xfrm>
          <a:prstGeom prst="rect">
            <a:avLst/>
          </a:prstGeom>
          <a:solidFill>
            <a:schemeClr val="tx1"/>
          </a:solidFill>
        </p:spPr>
        <p:txBody>
          <a:bodyPr wrap="square" rtlCol="0">
            <a:spAutoFit/>
          </a:bodyPr>
          <a:lstStyle/>
          <a:p>
            <a:r>
              <a:rPr lang="en-US" sz="1400" dirty="0" err="1">
                <a:solidFill>
                  <a:schemeClr val="bg1"/>
                </a:solidFill>
                <a:latin typeface="Courier New" panose="02070309020205020404" pitchFamily="49" charset="0"/>
                <a:cs typeface="Courier New" panose="02070309020205020404" pitchFamily="49" charset="0"/>
              </a:rPr>
              <a:t>rommon</a:t>
            </a:r>
            <a:r>
              <a:rPr lang="en-US" sz="1400" dirty="0">
                <a:solidFill>
                  <a:schemeClr val="bg1"/>
                </a:solidFill>
                <a:latin typeface="Courier New" panose="02070309020205020404" pitchFamily="49" charset="0"/>
                <a:cs typeface="Courier New" panose="02070309020205020404" pitchFamily="49" charset="0"/>
              </a:rPr>
              <a:t> 1 &gt; </a:t>
            </a:r>
            <a:r>
              <a:rPr lang="en-US" sz="1400" b="1" dirty="0" err="1">
                <a:solidFill>
                  <a:schemeClr val="bg1"/>
                </a:solidFill>
                <a:latin typeface="Courier New" panose="02070309020205020404" pitchFamily="49" charset="0"/>
                <a:cs typeface="Courier New" panose="02070309020205020404" pitchFamily="49" charset="0"/>
              </a:rPr>
              <a:t>confreg</a:t>
            </a:r>
            <a:r>
              <a:rPr lang="en-US" sz="1400" b="1" dirty="0">
                <a:solidFill>
                  <a:schemeClr val="bg1"/>
                </a:solidFill>
                <a:latin typeface="Courier New" panose="02070309020205020404" pitchFamily="49" charset="0"/>
                <a:cs typeface="Courier New" panose="02070309020205020404" pitchFamily="49" charset="0"/>
              </a:rPr>
              <a:t> 0x2142</a:t>
            </a:r>
          </a:p>
          <a:p>
            <a:r>
              <a:rPr lang="en-US" sz="1400" dirty="0" err="1">
                <a:solidFill>
                  <a:schemeClr val="bg1"/>
                </a:solidFill>
                <a:latin typeface="Courier New" panose="02070309020205020404" pitchFamily="49" charset="0"/>
                <a:cs typeface="Courier New" panose="02070309020205020404" pitchFamily="49" charset="0"/>
              </a:rPr>
              <a:t>rommon</a:t>
            </a:r>
            <a:r>
              <a:rPr lang="en-US" sz="1400" dirty="0">
                <a:solidFill>
                  <a:schemeClr val="bg1"/>
                </a:solidFill>
                <a:latin typeface="Courier New" panose="02070309020205020404" pitchFamily="49" charset="0"/>
                <a:cs typeface="Courier New" panose="02070309020205020404" pitchFamily="49" charset="0"/>
              </a:rPr>
              <a:t> 2 &gt; </a:t>
            </a:r>
            <a:r>
              <a:rPr lang="en-US" sz="1400" b="1" dirty="0">
                <a:solidFill>
                  <a:schemeClr val="bg1"/>
                </a:solidFill>
                <a:latin typeface="Courier New" panose="02070309020205020404" pitchFamily="49" charset="0"/>
                <a:cs typeface="Courier New" panose="02070309020205020404" pitchFamily="49" charset="0"/>
              </a:rPr>
              <a:t>reset</a:t>
            </a:r>
          </a:p>
          <a:p>
            <a:r>
              <a:rPr lang="en-US" sz="1400" dirty="0">
                <a:solidFill>
                  <a:schemeClr val="bg1"/>
                </a:solidFill>
                <a:latin typeface="Courier New" panose="02070309020205020404" pitchFamily="49" charset="0"/>
                <a:cs typeface="Courier New" panose="02070309020205020404" pitchFamily="49" charset="0"/>
              </a:rPr>
              <a:t>Initializing Hardware </a:t>
            </a:r>
            <a:r>
              <a:rPr lang="en-US" sz="1400" dirty="0" smtClean="0">
                <a:solidFill>
                  <a:schemeClr val="bg1"/>
                </a:solidFill>
                <a:latin typeface="Courier New" panose="02070309020205020404" pitchFamily="49" charset="0"/>
                <a:cs typeface="Courier New" panose="02070309020205020404" pitchFamily="49" charset="0"/>
              </a:rPr>
              <a:t>...</a:t>
            </a:r>
            <a:r>
              <a:rPr lang="en-US" sz="1400" dirty="0">
                <a:solidFill>
                  <a:schemeClr val="bg1"/>
                </a:solidFill>
                <a:latin typeface="Courier New" panose="02070309020205020404" pitchFamily="49" charset="0"/>
                <a:cs typeface="Courier New" panose="02070309020205020404" pitchFamily="49" charset="0"/>
              </a:rPr>
              <a:t/>
            </a:r>
            <a:br>
              <a:rPr lang="en-US" sz="1400" dirty="0">
                <a:solidFill>
                  <a:schemeClr val="bg1"/>
                </a:solidFill>
                <a:latin typeface="Courier New" panose="02070309020205020404" pitchFamily="49" charset="0"/>
                <a:cs typeface="Courier New" panose="02070309020205020404" pitchFamily="49" charset="0"/>
              </a:rPr>
            </a:br>
            <a:endParaRPr lang="en-US" sz="1400" dirty="0">
              <a:solidFill>
                <a:schemeClr val="bg1"/>
              </a:solidFill>
              <a:latin typeface="Courier New" panose="02070309020205020404" pitchFamily="49" charset="0"/>
              <a:cs typeface="Courier New" panose="02070309020205020404" pitchFamily="49" charset="0"/>
            </a:endParaRPr>
          </a:p>
          <a:p>
            <a:r>
              <a:rPr lang="en-US" sz="1400" dirty="0">
                <a:solidFill>
                  <a:schemeClr val="bg1"/>
                </a:solidFill>
                <a:latin typeface="Courier New" panose="02070309020205020404" pitchFamily="49" charset="0"/>
                <a:cs typeface="Courier New" panose="02070309020205020404" pitchFamily="49" charset="0"/>
              </a:rPr>
              <a:t>Checking for </a:t>
            </a:r>
            <a:r>
              <a:rPr lang="en-US" sz="1400" dirty="0" err="1">
                <a:solidFill>
                  <a:schemeClr val="bg1"/>
                </a:solidFill>
                <a:latin typeface="Courier New" panose="02070309020205020404" pitchFamily="49" charset="0"/>
                <a:cs typeface="Courier New" panose="02070309020205020404" pitchFamily="49" charset="0"/>
              </a:rPr>
              <a:t>PCIe</a:t>
            </a:r>
            <a:r>
              <a:rPr lang="en-US" sz="1400" dirty="0">
                <a:solidFill>
                  <a:schemeClr val="bg1"/>
                </a:solidFill>
                <a:latin typeface="Courier New" panose="02070309020205020404" pitchFamily="49" charset="0"/>
                <a:cs typeface="Courier New" panose="02070309020205020404" pitchFamily="49" charset="0"/>
              </a:rPr>
              <a:t> device presence...done</a:t>
            </a:r>
          </a:p>
          <a:p>
            <a:r>
              <a:rPr lang="en-US" sz="1400" dirty="0">
                <a:solidFill>
                  <a:schemeClr val="bg1"/>
                </a:solidFill>
                <a:latin typeface="Courier New" panose="02070309020205020404" pitchFamily="49" charset="0"/>
                <a:cs typeface="Courier New" panose="02070309020205020404" pitchFamily="49" charset="0"/>
              </a:rPr>
              <a:t>System integrity status: 0x610</a:t>
            </a:r>
          </a:p>
          <a:p>
            <a:r>
              <a:rPr lang="en-US" sz="1400" dirty="0">
                <a:solidFill>
                  <a:schemeClr val="bg1"/>
                </a:solidFill>
                <a:latin typeface="Courier New" panose="02070309020205020404" pitchFamily="49" charset="0"/>
                <a:cs typeface="Courier New" panose="02070309020205020404" pitchFamily="49" charset="0"/>
              </a:rPr>
              <a:t>Rom image verified correctly</a:t>
            </a:r>
          </a:p>
          <a:p>
            <a:r>
              <a:rPr lang="en-US" sz="1400" dirty="0">
                <a:solidFill>
                  <a:schemeClr val="bg1"/>
                </a:solidFill>
                <a:latin typeface="Courier New" panose="02070309020205020404" pitchFamily="49" charset="0"/>
                <a:cs typeface="Courier New" panose="02070309020205020404" pitchFamily="49" charset="0"/>
              </a:rPr>
              <a:t/>
            </a:r>
            <a:br>
              <a:rPr lang="en-US" sz="1400" dirty="0">
                <a:solidFill>
                  <a:schemeClr val="bg1"/>
                </a:solidFill>
                <a:latin typeface="Courier New" panose="02070309020205020404" pitchFamily="49" charset="0"/>
                <a:cs typeface="Courier New" panose="02070309020205020404" pitchFamily="49" charset="0"/>
              </a:rPr>
            </a:br>
            <a:endParaRPr lang="en-US" sz="1400" dirty="0">
              <a:solidFill>
                <a:schemeClr val="bg1"/>
              </a:solidFill>
              <a:latin typeface="Courier New" panose="02070309020205020404" pitchFamily="49" charset="0"/>
              <a:cs typeface="Courier New" panose="02070309020205020404" pitchFamily="49" charset="0"/>
            </a:endParaRPr>
          </a:p>
          <a:p>
            <a:r>
              <a:rPr lang="en-US" sz="1400" dirty="0">
                <a:solidFill>
                  <a:schemeClr val="bg1"/>
                </a:solidFill>
                <a:latin typeface="Courier New" panose="02070309020205020404" pitchFamily="49" charset="0"/>
                <a:cs typeface="Courier New" panose="02070309020205020404" pitchFamily="49" charset="0"/>
              </a:rPr>
              <a:t>System Bootstrap, Version 16.7(3r), RELEASE SOFTWARE</a:t>
            </a:r>
          </a:p>
          <a:p>
            <a:r>
              <a:rPr lang="en-US" sz="1400" dirty="0">
                <a:solidFill>
                  <a:schemeClr val="bg1"/>
                </a:solidFill>
                <a:latin typeface="Courier New" panose="02070309020205020404" pitchFamily="49" charset="0"/>
                <a:cs typeface="Courier New" panose="02070309020205020404" pitchFamily="49" charset="0"/>
              </a:rPr>
              <a:t>Copyright (c) 1994-2018 by cisco Systems, Inc</a:t>
            </a:r>
            <a:r>
              <a:rPr lang="en-US" sz="1400" dirty="0" smtClean="0">
                <a:solidFill>
                  <a:schemeClr val="bg1"/>
                </a:solidFill>
                <a:latin typeface="Courier New" panose="02070309020205020404" pitchFamily="49" charset="0"/>
                <a:cs typeface="Courier New" panose="02070309020205020404" pitchFamily="49" charset="0"/>
              </a:rPr>
              <a:t>.</a:t>
            </a:r>
          </a:p>
          <a:p>
            <a:endParaRPr lang="en-US" sz="1400" dirty="0" smtClean="0">
              <a:solidFill>
                <a:schemeClr val="bg1"/>
              </a:solidFill>
              <a:latin typeface="Courier New" panose="02070309020205020404" pitchFamily="49" charset="0"/>
              <a:cs typeface="Courier New" panose="02070309020205020404" pitchFamily="49" charset="0"/>
            </a:endParaRPr>
          </a:p>
          <a:p>
            <a:r>
              <a:rPr lang="en-US" sz="1400" dirty="0">
                <a:solidFill>
                  <a:schemeClr val="bg1"/>
                </a:solidFill>
                <a:latin typeface="Courier New" panose="02070309020205020404" pitchFamily="49" charset="0"/>
                <a:cs typeface="Courier New" panose="02070309020205020404" pitchFamily="49" charset="0"/>
              </a:rPr>
              <a:t> </a:t>
            </a:r>
            <a:r>
              <a:rPr lang="en-US" sz="1400" dirty="0" smtClean="0">
                <a:solidFill>
                  <a:schemeClr val="bg1"/>
                </a:solidFill>
                <a:latin typeface="Courier New" panose="02070309020205020404" pitchFamily="49" charset="0"/>
                <a:cs typeface="Courier New" panose="02070309020205020404" pitchFamily="49" charset="0"/>
              </a:rPr>
              <a:t> </a:t>
            </a:r>
            <a:r>
              <a:rPr lang="en-US" sz="1400" b="1" dirty="0" smtClean="0">
                <a:solidFill>
                  <a:schemeClr val="bg1"/>
                </a:solidFill>
                <a:latin typeface="+mj-lt"/>
                <a:cs typeface="Courier New" panose="02070309020205020404" pitchFamily="49" charset="0"/>
              </a:rPr>
              <a:t>&lt;output omitted&gt;</a:t>
            </a:r>
            <a:endParaRPr lang="en-US" sz="1400" b="1" dirty="0">
              <a:solidFill>
                <a:schemeClr val="bg1"/>
              </a:solidFill>
              <a:latin typeface="+mj-lt"/>
              <a:cs typeface="Courier New" panose="02070309020205020404" pitchFamily="49" charset="0"/>
            </a:endParaRPr>
          </a:p>
        </p:txBody>
      </p:sp>
    </p:spTree>
    <p:extLst>
      <p:ext uri="{BB962C8B-B14F-4D97-AF65-F5344CB8AC3E}">
        <p14:creationId xmlns:p14="http://schemas.microsoft.com/office/powerpoint/2010/main" val="1299239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34A6B"/>
        </a:solidFill>
        <a:effectLst/>
      </p:bgPr>
    </p:bg>
    <p:spTree>
      <p:nvGrpSpPr>
        <p:cNvPr id="1" name=""/>
        <p:cNvGrpSpPr/>
        <p:nvPr/>
      </p:nvGrpSpPr>
      <p:grpSpPr>
        <a:xfrm>
          <a:off x="0" y="0"/>
          <a:ext cx="0" cy="0"/>
          <a:chOff x="0" y="0"/>
          <a:chExt cx="0" cy="0"/>
        </a:xfrm>
      </p:grpSpPr>
      <p:grpSp>
        <p:nvGrpSpPr>
          <p:cNvPr id="2" name="Group 1"/>
          <p:cNvGrpSpPr/>
          <p:nvPr/>
        </p:nvGrpSpPr>
        <p:grpSpPr>
          <a:xfrm>
            <a:off x="0" y="0"/>
            <a:ext cx="12192000" cy="454497"/>
            <a:chOff x="0" y="0"/>
            <a:chExt cx="12192000" cy="454497"/>
          </a:xfrm>
        </p:grpSpPr>
        <p:sp>
          <p:nvSpPr>
            <p:cNvPr id="3" name="Rectangle 2"/>
            <p:cNvSpPr/>
            <p:nvPr/>
          </p:nvSpPr>
          <p:spPr>
            <a:xfrm>
              <a:off x="0" y="0"/>
              <a:ext cx="12192000" cy="449036"/>
            </a:xfrm>
            <a:prstGeom prst="rect">
              <a:avLst/>
            </a:prstGeom>
            <a:solidFill>
              <a:srgbClr val="034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a:ln>
              <a:noFill/>
            </a:ln>
          </p:spPr>
        </p:pic>
        <p:sp>
          <p:nvSpPr>
            <p:cNvPr id="5" name="Rectangle 4"/>
            <p:cNvSpPr/>
            <p:nvPr/>
          </p:nvSpPr>
          <p:spPr>
            <a:xfrm>
              <a:off x="6719772" y="39852"/>
              <a:ext cx="5429820" cy="369332"/>
            </a:xfrm>
            <a:prstGeom prst="rect">
              <a:avLst/>
            </a:prstGeom>
            <a:ln>
              <a:noFill/>
            </a:ln>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6" name="Rectangle 5"/>
            <p:cNvSpPr/>
            <p:nvPr/>
          </p:nvSpPr>
          <p:spPr>
            <a:xfrm>
              <a:off x="441429" y="37133"/>
              <a:ext cx="3061351" cy="369332"/>
            </a:xfrm>
            <a:prstGeom prst="rect">
              <a:avLst/>
            </a:prstGeom>
            <a:ln>
              <a:noFill/>
            </a:ln>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8" name="Subtitle 7"/>
          <p:cNvSpPr>
            <a:spLocks noGrp="1"/>
          </p:cNvSpPr>
          <p:nvPr>
            <p:ph type="subTitle" idx="1"/>
          </p:nvPr>
        </p:nvSpPr>
        <p:spPr>
          <a:xfrm>
            <a:off x="1523999" y="3602037"/>
            <a:ext cx="10308880" cy="2753495"/>
          </a:xfrm>
        </p:spPr>
        <p:txBody>
          <a:bodyPr>
            <a:normAutofit/>
          </a:bodyPr>
          <a:lstStyle/>
          <a:p>
            <a:pPr algn="l">
              <a:spcBef>
                <a:spcPts val="0"/>
              </a:spcBef>
            </a:pPr>
            <a:r>
              <a:rPr lang="en-US" sz="3600" dirty="0">
                <a:solidFill>
                  <a:srgbClr val="FFC000"/>
                </a:solidFill>
              </a:rPr>
              <a:t>Section 3.7</a:t>
            </a:r>
          </a:p>
          <a:p>
            <a:pPr algn="l">
              <a:spcBef>
                <a:spcPts val="0"/>
              </a:spcBef>
            </a:pPr>
            <a:r>
              <a:rPr lang="en-US" sz="3500" dirty="0">
                <a:solidFill>
                  <a:srgbClr val="FFC000"/>
                </a:solidFill>
              </a:rPr>
              <a:t>Identify a configuration file from a Cisco device</a:t>
            </a:r>
            <a:br>
              <a:rPr lang="en-US" sz="3500" dirty="0">
                <a:solidFill>
                  <a:srgbClr val="FFC000"/>
                </a:solidFill>
              </a:rPr>
            </a:br>
            <a:r>
              <a:rPr lang="en-US" sz="3600" dirty="0">
                <a:solidFill>
                  <a:srgbClr val="FFC000"/>
                </a:solidFill>
              </a:rPr>
              <a:t>(This topic is covered in Intro to Networks v7 – 2.5.1 - 2.5.3)</a:t>
            </a:r>
          </a:p>
        </p:txBody>
      </p:sp>
      <p:sp>
        <p:nvSpPr>
          <p:cNvPr id="9" name="Title 6"/>
          <p:cNvSpPr>
            <a:spLocks noGrp="1"/>
          </p:cNvSpPr>
          <p:nvPr>
            <p:ph type="ctrTitle"/>
          </p:nvPr>
        </p:nvSpPr>
        <p:spPr>
          <a:xfrm>
            <a:off x="752475" y="1122363"/>
            <a:ext cx="10585450" cy="2387600"/>
          </a:xfrm>
        </p:spPr>
        <p:txBody>
          <a:bodyPr>
            <a:normAutofit fontScale="90000"/>
          </a:bodyPr>
          <a:lstStyle/>
          <a:p>
            <a:r>
              <a:rPr lang="en-US" dirty="0">
                <a:solidFill>
                  <a:prstClr val="white"/>
                </a:solidFill>
              </a:rPr>
              <a:t>CCT Exam Topic 3: </a:t>
            </a:r>
            <a:br>
              <a:rPr lang="en-US" dirty="0">
                <a:solidFill>
                  <a:prstClr val="white"/>
                </a:solidFill>
              </a:rPr>
            </a:br>
            <a:r>
              <a:rPr lang="en-US" dirty="0">
                <a:solidFill>
                  <a:prstClr val="white"/>
                </a:solidFill>
              </a:rPr>
              <a:t>Cisco </a:t>
            </a:r>
            <a:r>
              <a:rPr lang="en-US" dirty="0" smtClean="0">
                <a:solidFill>
                  <a:prstClr val="white"/>
                </a:solidFill>
              </a:rPr>
              <a:t>IOS</a:t>
            </a:r>
            <a:r>
              <a:rPr lang="en-US" dirty="0">
                <a:solidFill>
                  <a:prstClr val="white"/>
                </a:solidFill>
              </a:rPr>
              <a:t/>
            </a:r>
            <a:br>
              <a:rPr lang="en-US" dirty="0">
                <a:solidFill>
                  <a:prstClr val="white"/>
                </a:solidFill>
              </a:rPr>
            </a:br>
            <a:r>
              <a:rPr lang="en-US" dirty="0">
                <a:solidFill>
                  <a:prstClr val="white"/>
                </a:solidFill>
              </a:rPr>
              <a:t>Software Operation</a:t>
            </a:r>
            <a:endParaRPr lang="en-US" dirty="0">
              <a:solidFill>
                <a:schemeClr val="bg1"/>
              </a:solidFill>
            </a:endParaRPr>
          </a:p>
        </p:txBody>
      </p:sp>
    </p:spTree>
    <p:extLst>
      <p:ext uri="{BB962C8B-B14F-4D97-AF65-F5344CB8AC3E}">
        <p14:creationId xmlns:p14="http://schemas.microsoft.com/office/powerpoint/2010/main" val="2445935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34A6B"/>
        </a:solidFill>
        <a:effectLst/>
      </p:bgPr>
    </p:bg>
    <p:spTree>
      <p:nvGrpSpPr>
        <p:cNvPr id="1" name=""/>
        <p:cNvGrpSpPr/>
        <p:nvPr/>
      </p:nvGrpSpPr>
      <p:grpSpPr>
        <a:xfrm>
          <a:off x="0" y="0"/>
          <a:ext cx="0" cy="0"/>
          <a:chOff x="0" y="0"/>
          <a:chExt cx="0" cy="0"/>
        </a:xfrm>
      </p:grpSpPr>
      <p:grpSp>
        <p:nvGrpSpPr>
          <p:cNvPr id="2" name="Group 1"/>
          <p:cNvGrpSpPr/>
          <p:nvPr/>
        </p:nvGrpSpPr>
        <p:grpSpPr>
          <a:xfrm>
            <a:off x="0" y="0"/>
            <a:ext cx="12192000" cy="454497"/>
            <a:chOff x="0" y="0"/>
            <a:chExt cx="12192000" cy="454497"/>
          </a:xfrm>
        </p:grpSpPr>
        <p:sp>
          <p:nvSpPr>
            <p:cNvPr id="3" name="Rectangle 2"/>
            <p:cNvSpPr/>
            <p:nvPr/>
          </p:nvSpPr>
          <p:spPr>
            <a:xfrm>
              <a:off x="0" y="0"/>
              <a:ext cx="12192000" cy="449036"/>
            </a:xfrm>
            <a:prstGeom prst="rect">
              <a:avLst/>
            </a:prstGeom>
            <a:solidFill>
              <a:srgbClr val="034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a:ln>
              <a:noFill/>
            </a:ln>
          </p:spPr>
        </p:pic>
        <p:sp>
          <p:nvSpPr>
            <p:cNvPr id="5" name="Rectangle 4"/>
            <p:cNvSpPr/>
            <p:nvPr/>
          </p:nvSpPr>
          <p:spPr>
            <a:xfrm>
              <a:off x="6719772" y="39852"/>
              <a:ext cx="5429820" cy="369332"/>
            </a:xfrm>
            <a:prstGeom prst="rect">
              <a:avLst/>
            </a:prstGeom>
            <a:ln>
              <a:noFill/>
            </a:ln>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6" name="Rectangle 5"/>
            <p:cNvSpPr/>
            <p:nvPr/>
          </p:nvSpPr>
          <p:spPr>
            <a:xfrm>
              <a:off x="441429" y="37133"/>
              <a:ext cx="3061351" cy="369332"/>
            </a:xfrm>
            <a:prstGeom prst="rect">
              <a:avLst/>
            </a:prstGeom>
            <a:ln>
              <a:noFill/>
            </a:ln>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8" name="Subtitle 7"/>
          <p:cNvSpPr>
            <a:spLocks noGrp="1"/>
          </p:cNvSpPr>
          <p:nvPr>
            <p:ph type="subTitle" idx="1"/>
          </p:nvPr>
        </p:nvSpPr>
        <p:spPr>
          <a:xfrm>
            <a:off x="1523999" y="3602037"/>
            <a:ext cx="10308880" cy="2753495"/>
          </a:xfrm>
        </p:spPr>
        <p:txBody>
          <a:bodyPr>
            <a:normAutofit/>
          </a:bodyPr>
          <a:lstStyle/>
          <a:p>
            <a:pPr algn="l">
              <a:spcBef>
                <a:spcPts val="0"/>
              </a:spcBef>
            </a:pPr>
            <a:r>
              <a:rPr lang="en-US" sz="3600" dirty="0">
                <a:solidFill>
                  <a:srgbClr val="FFC000"/>
                </a:solidFill>
              </a:rPr>
              <a:t>Section 3.8</a:t>
            </a:r>
          </a:p>
          <a:p>
            <a:pPr algn="l">
              <a:spcBef>
                <a:spcPts val="0"/>
              </a:spcBef>
            </a:pPr>
            <a:r>
              <a:rPr lang="en-US" sz="3500" dirty="0">
                <a:solidFill>
                  <a:srgbClr val="FFC000"/>
                </a:solidFill>
              </a:rPr>
              <a:t>Describe the licensing process on different platforms.</a:t>
            </a:r>
            <a:br>
              <a:rPr lang="en-US" sz="3500" dirty="0">
                <a:solidFill>
                  <a:srgbClr val="FFC000"/>
                </a:solidFill>
              </a:rPr>
            </a:br>
            <a:endParaRPr lang="en-US" sz="3600" dirty="0">
              <a:solidFill>
                <a:srgbClr val="FFC000"/>
              </a:solidFill>
            </a:endParaRPr>
          </a:p>
        </p:txBody>
      </p:sp>
      <p:sp>
        <p:nvSpPr>
          <p:cNvPr id="9" name="Title 6"/>
          <p:cNvSpPr>
            <a:spLocks noGrp="1"/>
          </p:cNvSpPr>
          <p:nvPr>
            <p:ph type="ctrTitle"/>
          </p:nvPr>
        </p:nvSpPr>
        <p:spPr>
          <a:xfrm>
            <a:off x="752475" y="1122363"/>
            <a:ext cx="10585450" cy="2387600"/>
          </a:xfrm>
        </p:spPr>
        <p:txBody>
          <a:bodyPr>
            <a:normAutofit fontScale="90000"/>
          </a:bodyPr>
          <a:lstStyle/>
          <a:p>
            <a:r>
              <a:rPr lang="en-US" dirty="0">
                <a:solidFill>
                  <a:prstClr val="white"/>
                </a:solidFill>
              </a:rPr>
              <a:t>CCT Exam Topic 3: </a:t>
            </a:r>
            <a:br>
              <a:rPr lang="en-US" dirty="0">
                <a:solidFill>
                  <a:prstClr val="white"/>
                </a:solidFill>
              </a:rPr>
            </a:br>
            <a:r>
              <a:rPr lang="en-US" dirty="0" smtClean="0">
                <a:solidFill>
                  <a:prstClr val="white"/>
                </a:solidFill>
              </a:rPr>
              <a:t>Cisco IOS</a:t>
            </a:r>
            <a:r>
              <a:rPr lang="en-US" dirty="0">
                <a:solidFill>
                  <a:prstClr val="white"/>
                </a:solidFill>
              </a:rPr>
              <a:t/>
            </a:r>
            <a:br>
              <a:rPr lang="en-US" dirty="0">
                <a:solidFill>
                  <a:prstClr val="white"/>
                </a:solidFill>
              </a:rPr>
            </a:br>
            <a:r>
              <a:rPr lang="en-US" dirty="0">
                <a:solidFill>
                  <a:prstClr val="white"/>
                </a:solidFill>
              </a:rPr>
              <a:t>Software Operation</a:t>
            </a:r>
            <a:endParaRPr lang="en-US" dirty="0">
              <a:solidFill>
                <a:schemeClr val="bg1"/>
              </a:solidFill>
            </a:endParaRPr>
          </a:p>
        </p:txBody>
      </p:sp>
    </p:spTree>
    <p:extLst>
      <p:ext uri="{BB962C8B-B14F-4D97-AF65-F5344CB8AC3E}">
        <p14:creationId xmlns:p14="http://schemas.microsoft.com/office/powerpoint/2010/main" val="1194330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5" name="Title 6"/>
          <p:cNvSpPr txBox="1">
            <a:spLocks/>
          </p:cNvSpPr>
          <p:nvPr/>
        </p:nvSpPr>
        <p:spPr>
          <a:xfrm>
            <a:off x="310243" y="432632"/>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900" b="1" dirty="0">
                <a:solidFill>
                  <a:prstClr val="black"/>
                </a:solidFill>
              </a:rPr>
              <a:t>Describe the licensing process on different platforms</a:t>
            </a:r>
          </a:p>
        </p:txBody>
      </p:sp>
      <p:sp>
        <p:nvSpPr>
          <p:cNvPr id="4" name="TextBox 3">
            <a:extLst>
              <a:ext uri="{FF2B5EF4-FFF2-40B4-BE49-F238E27FC236}">
                <a16:creationId xmlns="" xmlns:a16="http://schemas.microsoft.com/office/drawing/2014/main" id="{5618F10C-294B-4D1F-BB25-8E7DCAB2970F}"/>
              </a:ext>
            </a:extLst>
          </p:cNvPr>
          <p:cNvSpPr txBox="1"/>
          <p:nvPr/>
        </p:nvSpPr>
        <p:spPr>
          <a:xfrm>
            <a:off x="441429" y="1518557"/>
            <a:ext cx="5289900" cy="2800767"/>
          </a:xfrm>
          <a:prstGeom prst="rect">
            <a:avLst/>
          </a:prstGeom>
          <a:noFill/>
        </p:spPr>
        <p:txBody>
          <a:bodyPr wrap="square" rtlCol="0">
            <a:spAutoFit/>
          </a:bodyPr>
          <a:lstStyle/>
          <a:p>
            <a:r>
              <a:rPr lang="en-US" sz="1600" b="1" dirty="0">
                <a:latin typeface="+mj-lt"/>
              </a:rPr>
              <a:t>Cisco Licensing before IOS 15.0</a:t>
            </a:r>
          </a:p>
          <a:p>
            <a:endParaRPr lang="en-US" sz="1600" dirty="0">
              <a:latin typeface="+mj-lt"/>
            </a:endParaRPr>
          </a:p>
          <a:p>
            <a:r>
              <a:rPr lang="en-US" sz="1600" dirty="0">
                <a:latin typeface="+mj-lt"/>
              </a:rPr>
              <a:t>Prior to IOS  version 15.0, the software images were based on the needs of the customer. There were 8 different images to satisfy various customer requirements. See table.</a:t>
            </a:r>
          </a:p>
          <a:p>
            <a:endParaRPr lang="en-US" sz="1600" dirty="0">
              <a:latin typeface="+mj-lt"/>
            </a:endParaRPr>
          </a:p>
          <a:p>
            <a:endParaRPr lang="en-US" sz="1600" dirty="0">
              <a:latin typeface="+mj-lt"/>
            </a:endParaRPr>
          </a:p>
          <a:p>
            <a:r>
              <a:rPr lang="en-US" sz="1600" b="1" dirty="0">
                <a:latin typeface="+mj-lt"/>
              </a:rPr>
              <a:t>Cisco Licensing IOS 15.0 and later</a:t>
            </a:r>
          </a:p>
          <a:p>
            <a:endParaRPr lang="en-US" sz="1600" dirty="0">
              <a:latin typeface="+mj-lt"/>
            </a:endParaRPr>
          </a:p>
          <a:p>
            <a:r>
              <a:rPr lang="en-US" sz="1600" dirty="0">
                <a:latin typeface="+mj-lt"/>
              </a:rPr>
              <a:t>Cisco IOS version 15 and later shipped with a universal image and corresponding feature set packages as shown in table.</a:t>
            </a:r>
          </a:p>
        </p:txBody>
      </p:sp>
      <p:graphicFrame>
        <p:nvGraphicFramePr>
          <p:cNvPr id="16" name="Table 16">
            <a:extLst>
              <a:ext uri="{FF2B5EF4-FFF2-40B4-BE49-F238E27FC236}">
                <a16:creationId xmlns="" xmlns:a16="http://schemas.microsoft.com/office/drawing/2014/main" id="{932B7520-D8B3-4245-BF65-8DF5848946FB}"/>
              </a:ext>
            </a:extLst>
          </p:cNvPr>
          <p:cNvGraphicFramePr>
            <a:graphicFrameLocks noGrp="1"/>
          </p:cNvGraphicFramePr>
          <p:nvPr>
            <p:extLst>
              <p:ext uri="{D42A27DB-BD31-4B8C-83A1-F6EECF244321}">
                <p14:modId xmlns:p14="http://schemas.microsoft.com/office/powerpoint/2010/main" val="4157034478"/>
              </p:ext>
            </p:extLst>
          </p:nvPr>
        </p:nvGraphicFramePr>
        <p:xfrm>
          <a:off x="6181437" y="4433164"/>
          <a:ext cx="5569134" cy="2083151"/>
        </p:xfrm>
        <a:graphic>
          <a:graphicData uri="http://schemas.openxmlformats.org/drawingml/2006/table">
            <a:tbl>
              <a:tblPr firstRow="1" bandRow="1">
                <a:tableStyleId>{00A15C55-8517-42AA-B614-E9B94910E393}</a:tableStyleId>
              </a:tblPr>
              <a:tblGrid>
                <a:gridCol w="2784567">
                  <a:extLst>
                    <a:ext uri="{9D8B030D-6E8A-4147-A177-3AD203B41FA5}">
                      <a16:colId xmlns="" xmlns:a16="http://schemas.microsoft.com/office/drawing/2014/main" val="2292315774"/>
                    </a:ext>
                  </a:extLst>
                </a:gridCol>
                <a:gridCol w="2784567">
                  <a:extLst>
                    <a:ext uri="{9D8B030D-6E8A-4147-A177-3AD203B41FA5}">
                      <a16:colId xmlns="" xmlns:a16="http://schemas.microsoft.com/office/drawing/2014/main" val="1917878624"/>
                    </a:ext>
                  </a:extLst>
                </a:gridCol>
              </a:tblGrid>
              <a:tr h="320485">
                <a:tc>
                  <a:txBody>
                    <a:bodyPr/>
                    <a:lstStyle/>
                    <a:p>
                      <a:r>
                        <a:rPr lang="en-US" sz="1200" b="1" dirty="0">
                          <a:solidFill>
                            <a:schemeClr val="tx1"/>
                          </a:solidFill>
                        </a:rPr>
                        <a:t>Software Image/Package</a:t>
                      </a:r>
                    </a:p>
                  </a:txBody>
                  <a:tcPr anchor="ctr"/>
                </a:tc>
                <a:tc>
                  <a:txBody>
                    <a:bodyPr/>
                    <a:lstStyle/>
                    <a:p>
                      <a:r>
                        <a:rPr lang="en-US" sz="1200" b="1" dirty="0">
                          <a:solidFill>
                            <a:schemeClr val="tx1"/>
                          </a:solidFill>
                        </a:rPr>
                        <a:t>Features</a:t>
                      </a:r>
                    </a:p>
                  </a:txBody>
                  <a:tcPr anchor="ctr"/>
                </a:tc>
                <a:extLst>
                  <a:ext uri="{0D108BD9-81ED-4DB2-BD59-A6C34878D82A}">
                    <a16:rowId xmlns="" xmlns:a16="http://schemas.microsoft.com/office/drawing/2014/main" val="576636995"/>
                  </a:ext>
                </a:extLst>
              </a:tr>
              <a:tr h="320485">
                <a:tc>
                  <a:txBody>
                    <a:bodyPr/>
                    <a:lstStyle/>
                    <a:p>
                      <a:r>
                        <a:rPr lang="en-US" sz="1400" b="0" dirty="0">
                          <a:solidFill>
                            <a:schemeClr val="tx1"/>
                          </a:solidFill>
                        </a:rPr>
                        <a:t>IP Base</a:t>
                      </a:r>
                    </a:p>
                  </a:txBody>
                  <a:tcPr anchor="ctr"/>
                </a:tc>
                <a:tc>
                  <a:txBody>
                    <a:bodyPr/>
                    <a:lstStyle/>
                    <a:p>
                      <a:r>
                        <a:rPr lang="en-US" sz="1400" b="0" dirty="0">
                          <a:solidFill>
                            <a:schemeClr val="tx1"/>
                          </a:solidFill>
                        </a:rPr>
                        <a:t>Entry-level IOS functionality</a:t>
                      </a:r>
                    </a:p>
                  </a:txBody>
                  <a:tcPr anchor="ctr"/>
                </a:tc>
                <a:extLst>
                  <a:ext uri="{0D108BD9-81ED-4DB2-BD59-A6C34878D82A}">
                    <a16:rowId xmlns="" xmlns:a16="http://schemas.microsoft.com/office/drawing/2014/main" val="634107785"/>
                  </a:ext>
                </a:extLst>
              </a:tr>
              <a:tr h="560848">
                <a:tc>
                  <a:txBody>
                    <a:bodyPr/>
                    <a:lstStyle/>
                    <a:p>
                      <a:r>
                        <a:rPr lang="en-US" sz="1400" dirty="0"/>
                        <a:t>DATA</a:t>
                      </a:r>
                    </a:p>
                  </a:txBody>
                  <a:tcPr anchor="ctr"/>
                </a:tc>
                <a:tc>
                  <a:txBody>
                    <a:bodyPr/>
                    <a:lstStyle/>
                    <a:p>
                      <a:r>
                        <a:rPr lang="en-US" sz="1400" dirty="0"/>
                        <a:t>MPLS, ATM, Multiprotocol support</a:t>
                      </a:r>
                    </a:p>
                  </a:txBody>
                  <a:tcPr anchor="ctr"/>
                </a:tc>
                <a:extLst>
                  <a:ext uri="{0D108BD9-81ED-4DB2-BD59-A6C34878D82A}">
                    <a16:rowId xmlns="" xmlns:a16="http://schemas.microsoft.com/office/drawing/2014/main" val="2960255765"/>
                  </a:ext>
                </a:extLst>
              </a:tr>
              <a:tr h="320485">
                <a:tc>
                  <a:txBody>
                    <a:bodyPr/>
                    <a:lstStyle/>
                    <a:p>
                      <a:r>
                        <a:rPr lang="en-US" sz="1400"/>
                        <a:t>Unified Communications</a:t>
                      </a:r>
                    </a:p>
                  </a:txBody>
                  <a:tcPr anchor="ctr"/>
                </a:tc>
                <a:tc>
                  <a:txBody>
                    <a:bodyPr/>
                    <a:lstStyle/>
                    <a:p>
                      <a:r>
                        <a:rPr lang="en-US" sz="1400" dirty="0"/>
                        <a:t>VoIP, IP Telephony</a:t>
                      </a:r>
                    </a:p>
                  </a:txBody>
                  <a:tcPr anchor="ctr"/>
                </a:tc>
                <a:extLst>
                  <a:ext uri="{0D108BD9-81ED-4DB2-BD59-A6C34878D82A}">
                    <a16:rowId xmlns="" xmlns:a16="http://schemas.microsoft.com/office/drawing/2014/main" val="215805112"/>
                  </a:ext>
                </a:extLst>
              </a:tr>
              <a:tr h="560848">
                <a:tc>
                  <a:txBody>
                    <a:bodyPr/>
                    <a:lstStyle/>
                    <a:p>
                      <a:r>
                        <a:rPr lang="en-US" sz="1400" dirty="0"/>
                        <a:t>Security</a:t>
                      </a:r>
                    </a:p>
                  </a:txBody>
                  <a:tcPr anchor="ctr"/>
                </a:tc>
                <a:tc>
                  <a:txBody>
                    <a:bodyPr/>
                    <a:lstStyle/>
                    <a:p>
                      <a:r>
                        <a:rPr lang="en-US" sz="1400" dirty="0"/>
                        <a:t>IOS Firewall, IPS, </a:t>
                      </a:r>
                      <a:r>
                        <a:rPr lang="en-US" sz="1400" dirty="0" err="1"/>
                        <a:t>IPSec</a:t>
                      </a:r>
                      <a:r>
                        <a:rPr lang="en-US" sz="1400" dirty="0"/>
                        <a:t>, 3DES, VPN</a:t>
                      </a:r>
                    </a:p>
                  </a:txBody>
                  <a:tcPr anchor="ctr"/>
                </a:tc>
                <a:extLst>
                  <a:ext uri="{0D108BD9-81ED-4DB2-BD59-A6C34878D82A}">
                    <a16:rowId xmlns="" xmlns:a16="http://schemas.microsoft.com/office/drawing/2014/main" val="1699146909"/>
                  </a:ext>
                </a:extLst>
              </a:tr>
            </a:tbl>
          </a:graphicData>
        </a:graphic>
      </p:graphicFrame>
      <p:graphicFrame>
        <p:nvGraphicFramePr>
          <p:cNvPr id="18" name="Table 18">
            <a:extLst>
              <a:ext uri="{FF2B5EF4-FFF2-40B4-BE49-F238E27FC236}">
                <a16:creationId xmlns="" xmlns:a16="http://schemas.microsoft.com/office/drawing/2014/main" id="{B6D62069-2B51-4DDA-A5BB-E55C0C5528D4}"/>
              </a:ext>
            </a:extLst>
          </p:cNvPr>
          <p:cNvGraphicFramePr>
            <a:graphicFrameLocks noGrp="1"/>
          </p:cNvGraphicFramePr>
          <p:nvPr>
            <p:extLst>
              <p:ext uri="{D42A27DB-BD31-4B8C-83A1-F6EECF244321}">
                <p14:modId xmlns:p14="http://schemas.microsoft.com/office/powerpoint/2010/main" val="2347882043"/>
              </p:ext>
            </p:extLst>
          </p:nvPr>
        </p:nvGraphicFramePr>
        <p:xfrm>
          <a:off x="6181437" y="755636"/>
          <a:ext cx="5443061" cy="3273211"/>
        </p:xfrm>
        <a:graphic>
          <a:graphicData uri="http://schemas.openxmlformats.org/drawingml/2006/table">
            <a:tbl>
              <a:tblPr firstRow="1" bandRow="1">
                <a:tableStyleId>{00A15C55-8517-42AA-B614-E9B94910E393}</a:tableStyleId>
              </a:tblPr>
              <a:tblGrid>
                <a:gridCol w="2229296">
                  <a:extLst>
                    <a:ext uri="{9D8B030D-6E8A-4147-A177-3AD203B41FA5}">
                      <a16:colId xmlns="" xmlns:a16="http://schemas.microsoft.com/office/drawing/2014/main" val="1725251687"/>
                    </a:ext>
                  </a:extLst>
                </a:gridCol>
                <a:gridCol w="3213765">
                  <a:extLst>
                    <a:ext uri="{9D8B030D-6E8A-4147-A177-3AD203B41FA5}">
                      <a16:colId xmlns="" xmlns:a16="http://schemas.microsoft.com/office/drawing/2014/main" val="2368473490"/>
                    </a:ext>
                  </a:extLst>
                </a:gridCol>
              </a:tblGrid>
              <a:tr h="0">
                <a:tc>
                  <a:txBody>
                    <a:bodyPr/>
                    <a:lstStyle/>
                    <a:p>
                      <a:pPr marL="0" marR="0">
                        <a:lnSpc>
                          <a:spcPct val="107000"/>
                        </a:lnSpc>
                        <a:spcBef>
                          <a:spcPts val="0"/>
                        </a:spcBef>
                        <a:spcAft>
                          <a:spcPts val="0"/>
                        </a:spcAft>
                      </a:pPr>
                      <a:r>
                        <a:rPr lang="en-US" sz="1100" dirty="0">
                          <a:solidFill>
                            <a:schemeClr val="tx1"/>
                          </a:solidFill>
                          <a:effectLst/>
                        </a:rPr>
                        <a:t>Software Image/Package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r>
                        <a:rPr lang="en-US" sz="1100" dirty="0">
                          <a:solidFill>
                            <a:schemeClr val="tx1"/>
                          </a:solidFill>
                          <a:effectLst/>
                        </a:rPr>
                        <a:t>Features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338259871"/>
                  </a:ext>
                </a:extLst>
              </a:tr>
              <a:tr h="299169">
                <a:tc>
                  <a:txBody>
                    <a:bodyPr/>
                    <a:lstStyle/>
                    <a:p>
                      <a:pPr marL="0" marR="0">
                        <a:lnSpc>
                          <a:spcPct val="107000"/>
                        </a:lnSpc>
                        <a:spcBef>
                          <a:spcPts val="0"/>
                        </a:spcBef>
                        <a:spcAft>
                          <a:spcPts val="0"/>
                        </a:spcAft>
                      </a:pPr>
                      <a:r>
                        <a:rPr lang="en-US" sz="1400" baseline="0">
                          <a:effectLst/>
                        </a:rPr>
                        <a:t>IP Base</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aseline="0" dirty="0">
                          <a:effectLst/>
                        </a:rPr>
                        <a:t>Entry level Cisco IOS image</a:t>
                      </a:r>
                      <a:endParaRPr lang="en-US"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757247151"/>
                  </a:ext>
                </a:extLst>
              </a:tr>
              <a:tr h="299169">
                <a:tc>
                  <a:txBody>
                    <a:bodyPr/>
                    <a:lstStyle/>
                    <a:p>
                      <a:pPr marL="0" marR="0">
                        <a:lnSpc>
                          <a:spcPct val="107000"/>
                        </a:lnSpc>
                        <a:spcBef>
                          <a:spcPts val="0"/>
                        </a:spcBef>
                        <a:spcAft>
                          <a:spcPts val="0"/>
                        </a:spcAft>
                      </a:pPr>
                      <a:r>
                        <a:rPr lang="en-US" sz="1400" baseline="0">
                          <a:effectLst/>
                        </a:rPr>
                        <a:t>IP Voice</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aseline="0">
                          <a:effectLst/>
                        </a:rPr>
                        <a:t>Adds voice</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04701021"/>
                  </a:ext>
                </a:extLst>
              </a:tr>
              <a:tr h="299169">
                <a:tc>
                  <a:txBody>
                    <a:bodyPr/>
                    <a:lstStyle/>
                    <a:p>
                      <a:pPr marL="0" marR="0">
                        <a:lnSpc>
                          <a:spcPct val="107000"/>
                        </a:lnSpc>
                        <a:spcBef>
                          <a:spcPts val="0"/>
                        </a:spcBef>
                        <a:spcAft>
                          <a:spcPts val="0"/>
                        </a:spcAft>
                      </a:pPr>
                      <a:r>
                        <a:rPr lang="en-US" sz="1400" baseline="0">
                          <a:effectLst/>
                        </a:rPr>
                        <a:t>Advanced Security </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aseline="0" dirty="0">
                          <a:effectLst/>
                        </a:rPr>
                        <a:t>Adds security – VPN, IDS/IPS, IPsec.</a:t>
                      </a:r>
                      <a:endParaRPr lang="en-US"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499772278"/>
                  </a:ext>
                </a:extLst>
              </a:tr>
              <a:tr h="316037">
                <a:tc>
                  <a:txBody>
                    <a:bodyPr/>
                    <a:lstStyle/>
                    <a:p>
                      <a:pPr marL="0" marR="0">
                        <a:lnSpc>
                          <a:spcPct val="107000"/>
                        </a:lnSpc>
                        <a:spcBef>
                          <a:spcPts val="0"/>
                        </a:spcBef>
                        <a:spcAft>
                          <a:spcPts val="0"/>
                        </a:spcAft>
                      </a:pPr>
                      <a:r>
                        <a:rPr lang="en-US" sz="1400" baseline="0">
                          <a:effectLst/>
                        </a:rPr>
                        <a:t>Service Provider services</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aseline="0">
                          <a:effectLst/>
                        </a:rPr>
                        <a:t>Adds secure shell/Secure Sockets layer(SSH/SSL), ATM, Multiprotocol Label Switching (MPLS)</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228049569"/>
                  </a:ext>
                </a:extLst>
              </a:tr>
              <a:tr h="299169">
                <a:tc>
                  <a:txBody>
                    <a:bodyPr/>
                    <a:lstStyle/>
                    <a:p>
                      <a:pPr marL="0" marR="0">
                        <a:lnSpc>
                          <a:spcPct val="107000"/>
                        </a:lnSpc>
                        <a:spcBef>
                          <a:spcPts val="0"/>
                        </a:spcBef>
                        <a:spcAft>
                          <a:spcPts val="0"/>
                        </a:spcAft>
                      </a:pPr>
                      <a:r>
                        <a:rPr lang="en-US" sz="1400" baseline="0">
                          <a:effectLst/>
                        </a:rPr>
                        <a:t>Enterprise Base</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aseline="0">
                          <a:effectLst/>
                        </a:rPr>
                        <a:t>Adds multiprotocol services</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30966103"/>
                  </a:ext>
                </a:extLst>
              </a:tr>
              <a:tr h="299169">
                <a:tc>
                  <a:txBody>
                    <a:bodyPr/>
                    <a:lstStyle/>
                    <a:p>
                      <a:pPr marL="0" marR="0">
                        <a:lnSpc>
                          <a:spcPct val="107000"/>
                        </a:lnSpc>
                        <a:spcBef>
                          <a:spcPts val="0"/>
                        </a:spcBef>
                        <a:spcAft>
                          <a:spcPts val="0"/>
                        </a:spcAft>
                      </a:pPr>
                      <a:r>
                        <a:rPr lang="en-US" sz="1400" baseline="0">
                          <a:effectLst/>
                        </a:rPr>
                        <a:t>Enterprise services</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aseline="0">
                          <a:effectLst/>
                        </a:rPr>
                        <a:t>Merges Enterprise Base and SP services.</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452595464"/>
                  </a:ext>
                </a:extLst>
              </a:tr>
              <a:tr h="299169">
                <a:tc>
                  <a:txBody>
                    <a:bodyPr/>
                    <a:lstStyle/>
                    <a:p>
                      <a:pPr marL="0" marR="0">
                        <a:lnSpc>
                          <a:spcPct val="107000"/>
                        </a:lnSpc>
                        <a:spcBef>
                          <a:spcPts val="0"/>
                        </a:spcBef>
                        <a:spcAft>
                          <a:spcPts val="0"/>
                        </a:spcAft>
                      </a:pPr>
                      <a:r>
                        <a:rPr lang="en-US" sz="1400" baseline="0" dirty="0">
                          <a:effectLst/>
                        </a:rPr>
                        <a:t>Advanced IP services</a:t>
                      </a:r>
                      <a:endParaRPr lang="en-US"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aseline="0">
                          <a:effectLst/>
                        </a:rPr>
                        <a:t>Merges Advanced security and SP services. Adds IPv6</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2708840"/>
                  </a:ext>
                </a:extLst>
              </a:tr>
              <a:tr h="299169">
                <a:tc>
                  <a:txBody>
                    <a:bodyPr/>
                    <a:lstStyle/>
                    <a:p>
                      <a:pPr marL="0" marR="0">
                        <a:lnSpc>
                          <a:spcPct val="107000"/>
                        </a:lnSpc>
                        <a:spcBef>
                          <a:spcPts val="0"/>
                        </a:spcBef>
                        <a:spcAft>
                          <a:spcPts val="0"/>
                        </a:spcAft>
                      </a:pPr>
                      <a:r>
                        <a:rPr lang="en-US" sz="1400" baseline="0">
                          <a:effectLst/>
                        </a:rPr>
                        <a:t>Advanced Enterprise Services</a:t>
                      </a:r>
                      <a:endParaRPr lang="en-US" sz="1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aseline="0" dirty="0">
                          <a:effectLst/>
                        </a:rPr>
                        <a:t>Merges advanced IP services and enterprise services.</a:t>
                      </a:r>
                      <a:endParaRPr lang="en-US"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673249698"/>
                  </a:ext>
                </a:extLst>
              </a:tr>
            </a:tbl>
          </a:graphicData>
        </a:graphic>
      </p:graphicFrame>
      <p:sp>
        <p:nvSpPr>
          <p:cNvPr id="24" name="Rectangle 23">
            <a:extLst>
              <a:ext uri="{FF2B5EF4-FFF2-40B4-BE49-F238E27FC236}">
                <a16:creationId xmlns="" xmlns:a16="http://schemas.microsoft.com/office/drawing/2014/main" id="{01AF7B7C-A620-42C4-8455-403D4BF69015}"/>
              </a:ext>
            </a:extLst>
          </p:cNvPr>
          <p:cNvSpPr/>
          <p:nvPr/>
        </p:nvSpPr>
        <p:spPr>
          <a:xfrm>
            <a:off x="7286996" y="444299"/>
            <a:ext cx="2470035" cy="307777"/>
          </a:xfrm>
          <a:prstGeom prst="rect">
            <a:avLst/>
          </a:prstGeom>
        </p:spPr>
        <p:txBody>
          <a:bodyPr wrap="none">
            <a:spAutoFit/>
          </a:bodyPr>
          <a:lstStyle/>
          <a:p>
            <a:r>
              <a:rPr lang="en-US" sz="1400" b="1" dirty="0"/>
              <a:t>Cisco Licensing before IOS 15.0</a:t>
            </a:r>
          </a:p>
        </p:txBody>
      </p:sp>
      <p:sp>
        <p:nvSpPr>
          <p:cNvPr id="26" name="Rectangle 25">
            <a:extLst>
              <a:ext uri="{FF2B5EF4-FFF2-40B4-BE49-F238E27FC236}">
                <a16:creationId xmlns="" xmlns:a16="http://schemas.microsoft.com/office/drawing/2014/main" id="{96E0FA4B-D30D-42D4-A39C-535F602FE43B}"/>
              </a:ext>
            </a:extLst>
          </p:cNvPr>
          <p:cNvSpPr/>
          <p:nvPr/>
        </p:nvSpPr>
        <p:spPr>
          <a:xfrm>
            <a:off x="7286996" y="4094422"/>
            <a:ext cx="2650149" cy="307777"/>
          </a:xfrm>
          <a:prstGeom prst="rect">
            <a:avLst/>
          </a:prstGeom>
        </p:spPr>
        <p:txBody>
          <a:bodyPr wrap="none">
            <a:spAutoFit/>
          </a:bodyPr>
          <a:lstStyle/>
          <a:p>
            <a:r>
              <a:rPr lang="en-US" sz="1400" b="1" dirty="0"/>
              <a:t>Cisco Licensing IOS 15.0 and later</a:t>
            </a:r>
          </a:p>
        </p:txBody>
      </p:sp>
    </p:spTree>
    <p:extLst>
      <p:ext uri="{BB962C8B-B14F-4D97-AF65-F5344CB8AC3E}">
        <p14:creationId xmlns:p14="http://schemas.microsoft.com/office/powerpoint/2010/main" val="4095318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10242" y="1262287"/>
            <a:ext cx="5785757" cy="4516213"/>
          </a:xfrm>
        </p:spPr>
        <p:txBody>
          <a:bodyPr>
            <a:normAutofit/>
          </a:bodyPr>
          <a:lstStyle/>
          <a:p>
            <a:pPr marL="0" indent="0">
              <a:buNone/>
            </a:pPr>
            <a:r>
              <a:rPr lang="en-US" sz="1600" b="1" dirty="0">
                <a:latin typeface="+mj-lt"/>
              </a:rPr>
              <a:t>IOS (Internetwork Operating System)</a:t>
            </a:r>
            <a:r>
              <a:rPr lang="en-US" sz="1600" dirty="0">
                <a:latin typeface="+mj-lt"/>
              </a:rPr>
              <a:t> is a proprietary operating system used on most Cisco routers and switches. IOS has a command-line interface. This operating system is used to configure routing, switching, internetworking and other features supported by a Cisco device.</a:t>
            </a:r>
          </a:p>
          <a:p>
            <a:pPr marL="0" indent="0">
              <a:buNone/>
            </a:pPr>
            <a:r>
              <a:rPr lang="en-US" sz="1600" b="1" dirty="0">
                <a:latin typeface="+mj-lt"/>
              </a:rPr>
              <a:t>IOS-XE: </a:t>
            </a:r>
            <a:r>
              <a:rPr lang="en-US" sz="1600" dirty="0">
                <a:latin typeface="+mj-lt"/>
              </a:rPr>
              <a:t>Cisco IOS-XE is built on Linux and  adds support for symmetric multiprocessing and separate memory spaces.</a:t>
            </a:r>
          </a:p>
          <a:p>
            <a:pPr marL="0" indent="0">
              <a:buNone/>
            </a:pPr>
            <a:r>
              <a:rPr lang="en-US" sz="1600" b="1" dirty="0">
                <a:latin typeface="+mj-lt"/>
              </a:rPr>
              <a:t>IOS-XR</a:t>
            </a:r>
            <a:r>
              <a:rPr lang="en-US" sz="1600" dirty="0">
                <a:latin typeface="+mj-lt"/>
              </a:rPr>
              <a:t>: Found on Cisco service provider routers, for example, a Cisco XR 12000 Series router runs Cisco IOS-XR. A feature IOS-XR offers is the ability to have a single instance of the operating system controlling multiple chassis. Also, since IOS-XR targets service provider environments, it offers support for interfaces such as DWDM and Packet over SONET.</a:t>
            </a:r>
            <a:endParaRPr lang="en-US" sz="1600" b="1" dirty="0">
              <a:latin typeface="+mj-lt"/>
            </a:endParaRPr>
          </a:p>
          <a:p>
            <a:pPr marL="0" indent="0">
              <a:buNone/>
            </a:pPr>
            <a:r>
              <a:rPr lang="en-US" sz="1600" b="1" dirty="0">
                <a:latin typeface="+mj-lt"/>
              </a:rPr>
              <a:t>NX-OS</a:t>
            </a:r>
            <a:r>
              <a:rPr lang="en-US" sz="1600" dirty="0">
                <a:latin typeface="+mj-lt"/>
              </a:rPr>
              <a:t>: Found on Cisco Nexus switches located in data centers. For example, a Cisco Nexus 7000 Series switch runs Cisco NX-OS. NX-OS is built on a Linux kernel, and it natively supports the Python language for creating scripts on Cisco Nexus switches.</a:t>
            </a:r>
          </a:p>
          <a:p>
            <a:pPr marL="0" indent="0">
              <a:buNone/>
            </a:pPr>
            <a:endParaRPr lang="en-US" sz="1600" dirty="0">
              <a:latin typeface="+mj-lt"/>
            </a:endParaRPr>
          </a:p>
          <a:p>
            <a:pPr marL="0" indent="0">
              <a:buNone/>
            </a:pPr>
            <a:endParaRPr lang="en-US" sz="1600" dirty="0">
              <a:latin typeface="+mj-lt"/>
            </a:endParaRPr>
          </a:p>
          <a:p>
            <a:pPr marL="0" indent="0">
              <a:buNone/>
            </a:pPr>
            <a:endParaRPr lang="en-US" sz="1600" dirty="0">
              <a:latin typeface="+mj-lt"/>
            </a:endParaRPr>
          </a:p>
          <a:p>
            <a:pPr marL="0" indent="0">
              <a:buNone/>
            </a:pPr>
            <a:endParaRPr lang="en-US" sz="1600" dirty="0">
              <a:latin typeface="+mj-lt"/>
            </a:endParaRP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365125"/>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900" b="1" dirty="0">
                <a:solidFill>
                  <a:prstClr val="black"/>
                </a:solidFill>
              </a:rPr>
              <a:t>Key role of Cisco IOS, IOS-XE, IOS-XR and NX-OS software</a:t>
            </a:r>
          </a:p>
        </p:txBody>
      </p:sp>
      <p:pic>
        <p:nvPicPr>
          <p:cNvPr id="3" name="Picture 2" descr="A close up of a computer&#10;&#10;Description automatically generated">
            <a:extLst>
              <a:ext uri="{FF2B5EF4-FFF2-40B4-BE49-F238E27FC236}">
                <a16:creationId xmlns="" xmlns:a16="http://schemas.microsoft.com/office/drawing/2014/main" id="{66EEF6C7-931C-407F-BF50-C216DF546C4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0108" t="20496" r="32664" b="6495"/>
          <a:stretch/>
        </p:blipFill>
        <p:spPr>
          <a:xfrm>
            <a:off x="7600949" y="1384300"/>
            <a:ext cx="3575051" cy="3684406"/>
          </a:xfrm>
          <a:prstGeom prst="rect">
            <a:avLst/>
          </a:prstGeom>
        </p:spPr>
      </p:pic>
    </p:spTree>
    <p:extLst>
      <p:ext uri="{BB962C8B-B14F-4D97-AF65-F5344CB8AC3E}">
        <p14:creationId xmlns:p14="http://schemas.microsoft.com/office/powerpoint/2010/main" val="3857292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41429" y="1209807"/>
            <a:ext cx="5035008" cy="5224104"/>
          </a:xfrm>
        </p:spPr>
        <p:txBody>
          <a:bodyPr>
            <a:normAutofit/>
          </a:bodyPr>
          <a:lstStyle/>
          <a:p>
            <a:pPr marL="0" indent="0">
              <a:buNone/>
            </a:pPr>
            <a:r>
              <a:rPr lang="en-US" sz="1600" dirty="0">
                <a:latin typeface="+mj-lt"/>
              </a:rPr>
              <a:t>To view the licenses on a router use the command </a:t>
            </a:r>
            <a:r>
              <a:rPr lang="en-US" sz="1600" dirty="0" smtClean="0">
                <a:latin typeface="+mj-lt"/>
              </a:rPr>
              <a:t/>
            </a:r>
            <a:br>
              <a:rPr lang="en-US" sz="1600" dirty="0" smtClean="0">
                <a:latin typeface="+mj-lt"/>
              </a:rPr>
            </a:br>
            <a:r>
              <a:rPr lang="en-US" sz="1600" b="1" dirty="0" smtClean="0">
                <a:latin typeface="Courier New" panose="02070309020205020404" pitchFamily="49" charset="0"/>
                <a:cs typeface="Courier New" panose="02070309020205020404" pitchFamily="49" charset="0"/>
              </a:rPr>
              <a:t>show </a:t>
            </a:r>
            <a:r>
              <a:rPr lang="en-US" sz="1600" b="1" dirty="0">
                <a:latin typeface="Courier New" panose="02070309020205020404" pitchFamily="49" charset="0"/>
                <a:cs typeface="Courier New" panose="02070309020205020404" pitchFamily="49" charset="0"/>
              </a:rPr>
              <a:t>license </a:t>
            </a:r>
            <a:r>
              <a:rPr lang="en-US" sz="1600" dirty="0">
                <a:latin typeface="+mj-lt"/>
              </a:rPr>
              <a:t>as seen in figure.</a:t>
            </a: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5" name="Title 6"/>
          <p:cNvSpPr txBox="1">
            <a:spLocks/>
          </p:cNvSpPr>
          <p:nvPr/>
        </p:nvSpPr>
        <p:spPr>
          <a:xfrm>
            <a:off x="310243" y="432632"/>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900" b="1" dirty="0">
                <a:solidFill>
                  <a:prstClr val="black"/>
                </a:solidFill>
              </a:rPr>
              <a:t>Describe the licensing process on different platforms</a:t>
            </a:r>
          </a:p>
        </p:txBody>
      </p:sp>
      <p:sp>
        <p:nvSpPr>
          <p:cNvPr id="13" name="TextBox 12"/>
          <p:cNvSpPr txBox="1"/>
          <p:nvPr/>
        </p:nvSpPr>
        <p:spPr>
          <a:xfrm>
            <a:off x="5059468" y="1295951"/>
            <a:ext cx="6997927" cy="3785652"/>
          </a:xfrm>
          <a:prstGeom prst="rect">
            <a:avLst/>
          </a:prstGeom>
          <a:solidFill>
            <a:schemeClr val="tx1"/>
          </a:solidFill>
        </p:spPr>
        <p:txBody>
          <a:bodyPr wrap="square" rtlCol="0">
            <a:spAutoFit/>
          </a:bodyPr>
          <a:lstStyle/>
          <a:p>
            <a:r>
              <a:rPr lang="en-US" sz="1200" dirty="0" err="1">
                <a:solidFill>
                  <a:schemeClr val="bg1"/>
                </a:solidFill>
                <a:latin typeface="Courier New" panose="02070309020205020404" pitchFamily="49" charset="0"/>
                <a:cs typeface="Courier New" panose="02070309020205020404" pitchFamily="49" charset="0"/>
              </a:rPr>
              <a:t>Router#</a:t>
            </a:r>
            <a:r>
              <a:rPr lang="en-US" sz="1200" b="1" dirty="0" err="1">
                <a:solidFill>
                  <a:schemeClr val="bg1"/>
                </a:solidFill>
                <a:latin typeface="Courier New" panose="02070309020205020404" pitchFamily="49" charset="0"/>
                <a:cs typeface="Courier New" panose="02070309020205020404" pitchFamily="49" charset="0"/>
              </a:rPr>
              <a:t>show</a:t>
            </a:r>
            <a:r>
              <a:rPr lang="en-US" sz="1200" dirty="0">
                <a:solidFill>
                  <a:schemeClr val="bg1"/>
                </a:solidFill>
                <a:latin typeface="Courier New" panose="02070309020205020404" pitchFamily="49" charset="0"/>
                <a:cs typeface="Courier New" panose="02070309020205020404" pitchFamily="49" charset="0"/>
              </a:rPr>
              <a:t> </a:t>
            </a:r>
            <a:r>
              <a:rPr lang="en-US" sz="1200" b="1" dirty="0">
                <a:solidFill>
                  <a:schemeClr val="bg1"/>
                </a:solidFill>
                <a:latin typeface="Courier New" panose="02070309020205020404" pitchFamily="49" charset="0"/>
                <a:cs typeface="Courier New" panose="02070309020205020404" pitchFamily="49" charset="0"/>
              </a:rPr>
              <a:t>license ?</a:t>
            </a:r>
          </a:p>
          <a:p>
            <a:r>
              <a:rPr lang="en-US" sz="1200" dirty="0">
                <a:solidFill>
                  <a:schemeClr val="bg1"/>
                </a:solidFill>
                <a:latin typeface="Courier New" panose="02070309020205020404" pitchFamily="49" charset="0"/>
                <a:cs typeface="Courier New" panose="02070309020205020404" pitchFamily="49" charset="0"/>
              </a:rPr>
              <a:t>  all      Show license all information</a:t>
            </a:r>
          </a:p>
          <a:p>
            <a:r>
              <a:rPr lang="en-US" sz="1200" dirty="0">
                <a:solidFill>
                  <a:schemeClr val="bg1"/>
                </a:solidFill>
                <a:latin typeface="Courier New" panose="02070309020205020404" pitchFamily="49" charset="0"/>
                <a:cs typeface="Courier New" panose="02070309020205020404" pitchFamily="49" charset="0"/>
              </a:rPr>
              <a:t>  detail   Show license detail information</a:t>
            </a:r>
          </a:p>
          <a:p>
            <a:r>
              <a:rPr lang="en-US" sz="1200" dirty="0">
                <a:solidFill>
                  <a:schemeClr val="bg1"/>
                </a:solidFill>
                <a:latin typeface="Courier New" panose="02070309020205020404" pitchFamily="49" charset="0"/>
                <a:cs typeface="Courier New" panose="02070309020205020404" pitchFamily="49" charset="0"/>
              </a:rPr>
              <a:t>  feature  Show license feature information</a:t>
            </a:r>
          </a:p>
          <a:p>
            <a:r>
              <a:rPr lang="en-US" sz="1200" dirty="0">
                <a:solidFill>
                  <a:schemeClr val="bg1"/>
                </a:solidFill>
                <a:latin typeface="Courier New" panose="02070309020205020404" pitchFamily="49" charset="0"/>
                <a:cs typeface="Courier New" panose="02070309020205020404" pitchFamily="49" charset="0"/>
              </a:rPr>
              <a:t>  </a:t>
            </a:r>
            <a:r>
              <a:rPr lang="en-US" sz="1200" dirty="0" err="1">
                <a:solidFill>
                  <a:schemeClr val="bg1"/>
                </a:solidFill>
                <a:latin typeface="Courier New" panose="02070309020205020404" pitchFamily="49" charset="0"/>
                <a:cs typeface="Courier New" panose="02070309020205020404" pitchFamily="49" charset="0"/>
              </a:rPr>
              <a:t>udi</a:t>
            </a:r>
            <a:r>
              <a:rPr lang="en-US" sz="1200" dirty="0">
                <a:solidFill>
                  <a:schemeClr val="bg1"/>
                </a:solidFill>
                <a:latin typeface="Courier New" panose="02070309020205020404" pitchFamily="49" charset="0"/>
                <a:cs typeface="Courier New" panose="02070309020205020404" pitchFamily="49" charset="0"/>
              </a:rPr>
              <a:t>      Show license </a:t>
            </a:r>
            <a:r>
              <a:rPr lang="en-US" sz="1200" dirty="0" err="1">
                <a:solidFill>
                  <a:schemeClr val="bg1"/>
                </a:solidFill>
                <a:latin typeface="Courier New" panose="02070309020205020404" pitchFamily="49" charset="0"/>
                <a:cs typeface="Courier New" panose="02070309020205020404" pitchFamily="49" charset="0"/>
              </a:rPr>
              <a:t>udi</a:t>
            </a:r>
            <a:r>
              <a:rPr lang="en-US" sz="1200" dirty="0">
                <a:solidFill>
                  <a:schemeClr val="bg1"/>
                </a:solidFill>
                <a:latin typeface="Courier New" panose="02070309020205020404" pitchFamily="49" charset="0"/>
                <a:cs typeface="Courier New" panose="02070309020205020404" pitchFamily="49" charset="0"/>
              </a:rPr>
              <a:t> information</a:t>
            </a:r>
          </a:p>
          <a:p>
            <a:r>
              <a:rPr lang="en-US" sz="1200" dirty="0" err="1">
                <a:solidFill>
                  <a:schemeClr val="bg1"/>
                </a:solidFill>
                <a:latin typeface="Courier New" panose="02070309020205020404" pitchFamily="49" charset="0"/>
                <a:cs typeface="Courier New" panose="02070309020205020404" pitchFamily="49" charset="0"/>
              </a:rPr>
              <a:t>Router#</a:t>
            </a:r>
            <a:r>
              <a:rPr lang="en-US" sz="1200" b="1" dirty="0" err="1">
                <a:solidFill>
                  <a:schemeClr val="bg1"/>
                </a:solidFill>
                <a:latin typeface="Courier New" panose="02070309020205020404" pitchFamily="49" charset="0"/>
                <a:cs typeface="Courier New" panose="02070309020205020404" pitchFamily="49" charset="0"/>
              </a:rPr>
              <a:t>show</a:t>
            </a:r>
            <a:r>
              <a:rPr lang="en-US" sz="1200" dirty="0">
                <a:solidFill>
                  <a:schemeClr val="bg1"/>
                </a:solidFill>
                <a:latin typeface="Courier New" panose="02070309020205020404" pitchFamily="49" charset="0"/>
                <a:cs typeface="Courier New" panose="02070309020205020404" pitchFamily="49" charset="0"/>
              </a:rPr>
              <a:t> </a:t>
            </a:r>
            <a:r>
              <a:rPr lang="en-US" sz="1200" b="1" dirty="0">
                <a:solidFill>
                  <a:schemeClr val="bg1"/>
                </a:solidFill>
                <a:latin typeface="Courier New" panose="02070309020205020404" pitchFamily="49" charset="0"/>
                <a:cs typeface="Courier New" panose="02070309020205020404" pitchFamily="49" charset="0"/>
              </a:rPr>
              <a:t>license feature</a:t>
            </a:r>
          </a:p>
          <a:p>
            <a:r>
              <a:rPr lang="en-US" sz="1200" dirty="0">
                <a:solidFill>
                  <a:schemeClr val="bg1"/>
                </a:solidFill>
                <a:latin typeface="Courier New" panose="02070309020205020404" pitchFamily="49" charset="0"/>
                <a:cs typeface="Courier New" panose="02070309020205020404" pitchFamily="49" charset="0"/>
              </a:rPr>
              <a:t>Feature name      Enforcement  Evaluation  Subscription   Enabled  </a:t>
            </a:r>
            <a:r>
              <a:rPr lang="en-US" sz="1200" dirty="0" err="1">
                <a:solidFill>
                  <a:schemeClr val="bg1"/>
                </a:solidFill>
                <a:latin typeface="Courier New" panose="02070309020205020404" pitchFamily="49" charset="0"/>
                <a:cs typeface="Courier New" panose="02070309020205020404" pitchFamily="49" charset="0"/>
              </a:rPr>
              <a:t>RightToUse</a:t>
            </a:r>
            <a:endParaRPr lang="en-US" sz="1200" dirty="0">
              <a:solidFill>
                <a:schemeClr val="bg1"/>
              </a:solidFill>
              <a:latin typeface="Courier New" panose="02070309020205020404" pitchFamily="49" charset="0"/>
              <a:cs typeface="Courier New" panose="02070309020205020404" pitchFamily="49" charset="0"/>
            </a:endParaRPr>
          </a:p>
          <a:p>
            <a:r>
              <a:rPr lang="en-US" sz="1200" dirty="0">
                <a:solidFill>
                  <a:schemeClr val="bg1"/>
                </a:solidFill>
                <a:latin typeface="Courier New" panose="02070309020205020404" pitchFamily="49" charset="0"/>
                <a:cs typeface="Courier New" panose="02070309020205020404" pitchFamily="49" charset="0"/>
              </a:rPr>
              <a:t>hseck9            yes          no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a:t>
            </a:r>
            <a:r>
              <a:rPr lang="en-US" sz="1200" dirty="0" err="1">
                <a:solidFill>
                  <a:schemeClr val="bg1"/>
                </a:solidFill>
                <a:latin typeface="Courier New" panose="02070309020205020404" pitchFamily="49" charset="0"/>
                <a:cs typeface="Courier New" panose="02070309020205020404" pitchFamily="49" charset="0"/>
              </a:rPr>
              <a:t>no</a:t>
            </a:r>
            <a:endParaRPr lang="en-US" sz="1200" dirty="0">
              <a:solidFill>
                <a:schemeClr val="bg1"/>
              </a:solidFill>
              <a:latin typeface="Courier New" panose="02070309020205020404" pitchFamily="49" charset="0"/>
              <a:cs typeface="Courier New" panose="02070309020205020404" pitchFamily="49" charset="0"/>
            </a:endParaRPr>
          </a:p>
          <a:p>
            <a:r>
              <a:rPr lang="en-US" sz="1200" dirty="0">
                <a:solidFill>
                  <a:schemeClr val="bg1"/>
                </a:solidFill>
                <a:latin typeface="Courier New" panose="02070309020205020404" pitchFamily="49" charset="0"/>
                <a:cs typeface="Courier New" panose="02070309020205020404" pitchFamily="49" charset="0"/>
              </a:rPr>
              <a:t>AdvUCSuiteK9      yes          </a:t>
            </a:r>
            <a:r>
              <a:rPr lang="en-US" sz="1200" dirty="0" err="1">
                <a:solidFill>
                  <a:schemeClr val="bg1"/>
                </a:solidFill>
                <a:latin typeface="Courier New" panose="02070309020205020404" pitchFamily="49" charset="0"/>
                <a:cs typeface="Courier New" panose="02070309020205020404" pitchFamily="49" charset="0"/>
              </a:rPr>
              <a:t>yes</a:t>
            </a:r>
            <a:r>
              <a:rPr lang="en-US" sz="1200" dirty="0">
                <a:solidFill>
                  <a:schemeClr val="bg1"/>
                </a:solidFill>
                <a:latin typeface="Courier New" panose="02070309020205020404" pitchFamily="49" charset="0"/>
                <a:cs typeface="Courier New" panose="02070309020205020404" pitchFamily="49" charset="0"/>
              </a:rPr>
              <a:t>         no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yes</a:t>
            </a:r>
          </a:p>
          <a:p>
            <a:r>
              <a:rPr lang="en-US" sz="1200" dirty="0">
                <a:solidFill>
                  <a:schemeClr val="bg1"/>
                </a:solidFill>
                <a:latin typeface="Courier New" panose="02070309020205020404" pitchFamily="49" charset="0"/>
                <a:cs typeface="Courier New" panose="02070309020205020404" pitchFamily="49" charset="0"/>
              </a:rPr>
              <a:t>FoundationSuiteK9 yes          </a:t>
            </a:r>
            <a:r>
              <a:rPr lang="en-US" sz="1200" dirty="0" err="1">
                <a:solidFill>
                  <a:schemeClr val="bg1"/>
                </a:solidFill>
                <a:latin typeface="Courier New" panose="02070309020205020404" pitchFamily="49" charset="0"/>
                <a:cs typeface="Courier New" panose="02070309020205020404" pitchFamily="49" charset="0"/>
              </a:rPr>
              <a:t>yes</a:t>
            </a:r>
            <a:r>
              <a:rPr lang="en-US" sz="1200" dirty="0">
                <a:solidFill>
                  <a:schemeClr val="bg1"/>
                </a:solidFill>
                <a:latin typeface="Courier New" panose="02070309020205020404" pitchFamily="49" charset="0"/>
                <a:cs typeface="Courier New" panose="02070309020205020404" pitchFamily="49" charset="0"/>
              </a:rPr>
              <a:t>         no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yes</a:t>
            </a:r>
          </a:p>
          <a:p>
            <a:r>
              <a:rPr lang="en-US" sz="1200" dirty="0">
                <a:solidFill>
                  <a:schemeClr val="bg1"/>
                </a:solidFill>
                <a:latin typeface="Courier New" panose="02070309020205020404" pitchFamily="49" charset="0"/>
                <a:cs typeface="Courier New" panose="02070309020205020404" pitchFamily="49" charset="0"/>
              </a:rPr>
              <a:t>appxk9            yes          </a:t>
            </a:r>
            <a:r>
              <a:rPr lang="en-US" sz="1200" dirty="0" err="1">
                <a:solidFill>
                  <a:schemeClr val="bg1"/>
                </a:solidFill>
                <a:latin typeface="Courier New" panose="02070309020205020404" pitchFamily="49" charset="0"/>
                <a:cs typeface="Courier New" panose="02070309020205020404" pitchFamily="49" charset="0"/>
              </a:rPr>
              <a:t>yes</a:t>
            </a:r>
            <a:r>
              <a:rPr lang="en-US" sz="1200" dirty="0">
                <a:solidFill>
                  <a:schemeClr val="bg1"/>
                </a:solidFill>
                <a:latin typeface="Courier New" panose="02070309020205020404" pitchFamily="49" charset="0"/>
                <a:cs typeface="Courier New" panose="02070309020205020404" pitchFamily="49" charset="0"/>
              </a:rPr>
              <a:t>         no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yes</a:t>
            </a:r>
          </a:p>
          <a:p>
            <a:r>
              <a:rPr lang="en-US" sz="1200" dirty="0" err="1">
                <a:solidFill>
                  <a:schemeClr val="bg1"/>
                </a:solidFill>
                <a:latin typeface="Courier New" panose="02070309020205020404" pitchFamily="49" charset="0"/>
                <a:cs typeface="Courier New" panose="02070309020205020404" pitchFamily="49" charset="0"/>
              </a:rPr>
              <a:t>cme-srst</a:t>
            </a:r>
            <a:r>
              <a:rPr lang="en-US" sz="1200" dirty="0">
                <a:solidFill>
                  <a:schemeClr val="bg1"/>
                </a:solidFill>
                <a:latin typeface="Courier New" panose="02070309020205020404" pitchFamily="49" charset="0"/>
                <a:cs typeface="Courier New" panose="02070309020205020404" pitchFamily="49" charset="0"/>
              </a:rPr>
              <a:t>          yes          </a:t>
            </a:r>
            <a:r>
              <a:rPr lang="en-US" sz="1200" dirty="0" err="1">
                <a:solidFill>
                  <a:schemeClr val="bg1"/>
                </a:solidFill>
                <a:latin typeface="Courier New" panose="02070309020205020404" pitchFamily="49" charset="0"/>
                <a:cs typeface="Courier New" panose="02070309020205020404" pitchFamily="49" charset="0"/>
              </a:rPr>
              <a:t>yes</a:t>
            </a:r>
            <a:r>
              <a:rPr lang="en-US" sz="1200" dirty="0">
                <a:solidFill>
                  <a:schemeClr val="bg1"/>
                </a:solidFill>
                <a:latin typeface="Courier New" panose="02070309020205020404" pitchFamily="49" charset="0"/>
                <a:cs typeface="Courier New" panose="02070309020205020404" pitchFamily="49" charset="0"/>
              </a:rPr>
              <a:t>         no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yes</a:t>
            </a:r>
          </a:p>
          <a:p>
            <a:r>
              <a:rPr lang="en-US" sz="1200" dirty="0">
                <a:solidFill>
                  <a:schemeClr val="bg1"/>
                </a:solidFill>
                <a:latin typeface="Courier New" panose="02070309020205020404" pitchFamily="49" charset="0"/>
                <a:cs typeface="Courier New" panose="02070309020205020404" pitchFamily="49" charset="0"/>
              </a:rPr>
              <a:t>ipbasek9          no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yes      no</a:t>
            </a:r>
          </a:p>
          <a:p>
            <a:r>
              <a:rPr lang="en-US" sz="1200" dirty="0">
                <a:solidFill>
                  <a:schemeClr val="bg1"/>
                </a:solidFill>
                <a:latin typeface="Courier New" panose="02070309020205020404" pitchFamily="49" charset="0"/>
                <a:cs typeface="Courier New" panose="02070309020205020404" pitchFamily="49" charset="0"/>
              </a:rPr>
              <a:t>securityk9        yes          </a:t>
            </a:r>
            <a:r>
              <a:rPr lang="en-US" sz="1200" dirty="0" err="1">
                <a:solidFill>
                  <a:schemeClr val="bg1"/>
                </a:solidFill>
                <a:latin typeface="Courier New" panose="02070309020205020404" pitchFamily="49" charset="0"/>
                <a:cs typeface="Courier New" panose="02070309020205020404" pitchFamily="49" charset="0"/>
              </a:rPr>
              <a:t>yes</a:t>
            </a:r>
            <a:r>
              <a:rPr lang="en-US" sz="1200" dirty="0">
                <a:solidFill>
                  <a:schemeClr val="bg1"/>
                </a:solidFill>
                <a:latin typeface="Courier New" panose="02070309020205020404" pitchFamily="49" charset="0"/>
                <a:cs typeface="Courier New" panose="02070309020205020404" pitchFamily="49" charset="0"/>
              </a:rPr>
              <a:t>         no             yes      </a:t>
            </a:r>
            <a:r>
              <a:rPr lang="en-US" sz="1200" dirty="0" err="1">
                <a:solidFill>
                  <a:schemeClr val="bg1"/>
                </a:solidFill>
                <a:latin typeface="Courier New" panose="02070309020205020404" pitchFamily="49" charset="0"/>
                <a:cs typeface="Courier New" panose="02070309020205020404" pitchFamily="49" charset="0"/>
              </a:rPr>
              <a:t>yes</a:t>
            </a:r>
            <a:endParaRPr lang="en-US" sz="1200" dirty="0">
              <a:solidFill>
                <a:schemeClr val="bg1"/>
              </a:solidFill>
              <a:latin typeface="Courier New" panose="02070309020205020404" pitchFamily="49" charset="0"/>
              <a:cs typeface="Courier New" panose="02070309020205020404" pitchFamily="49" charset="0"/>
            </a:endParaRPr>
          </a:p>
          <a:p>
            <a:r>
              <a:rPr lang="en-US" sz="1200" dirty="0">
                <a:solidFill>
                  <a:schemeClr val="bg1"/>
                </a:solidFill>
                <a:latin typeface="Courier New" panose="02070309020205020404" pitchFamily="49" charset="0"/>
                <a:cs typeface="Courier New" panose="02070309020205020404" pitchFamily="49" charset="0"/>
              </a:rPr>
              <a:t>throughput        yes          </a:t>
            </a:r>
            <a:r>
              <a:rPr lang="en-US" sz="1200" dirty="0" err="1">
                <a:solidFill>
                  <a:schemeClr val="bg1"/>
                </a:solidFill>
                <a:latin typeface="Courier New" panose="02070309020205020404" pitchFamily="49" charset="0"/>
                <a:cs typeface="Courier New" panose="02070309020205020404" pitchFamily="49" charset="0"/>
              </a:rPr>
              <a:t>yes</a:t>
            </a:r>
            <a:r>
              <a:rPr lang="en-US" sz="1200" dirty="0">
                <a:solidFill>
                  <a:schemeClr val="bg1"/>
                </a:solidFill>
                <a:latin typeface="Courier New" panose="02070309020205020404" pitchFamily="49" charset="0"/>
                <a:cs typeface="Courier New" panose="02070309020205020404" pitchFamily="49" charset="0"/>
              </a:rPr>
              <a:t>         no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yes</a:t>
            </a:r>
          </a:p>
          <a:p>
            <a:r>
              <a:rPr lang="en-US" sz="1200" dirty="0">
                <a:solidFill>
                  <a:schemeClr val="bg1"/>
                </a:solidFill>
                <a:latin typeface="Courier New" panose="02070309020205020404" pitchFamily="49" charset="0"/>
                <a:cs typeface="Courier New" panose="02070309020205020404" pitchFamily="49" charset="0"/>
              </a:rPr>
              <a:t>uck9              yes          </a:t>
            </a:r>
            <a:r>
              <a:rPr lang="en-US" sz="1200" dirty="0" err="1">
                <a:solidFill>
                  <a:schemeClr val="bg1"/>
                </a:solidFill>
                <a:latin typeface="Courier New" panose="02070309020205020404" pitchFamily="49" charset="0"/>
                <a:cs typeface="Courier New" panose="02070309020205020404" pitchFamily="49" charset="0"/>
              </a:rPr>
              <a:t>yes</a:t>
            </a:r>
            <a:r>
              <a:rPr lang="en-US" sz="1200" dirty="0">
                <a:solidFill>
                  <a:schemeClr val="bg1"/>
                </a:solidFill>
                <a:latin typeface="Courier New" panose="02070309020205020404" pitchFamily="49" charset="0"/>
                <a:cs typeface="Courier New" panose="02070309020205020404" pitchFamily="49" charset="0"/>
              </a:rPr>
              <a:t>         no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yes</a:t>
            </a:r>
          </a:p>
          <a:p>
            <a:r>
              <a:rPr lang="en-US" sz="1200" dirty="0" err="1">
                <a:solidFill>
                  <a:schemeClr val="bg1"/>
                </a:solidFill>
                <a:latin typeface="Courier New" panose="02070309020205020404" pitchFamily="49" charset="0"/>
                <a:cs typeface="Courier New" panose="02070309020205020404" pitchFamily="49" charset="0"/>
              </a:rPr>
              <a:t>internal_service</a:t>
            </a:r>
            <a:r>
              <a:rPr lang="en-US" sz="1200" dirty="0">
                <a:solidFill>
                  <a:schemeClr val="bg1"/>
                </a:solidFill>
                <a:latin typeface="Courier New" panose="02070309020205020404" pitchFamily="49" charset="0"/>
                <a:cs typeface="Courier New" panose="02070309020205020404" pitchFamily="49" charset="0"/>
              </a:rPr>
              <a:t>  yes          no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a:t>
            </a:r>
            <a:r>
              <a:rPr lang="en-US" sz="1200" dirty="0" err="1">
                <a:solidFill>
                  <a:schemeClr val="bg1"/>
                </a:solidFill>
                <a:latin typeface="Courier New" panose="02070309020205020404" pitchFamily="49" charset="0"/>
                <a:cs typeface="Courier New" panose="02070309020205020404" pitchFamily="49" charset="0"/>
              </a:rPr>
              <a:t>no</a:t>
            </a:r>
            <a:r>
              <a:rPr lang="en-US" sz="1200" dirty="0">
                <a:solidFill>
                  <a:schemeClr val="bg1"/>
                </a:solidFill>
                <a:latin typeface="Courier New" panose="02070309020205020404" pitchFamily="49" charset="0"/>
                <a:cs typeface="Courier New" panose="02070309020205020404" pitchFamily="49" charset="0"/>
              </a:rPr>
              <a:t>       </a:t>
            </a:r>
            <a:r>
              <a:rPr lang="en-US" sz="1200" dirty="0" err="1">
                <a:solidFill>
                  <a:schemeClr val="bg1"/>
                </a:solidFill>
                <a:latin typeface="Courier New" panose="02070309020205020404" pitchFamily="49" charset="0"/>
                <a:cs typeface="Courier New" panose="02070309020205020404" pitchFamily="49" charset="0"/>
              </a:rPr>
              <a:t>no</a:t>
            </a:r>
            <a:endParaRPr lang="en-US" sz="1200" dirty="0">
              <a:solidFill>
                <a:schemeClr val="bg1"/>
              </a:solidFill>
              <a:latin typeface="Courier New" panose="02070309020205020404" pitchFamily="49" charset="0"/>
              <a:cs typeface="Courier New" panose="02070309020205020404" pitchFamily="49" charset="0"/>
            </a:endParaRPr>
          </a:p>
          <a:p>
            <a:endParaRPr lang="en-US" sz="1200" dirty="0">
              <a:solidFill>
                <a:schemeClr val="bg1"/>
              </a:solidFill>
              <a:latin typeface="Courier New" panose="02070309020205020404" pitchFamily="49" charset="0"/>
              <a:cs typeface="Courier New" panose="02070309020205020404" pitchFamily="49" charset="0"/>
            </a:endParaRPr>
          </a:p>
          <a:p>
            <a:r>
              <a:rPr lang="en-US" sz="1200" dirty="0">
                <a:solidFill>
                  <a:schemeClr val="bg1"/>
                </a:solidFill>
                <a:latin typeface="Courier New" panose="02070309020205020404" pitchFamily="49" charset="0"/>
                <a:cs typeface="Courier New" panose="02070309020205020404" pitchFamily="49" charset="0"/>
              </a:rPr>
              <a:t>Router#</a:t>
            </a:r>
            <a:endParaRPr lang="en-US" sz="1200" b="1" dirty="0">
              <a:solidFill>
                <a:schemeClr val="bg1"/>
              </a:solidFill>
              <a:latin typeface="+mj-lt"/>
              <a:cs typeface="Courier New" panose="02070309020205020404" pitchFamily="49" charset="0"/>
            </a:endParaRPr>
          </a:p>
        </p:txBody>
      </p:sp>
    </p:spTree>
    <p:extLst>
      <p:ext uri="{BB962C8B-B14F-4D97-AF65-F5344CB8AC3E}">
        <p14:creationId xmlns:p14="http://schemas.microsoft.com/office/powerpoint/2010/main" val="1433658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41428" y="1209807"/>
            <a:ext cx="8084505" cy="5224104"/>
          </a:xfrm>
        </p:spPr>
        <p:txBody>
          <a:bodyPr>
            <a:normAutofit/>
          </a:bodyPr>
          <a:lstStyle/>
          <a:p>
            <a:pPr marL="0" indent="0">
              <a:buNone/>
            </a:pPr>
            <a:r>
              <a:rPr lang="en-US" sz="1600" b="1" dirty="0">
                <a:latin typeface="+mj-lt"/>
              </a:rPr>
              <a:t>Installing a Permanent License</a:t>
            </a:r>
          </a:p>
          <a:p>
            <a:pPr marL="0" indent="0">
              <a:buNone/>
            </a:pPr>
            <a:r>
              <a:rPr lang="en-US" sz="1600" b="1" dirty="0">
                <a:latin typeface="+mj-lt"/>
              </a:rPr>
              <a:t>Permanent licenses, once installed, do not expire.</a:t>
            </a:r>
          </a:p>
          <a:p>
            <a:pPr marL="0" indent="0">
              <a:buNone/>
            </a:pPr>
            <a:endParaRPr lang="en-US" sz="1600" b="1" dirty="0">
              <a:latin typeface="+mj-lt"/>
            </a:endParaRPr>
          </a:p>
          <a:p>
            <a:pPr marL="0" indent="0">
              <a:buNone/>
            </a:pPr>
            <a:endParaRPr lang="en-US" sz="1600" b="1" dirty="0">
              <a:latin typeface="+mj-lt"/>
            </a:endParaRPr>
          </a:p>
          <a:p>
            <a:pPr marL="0" indent="0">
              <a:buNone/>
            </a:pPr>
            <a:endParaRPr lang="en-US" sz="1600" b="1" dirty="0">
              <a:latin typeface="+mj-lt"/>
            </a:endParaRPr>
          </a:p>
          <a:p>
            <a:pPr marL="0" indent="0">
              <a:buNone/>
            </a:pPr>
            <a:endParaRPr lang="en-US" sz="1600" b="1" dirty="0">
              <a:latin typeface="+mj-lt"/>
            </a:endParaRPr>
          </a:p>
          <a:p>
            <a:pPr marL="0" indent="0">
              <a:buNone/>
            </a:pPr>
            <a:endParaRPr lang="en-US" sz="1600" b="1" dirty="0">
              <a:latin typeface="+mj-lt"/>
            </a:endParaRPr>
          </a:p>
          <a:p>
            <a:pPr marL="0" indent="0">
              <a:buNone/>
            </a:pPr>
            <a:r>
              <a:rPr lang="en-US" sz="1600" b="1" dirty="0">
                <a:latin typeface="+mj-lt"/>
              </a:rPr>
              <a:t>Installing an Evaluation License</a:t>
            </a:r>
          </a:p>
          <a:p>
            <a:pPr marL="0" indent="0">
              <a:buNone/>
            </a:pPr>
            <a:r>
              <a:rPr lang="en-US" sz="1600" b="1" dirty="0">
                <a:latin typeface="+mj-lt"/>
              </a:rPr>
              <a:t>An evaluation license is a temporary license for up to 60 days.</a:t>
            </a: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5" name="Title 6"/>
          <p:cNvSpPr txBox="1">
            <a:spLocks/>
          </p:cNvSpPr>
          <p:nvPr/>
        </p:nvSpPr>
        <p:spPr>
          <a:xfrm>
            <a:off x="310243" y="432632"/>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900" b="1" dirty="0">
                <a:solidFill>
                  <a:prstClr val="black"/>
                </a:solidFill>
              </a:rPr>
              <a:t>Describe the licensing process on different platforms</a:t>
            </a:r>
          </a:p>
        </p:txBody>
      </p:sp>
      <p:graphicFrame>
        <p:nvGraphicFramePr>
          <p:cNvPr id="2" name="Table 2">
            <a:extLst>
              <a:ext uri="{FF2B5EF4-FFF2-40B4-BE49-F238E27FC236}">
                <a16:creationId xmlns="" xmlns:a16="http://schemas.microsoft.com/office/drawing/2014/main" id="{91188B09-79C2-456B-BB61-17373BF653B7}"/>
              </a:ext>
            </a:extLst>
          </p:cNvPr>
          <p:cNvGraphicFramePr>
            <a:graphicFrameLocks noGrp="1"/>
          </p:cNvGraphicFramePr>
          <p:nvPr>
            <p:extLst>
              <p:ext uri="{D42A27DB-BD31-4B8C-83A1-F6EECF244321}">
                <p14:modId xmlns:p14="http://schemas.microsoft.com/office/powerpoint/2010/main" val="2032425388"/>
              </p:ext>
            </p:extLst>
          </p:nvPr>
        </p:nvGraphicFramePr>
        <p:xfrm>
          <a:off x="826967" y="1925434"/>
          <a:ext cx="10179700" cy="1530448"/>
        </p:xfrm>
        <a:graphic>
          <a:graphicData uri="http://schemas.openxmlformats.org/drawingml/2006/table">
            <a:tbl>
              <a:tblPr firstRow="1" bandRow="1">
                <a:tableStyleId>{5C22544A-7EE6-4342-B048-85BDC9FD1C3A}</a:tableStyleId>
              </a:tblPr>
              <a:tblGrid>
                <a:gridCol w="4092558">
                  <a:extLst>
                    <a:ext uri="{9D8B030D-6E8A-4147-A177-3AD203B41FA5}">
                      <a16:colId xmlns="" xmlns:a16="http://schemas.microsoft.com/office/drawing/2014/main" val="893528183"/>
                    </a:ext>
                  </a:extLst>
                </a:gridCol>
                <a:gridCol w="6087142">
                  <a:extLst>
                    <a:ext uri="{9D8B030D-6E8A-4147-A177-3AD203B41FA5}">
                      <a16:colId xmlns="" xmlns:a16="http://schemas.microsoft.com/office/drawing/2014/main" val="2950389769"/>
                    </a:ext>
                  </a:extLst>
                </a:gridCol>
              </a:tblGrid>
              <a:tr h="204135">
                <a:tc>
                  <a:txBody>
                    <a:bodyPr/>
                    <a:lstStyle/>
                    <a:p>
                      <a:r>
                        <a:rPr lang="en-US" sz="1600" dirty="0"/>
                        <a:t>Command</a:t>
                      </a:r>
                    </a:p>
                  </a:txBody>
                  <a:tcPr/>
                </a:tc>
                <a:tc>
                  <a:txBody>
                    <a:bodyPr/>
                    <a:lstStyle/>
                    <a:p>
                      <a:endParaRPr lang="en-US" sz="1600" dirty="0"/>
                    </a:p>
                  </a:txBody>
                  <a:tcPr/>
                </a:tc>
                <a:extLst>
                  <a:ext uri="{0D108BD9-81ED-4DB2-BD59-A6C34878D82A}">
                    <a16:rowId xmlns="" xmlns:a16="http://schemas.microsoft.com/office/drawing/2014/main" val="596534040"/>
                  </a:ext>
                </a:extLst>
              </a:tr>
              <a:tr h="490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R1# </a:t>
                      </a:r>
                      <a:r>
                        <a:rPr lang="en-US" sz="1600" b="1" kern="1200" dirty="0">
                          <a:solidFill>
                            <a:schemeClr val="dk1"/>
                          </a:solidFill>
                          <a:latin typeface="+mn-lt"/>
                          <a:ea typeface="+mn-ea"/>
                          <a:cs typeface="+mn-cs"/>
                        </a:rPr>
                        <a:t>license install </a:t>
                      </a:r>
                      <a:r>
                        <a:rPr lang="en-US" sz="1600" i="1" kern="1200" dirty="0">
                          <a:solidFill>
                            <a:schemeClr val="dk1"/>
                          </a:solidFill>
                          <a:latin typeface="+mn-lt"/>
                          <a:ea typeface="+mn-ea"/>
                          <a:cs typeface="+mn-cs"/>
                        </a:rPr>
                        <a:t>stored-location-</a:t>
                      </a:r>
                      <a:r>
                        <a:rPr lang="en-US" sz="1600" i="1" kern="1200" dirty="0" err="1">
                          <a:solidFill>
                            <a:schemeClr val="dk1"/>
                          </a:solidFill>
                          <a:latin typeface="+mn-lt"/>
                          <a:ea typeface="+mn-ea"/>
                          <a:cs typeface="+mn-cs"/>
                        </a:rPr>
                        <a:t>url</a:t>
                      </a:r>
                      <a:endParaRPr lang="en-US" sz="1600" i="1" kern="1200" dirty="0">
                        <a:solidFill>
                          <a:schemeClr val="dk1"/>
                        </a:solidFill>
                        <a:latin typeface="+mn-lt"/>
                        <a:ea typeface="+mn-ea"/>
                        <a:cs typeface="+mn-cs"/>
                      </a:endParaRPr>
                    </a:p>
                  </a:txBody>
                  <a:tcPr/>
                </a:tc>
                <a:tc>
                  <a:txBody>
                    <a:bodyPr/>
                    <a:lstStyle/>
                    <a:p>
                      <a:r>
                        <a:rPr lang="en-US" sz="1600" dirty="0"/>
                        <a:t>Installs a license stored in the location identified by stored-location-</a:t>
                      </a:r>
                      <a:r>
                        <a:rPr lang="en-US" sz="1600" dirty="0" err="1"/>
                        <a:t>url</a:t>
                      </a:r>
                      <a:endParaRPr lang="en-US" sz="1600" dirty="0"/>
                    </a:p>
                  </a:txBody>
                  <a:tcPr/>
                </a:tc>
                <a:extLst>
                  <a:ext uri="{0D108BD9-81ED-4DB2-BD59-A6C34878D82A}">
                    <a16:rowId xmlns="" xmlns:a16="http://schemas.microsoft.com/office/drawing/2014/main" val="2282620815"/>
                  </a:ext>
                </a:extLst>
              </a:tr>
              <a:tr h="280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R1# </a:t>
                      </a:r>
                      <a:r>
                        <a:rPr lang="en-US" sz="1600" b="1" kern="1200" dirty="0">
                          <a:solidFill>
                            <a:schemeClr val="dk1"/>
                          </a:solidFill>
                          <a:latin typeface="+mn-lt"/>
                          <a:ea typeface="+mn-ea"/>
                          <a:cs typeface="+mn-cs"/>
                        </a:rPr>
                        <a:t>reload</a:t>
                      </a:r>
                    </a:p>
                  </a:txBody>
                  <a:tcPr/>
                </a:tc>
                <a:tc>
                  <a:txBody>
                    <a:bodyPr/>
                    <a:lstStyle/>
                    <a:p>
                      <a:r>
                        <a:rPr lang="en-US" sz="1600" dirty="0"/>
                        <a:t>Reloads the router</a:t>
                      </a:r>
                    </a:p>
                  </a:txBody>
                  <a:tcPr/>
                </a:tc>
                <a:extLst>
                  <a:ext uri="{0D108BD9-81ED-4DB2-BD59-A6C34878D82A}">
                    <a16:rowId xmlns="" xmlns:a16="http://schemas.microsoft.com/office/drawing/2014/main" val="4211915831"/>
                  </a:ext>
                </a:extLst>
              </a:tr>
              <a:tr h="369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latin typeface="+mn-lt"/>
                          <a:ea typeface="+mn-ea"/>
                          <a:cs typeface="+mn-cs"/>
                        </a:rPr>
                        <a:t>R1# show version</a:t>
                      </a:r>
                    </a:p>
                  </a:txBody>
                  <a:tcPr/>
                </a:tc>
                <a:tc>
                  <a:txBody>
                    <a:bodyPr/>
                    <a:lstStyle/>
                    <a:p>
                      <a:r>
                        <a:rPr lang="en-US" sz="1600" dirty="0"/>
                        <a:t>Verify that the new license has been installed</a:t>
                      </a:r>
                    </a:p>
                  </a:txBody>
                  <a:tcPr/>
                </a:tc>
                <a:extLst>
                  <a:ext uri="{0D108BD9-81ED-4DB2-BD59-A6C34878D82A}">
                    <a16:rowId xmlns="" xmlns:a16="http://schemas.microsoft.com/office/drawing/2014/main" val="1143165792"/>
                  </a:ext>
                </a:extLst>
              </a:tr>
            </a:tbl>
          </a:graphicData>
        </a:graphic>
      </p:graphicFrame>
      <p:graphicFrame>
        <p:nvGraphicFramePr>
          <p:cNvPr id="4" name="Table 4">
            <a:extLst>
              <a:ext uri="{FF2B5EF4-FFF2-40B4-BE49-F238E27FC236}">
                <a16:creationId xmlns="" xmlns:a16="http://schemas.microsoft.com/office/drawing/2014/main" id="{DF40FC6C-7CB7-401B-9F7C-9E929FB1B51F}"/>
              </a:ext>
            </a:extLst>
          </p:cNvPr>
          <p:cNvGraphicFramePr>
            <a:graphicFrameLocks noGrp="1"/>
          </p:cNvGraphicFramePr>
          <p:nvPr>
            <p:extLst>
              <p:ext uri="{D42A27DB-BD31-4B8C-83A1-F6EECF244321}">
                <p14:modId xmlns:p14="http://schemas.microsoft.com/office/powerpoint/2010/main" val="2471669531"/>
              </p:ext>
            </p:extLst>
          </p:nvPr>
        </p:nvGraphicFramePr>
        <p:xfrm>
          <a:off x="826965" y="4445000"/>
          <a:ext cx="10179700" cy="1691640"/>
        </p:xfrm>
        <a:graphic>
          <a:graphicData uri="http://schemas.openxmlformats.org/drawingml/2006/table">
            <a:tbl>
              <a:tblPr firstRow="1" bandRow="1">
                <a:tableStyleId>{5C22544A-7EE6-4342-B048-85BDC9FD1C3A}</a:tableStyleId>
              </a:tblPr>
              <a:tblGrid>
                <a:gridCol w="5929435">
                  <a:extLst>
                    <a:ext uri="{9D8B030D-6E8A-4147-A177-3AD203B41FA5}">
                      <a16:colId xmlns="" xmlns:a16="http://schemas.microsoft.com/office/drawing/2014/main" val="2120938913"/>
                    </a:ext>
                  </a:extLst>
                </a:gridCol>
                <a:gridCol w="4250265">
                  <a:extLst>
                    <a:ext uri="{9D8B030D-6E8A-4147-A177-3AD203B41FA5}">
                      <a16:colId xmlns="" xmlns:a16="http://schemas.microsoft.com/office/drawing/2014/main" val="2264727725"/>
                    </a:ext>
                  </a:extLst>
                </a:gridCol>
              </a:tblGrid>
              <a:tr h="370840">
                <a:tc>
                  <a:txBody>
                    <a:bodyPr/>
                    <a:lstStyle/>
                    <a:p>
                      <a:r>
                        <a:rPr lang="en-US" sz="1600" dirty="0"/>
                        <a:t>command</a:t>
                      </a:r>
                    </a:p>
                  </a:txBody>
                  <a:tcPr/>
                </a:tc>
                <a:tc>
                  <a:txBody>
                    <a:bodyPr/>
                    <a:lstStyle/>
                    <a:p>
                      <a:endParaRPr lang="en-US" sz="1600"/>
                    </a:p>
                  </a:txBody>
                  <a:tcPr/>
                </a:tc>
                <a:extLst>
                  <a:ext uri="{0D108BD9-81ED-4DB2-BD59-A6C34878D82A}">
                    <a16:rowId xmlns="" xmlns:a16="http://schemas.microsoft.com/office/drawing/2014/main" val="27763577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R1(config)#</a:t>
                      </a:r>
                      <a:r>
                        <a:rPr lang="en-US" sz="1600" b="1" dirty="0"/>
                        <a:t>license boot module </a:t>
                      </a:r>
                      <a:r>
                        <a:rPr lang="en-US" sz="1600" i="1" dirty="0" err="1"/>
                        <a:t>module</a:t>
                      </a:r>
                      <a:r>
                        <a:rPr lang="en-US" sz="1600" i="1" dirty="0"/>
                        <a:t> name technology package </a:t>
                      </a:r>
                      <a:r>
                        <a:rPr lang="en-US" sz="1600" i="1" dirty="0" err="1"/>
                        <a:t>package</a:t>
                      </a:r>
                      <a:r>
                        <a:rPr lang="en-US" sz="1600" i="1" dirty="0"/>
                        <a:t> name</a:t>
                      </a:r>
                    </a:p>
                  </a:txBody>
                  <a:tcPr/>
                </a:tc>
                <a:tc>
                  <a:txBody>
                    <a:bodyPr/>
                    <a:lstStyle/>
                    <a:p>
                      <a:r>
                        <a:rPr lang="en-US" sz="1600" dirty="0"/>
                        <a:t>Enables the evaluation license</a:t>
                      </a:r>
                    </a:p>
                  </a:txBody>
                  <a:tcPr/>
                </a:tc>
                <a:extLst>
                  <a:ext uri="{0D108BD9-81ED-4DB2-BD59-A6C34878D82A}">
                    <a16:rowId xmlns="" xmlns:a16="http://schemas.microsoft.com/office/drawing/2014/main" val="13145505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R1(config)#</a:t>
                      </a:r>
                      <a:r>
                        <a:rPr lang="en-US" sz="1600" b="1" dirty="0"/>
                        <a:t>exit</a:t>
                      </a:r>
                    </a:p>
                  </a:txBody>
                  <a:tcPr/>
                </a:tc>
                <a:tc>
                  <a:txBody>
                    <a:bodyPr/>
                    <a:lstStyle/>
                    <a:p>
                      <a:r>
                        <a:rPr lang="en-US" sz="1600" dirty="0"/>
                        <a:t>Exit configuration mode</a:t>
                      </a:r>
                    </a:p>
                  </a:txBody>
                  <a:tcPr/>
                </a:tc>
                <a:extLst>
                  <a:ext uri="{0D108BD9-81ED-4DB2-BD59-A6C34878D82A}">
                    <a16:rowId xmlns="" xmlns:a16="http://schemas.microsoft.com/office/drawing/2014/main" val="14137892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latin typeface="+mn-lt"/>
                          <a:ea typeface="+mn-ea"/>
                          <a:cs typeface="+mn-cs"/>
                        </a:rPr>
                        <a:t>R1# </a:t>
                      </a:r>
                      <a:r>
                        <a:rPr lang="en-US" sz="1600" b="1" kern="1200" dirty="0">
                          <a:solidFill>
                            <a:schemeClr val="dk1"/>
                          </a:solidFill>
                          <a:latin typeface="+mn-lt"/>
                          <a:ea typeface="+mn-ea"/>
                          <a:cs typeface="+mn-cs"/>
                        </a:rPr>
                        <a:t>reload</a:t>
                      </a:r>
                    </a:p>
                  </a:txBody>
                  <a:tcPr/>
                </a:tc>
                <a:tc>
                  <a:txBody>
                    <a:bodyPr/>
                    <a:lstStyle/>
                    <a:p>
                      <a:r>
                        <a:rPr lang="en-US" sz="1600" dirty="0"/>
                        <a:t>Reload to activate software package</a:t>
                      </a:r>
                    </a:p>
                  </a:txBody>
                  <a:tcPr/>
                </a:tc>
                <a:extLst>
                  <a:ext uri="{0D108BD9-81ED-4DB2-BD59-A6C34878D82A}">
                    <a16:rowId xmlns="" xmlns:a16="http://schemas.microsoft.com/office/drawing/2014/main" val="1740723410"/>
                  </a:ext>
                </a:extLst>
              </a:tr>
            </a:tbl>
          </a:graphicData>
        </a:graphic>
      </p:graphicFrame>
    </p:spTree>
    <p:extLst>
      <p:ext uri="{BB962C8B-B14F-4D97-AF65-F5344CB8AC3E}">
        <p14:creationId xmlns:p14="http://schemas.microsoft.com/office/powerpoint/2010/main" val="812592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41428" y="1209807"/>
            <a:ext cx="11032115" cy="5224104"/>
          </a:xfrm>
        </p:spPr>
        <p:txBody>
          <a:bodyPr>
            <a:normAutofit/>
          </a:bodyPr>
          <a:lstStyle/>
          <a:p>
            <a:pPr marL="0" indent="0">
              <a:buNone/>
            </a:pPr>
            <a:r>
              <a:rPr lang="en-US" sz="1600" b="1" dirty="0">
                <a:latin typeface="+mj-lt"/>
              </a:rPr>
              <a:t>Backing Up a License</a:t>
            </a:r>
          </a:p>
          <a:p>
            <a:pPr marL="0" indent="0">
              <a:buNone/>
            </a:pPr>
            <a:r>
              <a:rPr lang="en-US" sz="1600" dirty="0">
                <a:latin typeface="+mj-lt"/>
              </a:rPr>
              <a:t/>
            </a:r>
            <a:br>
              <a:rPr lang="en-US" sz="1600" dirty="0">
                <a:latin typeface="+mj-lt"/>
              </a:rPr>
            </a:br>
            <a:endParaRPr lang="en-US" sz="1600" dirty="0">
              <a:latin typeface="+mj-lt"/>
            </a:endParaRP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5" name="Title 6"/>
          <p:cNvSpPr txBox="1">
            <a:spLocks/>
          </p:cNvSpPr>
          <p:nvPr/>
        </p:nvSpPr>
        <p:spPr>
          <a:xfrm>
            <a:off x="310243" y="432632"/>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900" b="1" dirty="0">
                <a:solidFill>
                  <a:prstClr val="black"/>
                </a:solidFill>
              </a:rPr>
              <a:t>Describe the licensing process on different platforms</a:t>
            </a:r>
          </a:p>
        </p:txBody>
      </p:sp>
      <p:graphicFrame>
        <p:nvGraphicFramePr>
          <p:cNvPr id="2" name="Table 2">
            <a:extLst>
              <a:ext uri="{FF2B5EF4-FFF2-40B4-BE49-F238E27FC236}">
                <a16:creationId xmlns="" xmlns:a16="http://schemas.microsoft.com/office/drawing/2014/main" id="{BFC8B9BF-B2BF-42F1-9E58-79F249B2320C}"/>
              </a:ext>
            </a:extLst>
          </p:cNvPr>
          <p:cNvGraphicFramePr>
            <a:graphicFrameLocks noGrp="1"/>
          </p:cNvGraphicFramePr>
          <p:nvPr>
            <p:extLst>
              <p:ext uri="{D42A27DB-BD31-4B8C-83A1-F6EECF244321}">
                <p14:modId xmlns:p14="http://schemas.microsoft.com/office/powerpoint/2010/main" val="861613113"/>
              </p:ext>
            </p:extLst>
          </p:nvPr>
        </p:nvGraphicFramePr>
        <p:xfrm>
          <a:off x="780117" y="1683051"/>
          <a:ext cx="9398026" cy="1529080"/>
        </p:xfrm>
        <a:graphic>
          <a:graphicData uri="http://schemas.openxmlformats.org/drawingml/2006/table">
            <a:tbl>
              <a:tblPr firstRow="1" bandRow="1">
                <a:tableStyleId>{5C22544A-7EE6-4342-B048-85BDC9FD1C3A}</a:tableStyleId>
              </a:tblPr>
              <a:tblGrid>
                <a:gridCol w="4699013">
                  <a:extLst>
                    <a:ext uri="{9D8B030D-6E8A-4147-A177-3AD203B41FA5}">
                      <a16:colId xmlns="" xmlns:a16="http://schemas.microsoft.com/office/drawing/2014/main" val="3957467707"/>
                    </a:ext>
                  </a:extLst>
                </a:gridCol>
                <a:gridCol w="4699013">
                  <a:extLst>
                    <a:ext uri="{9D8B030D-6E8A-4147-A177-3AD203B41FA5}">
                      <a16:colId xmlns="" xmlns:a16="http://schemas.microsoft.com/office/drawing/2014/main" val="1549169711"/>
                    </a:ext>
                  </a:extLst>
                </a:gridCol>
              </a:tblGrid>
              <a:tr h="370840">
                <a:tc>
                  <a:txBody>
                    <a:bodyPr/>
                    <a:lstStyle/>
                    <a:p>
                      <a:r>
                        <a:rPr lang="en-US" dirty="0"/>
                        <a:t>command</a:t>
                      </a:r>
                    </a:p>
                  </a:txBody>
                  <a:tcPr/>
                </a:tc>
                <a:tc>
                  <a:txBody>
                    <a:bodyPr/>
                    <a:lstStyle/>
                    <a:p>
                      <a:endParaRPr lang="en-US"/>
                    </a:p>
                  </a:txBody>
                  <a:tcPr/>
                </a:tc>
                <a:extLst>
                  <a:ext uri="{0D108BD9-81ED-4DB2-BD59-A6C34878D82A}">
                    <a16:rowId xmlns="" xmlns:a16="http://schemas.microsoft.com/office/drawing/2014/main" val="2258067900"/>
                  </a:ext>
                </a:extLst>
              </a:tr>
              <a:tr h="370840">
                <a:tc>
                  <a:txBody>
                    <a:bodyPr/>
                    <a:lstStyle/>
                    <a:p>
                      <a:r>
                        <a:rPr lang="en-US" sz="1600" dirty="0"/>
                        <a:t>R1# </a:t>
                      </a:r>
                      <a:r>
                        <a:rPr lang="en-US" sz="1600" b="1" dirty="0"/>
                        <a:t>license save </a:t>
                      </a:r>
                      <a:r>
                        <a:rPr lang="en-US" sz="1600" i="1" dirty="0"/>
                        <a:t>file-sys://</a:t>
                      </a:r>
                      <a:r>
                        <a:rPr lang="en-US" sz="1600" i="1" dirty="0" err="1"/>
                        <a:t>lic</a:t>
                      </a:r>
                      <a:r>
                        <a:rPr lang="en-US" sz="1600" i="1" dirty="0"/>
                        <a:t>-location</a:t>
                      </a:r>
                    </a:p>
                  </a:txBody>
                  <a:tcPr/>
                </a:tc>
                <a:tc>
                  <a:txBody>
                    <a:bodyPr/>
                    <a:lstStyle/>
                    <a:p>
                      <a:r>
                        <a:rPr lang="en-US" sz="1600" dirty="0"/>
                        <a:t>Save copy of license. Location can be a directory or URL that points to a file system</a:t>
                      </a:r>
                    </a:p>
                  </a:txBody>
                  <a:tcPr/>
                </a:tc>
                <a:extLst>
                  <a:ext uri="{0D108BD9-81ED-4DB2-BD59-A6C34878D82A}">
                    <a16:rowId xmlns="" xmlns:a16="http://schemas.microsoft.com/office/drawing/2014/main" val="47480021"/>
                  </a:ext>
                </a:extLst>
              </a:tr>
              <a:tr h="370840">
                <a:tc>
                  <a:txBody>
                    <a:bodyPr/>
                    <a:lstStyle/>
                    <a:p>
                      <a:r>
                        <a:rPr lang="en-US" sz="1600" dirty="0"/>
                        <a:t>R1# </a:t>
                      </a:r>
                      <a:r>
                        <a:rPr lang="en-US" sz="1600" b="1" dirty="0"/>
                        <a:t>license save </a:t>
                      </a:r>
                      <a:r>
                        <a:rPr lang="en-US" sz="1600" i="1" dirty="0"/>
                        <a:t>flash: </a:t>
                      </a:r>
                      <a:r>
                        <a:rPr lang="en-US" sz="1600" i="1" dirty="0" err="1"/>
                        <a:t>all_licenses.lic</a:t>
                      </a:r>
                      <a:endParaRPr lang="en-US" sz="1600" i="1" dirty="0"/>
                    </a:p>
                  </a:txBody>
                  <a:tcPr/>
                </a:tc>
                <a:tc>
                  <a:txBody>
                    <a:bodyPr/>
                    <a:lstStyle/>
                    <a:p>
                      <a:r>
                        <a:rPr lang="en-US" sz="1600" dirty="0"/>
                        <a:t>Saves a copy of all licenses to the flash memory under name </a:t>
                      </a:r>
                      <a:r>
                        <a:rPr lang="en-US" sz="1600" dirty="0" err="1"/>
                        <a:t>all_licenses.lic</a:t>
                      </a:r>
                      <a:endParaRPr lang="en-US" sz="1600" dirty="0"/>
                    </a:p>
                  </a:txBody>
                  <a:tcPr/>
                </a:tc>
                <a:extLst>
                  <a:ext uri="{0D108BD9-81ED-4DB2-BD59-A6C34878D82A}">
                    <a16:rowId xmlns="" xmlns:a16="http://schemas.microsoft.com/office/drawing/2014/main" val="3345384183"/>
                  </a:ext>
                </a:extLst>
              </a:tr>
            </a:tbl>
          </a:graphicData>
        </a:graphic>
      </p:graphicFrame>
    </p:spTree>
    <p:extLst>
      <p:ext uri="{BB962C8B-B14F-4D97-AF65-F5344CB8AC3E}">
        <p14:creationId xmlns:p14="http://schemas.microsoft.com/office/powerpoint/2010/main" val="3734290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41429" y="1209807"/>
            <a:ext cx="5035008" cy="5224104"/>
          </a:xfrm>
        </p:spPr>
        <p:txBody>
          <a:bodyPr>
            <a:normAutofit fontScale="92500" lnSpcReduction="10000"/>
          </a:bodyPr>
          <a:lstStyle/>
          <a:p>
            <a:pPr marL="0" indent="0">
              <a:buNone/>
            </a:pPr>
            <a:r>
              <a:rPr lang="en-US" sz="1700" b="1" dirty="0">
                <a:latin typeface="+mj-lt"/>
              </a:rPr>
              <a:t>Cisco Smart Software Licensing</a:t>
            </a:r>
          </a:p>
          <a:p>
            <a:pPr marL="0" indent="0">
              <a:buNone/>
            </a:pPr>
            <a:r>
              <a:rPr lang="en-US" sz="1700" dirty="0">
                <a:latin typeface="+mj-lt"/>
              </a:rPr>
              <a:t>This is a flexible software licensing model that streamlines the way customers activate and manage Cisco software licenses across their organization. Smart Licenses provide greater insight into software license ownership and consumption so customers know what they own and how it is being used. Gone are the days of lost or unknown PAKs. Cisco Smart Licensing establishes a pool of licenses or entitlements that can be used across the entire organization in a flexible and automated manner.</a:t>
            </a:r>
          </a:p>
          <a:p>
            <a:pPr marL="0" indent="0">
              <a:buNone/>
            </a:pPr>
            <a:r>
              <a:rPr lang="en-US" sz="1700" dirty="0">
                <a:latin typeface="+mj-lt"/>
              </a:rPr>
              <a:t>Smart Licensing is typically deployed on products in one of two ways:</a:t>
            </a:r>
          </a:p>
          <a:p>
            <a:pPr marL="0" indent="0">
              <a:buNone/>
            </a:pPr>
            <a:r>
              <a:rPr lang="en-US" sz="1700" dirty="0">
                <a:latin typeface="+mj-lt"/>
              </a:rPr>
              <a:t> </a:t>
            </a:r>
            <a:r>
              <a:rPr lang="en-US" sz="1700" b="1" dirty="0">
                <a:latin typeface="+mj-lt"/>
              </a:rPr>
              <a:t>Smart License only: </a:t>
            </a:r>
            <a:r>
              <a:rPr lang="en-US" sz="1700" dirty="0">
                <a:latin typeface="+mj-lt"/>
              </a:rPr>
              <a:t>These products support Smart Licensing as their only licensing option. Association of the licenses to the Smart Account is mandatory before the customer can successfully license their products.</a:t>
            </a:r>
          </a:p>
          <a:p>
            <a:pPr marL="0" indent="0">
              <a:buNone/>
            </a:pPr>
            <a:r>
              <a:rPr lang="en-US" sz="1700" dirty="0">
                <a:latin typeface="+mj-lt"/>
              </a:rPr>
              <a:t> </a:t>
            </a:r>
            <a:r>
              <a:rPr lang="en-US" sz="1700" b="1" dirty="0">
                <a:latin typeface="+mj-lt"/>
              </a:rPr>
              <a:t>Hybrid: </a:t>
            </a:r>
            <a:r>
              <a:rPr lang="en-US" sz="1700" dirty="0">
                <a:latin typeface="+mj-lt"/>
              </a:rPr>
              <a:t>These products had previously shipped with an older licensing model, such as Product Activation Key (PAK), Right-To-Use (RTU), or other proprietary license model. They will default to using their old licensing model, but the customer may opt into activating Cisco Smart Licensing on this product when ready.</a:t>
            </a: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5" name="Title 6"/>
          <p:cNvSpPr txBox="1">
            <a:spLocks/>
          </p:cNvSpPr>
          <p:nvPr/>
        </p:nvSpPr>
        <p:spPr>
          <a:xfrm>
            <a:off x="310243" y="432632"/>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900" b="1" dirty="0">
                <a:solidFill>
                  <a:prstClr val="black"/>
                </a:solidFill>
              </a:rPr>
              <a:t>Describe the licensing process on different platforms</a:t>
            </a:r>
          </a:p>
        </p:txBody>
      </p:sp>
      <p:pic>
        <p:nvPicPr>
          <p:cNvPr id="3" name="Picture 2" descr="A picture containing game&#10;&#10;Description automatically generated">
            <a:extLst>
              <a:ext uri="{FF2B5EF4-FFF2-40B4-BE49-F238E27FC236}">
                <a16:creationId xmlns="" xmlns:a16="http://schemas.microsoft.com/office/drawing/2014/main" id="{D73C6388-CC2E-4521-960F-951B1F68BED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1997528"/>
            <a:ext cx="5361214" cy="2978452"/>
          </a:xfrm>
          <a:prstGeom prst="rect">
            <a:avLst/>
          </a:prstGeom>
        </p:spPr>
      </p:pic>
    </p:spTree>
    <p:extLst>
      <p:ext uri="{BB962C8B-B14F-4D97-AF65-F5344CB8AC3E}">
        <p14:creationId xmlns:p14="http://schemas.microsoft.com/office/powerpoint/2010/main" val="1359523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34A6B"/>
        </a:solidFill>
        <a:effectLst/>
      </p:bgPr>
    </p:bg>
    <p:spTree>
      <p:nvGrpSpPr>
        <p:cNvPr id="1" name=""/>
        <p:cNvGrpSpPr/>
        <p:nvPr/>
      </p:nvGrpSpPr>
      <p:grpSpPr>
        <a:xfrm>
          <a:off x="0" y="0"/>
          <a:ext cx="0" cy="0"/>
          <a:chOff x="0" y="0"/>
          <a:chExt cx="0" cy="0"/>
        </a:xfrm>
      </p:grpSpPr>
      <p:grpSp>
        <p:nvGrpSpPr>
          <p:cNvPr id="2" name="Group 1"/>
          <p:cNvGrpSpPr/>
          <p:nvPr/>
        </p:nvGrpSpPr>
        <p:grpSpPr>
          <a:xfrm>
            <a:off x="0" y="0"/>
            <a:ext cx="12192000" cy="454497"/>
            <a:chOff x="0" y="0"/>
            <a:chExt cx="12192000" cy="454497"/>
          </a:xfrm>
        </p:grpSpPr>
        <p:sp>
          <p:nvSpPr>
            <p:cNvPr id="3" name="Rectangle 2"/>
            <p:cNvSpPr/>
            <p:nvPr/>
          </p:nvSpPr>
          <p:spPr>
            <a:xfrm>
              <a:off x="0" y="0"/>
              <a:ext cx="12192000" cy="449036"/>
            </a:xfrm>
            <a:prstGeom prst="rect">
              <a:avLst/>
            </a:prstGeom>
            <a:solidFill>
              <a:srgbClr val="034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a:ln>
              <a:noFill/>
            </a:ln>
          </p:spPr>
        </p:pic>
        <p:sp>
          <p:nvSpPr>
            <p:cNvPr id="5" name="Rectangle 4"/>
            <p:cNvSpPr/>
            <p:nvPr/>
          </p:nvSpPr>
          <p:spPr>
            <a:xfrm>
              <a:off x="6719772" y="39852"/>
              <a:ext cx="5429820" cy="369332"/>
            </a:xfrm>
            <a:prstGeom prst="rect">
              <a:avLst/>
            </a:prstGeom>
            <a:ln>
              <a:noFill/>
            </a:ln>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6" name="Rectangle 5"/>
            <p:cNvSpPr/>
            <p:nvPr/>
          </p:nvSpPr>
          <p:spPr>
            <a:xfrm>
              <a:off x="441429" y="37133"/>
              <a:ext cx="3061351" cy="369332"/>
            </a:xfrm>
            <a:prstGeom prst="rect">
              <a:avLst/>
            </a:prstGeom>
            <a:ln>
              <a:noFill/>
            </a:ln>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8" name="Subtitle 7"/>
          <p:cNvSpPr>
            <a:spLocks noGrp="1"/>
          </p:cNvSpPr>
          <p:nvPr>
            <p:ph type="subTitle" idx="1"/>
          </p:nvPr>
        </p:nvSpPr>
        <p:spPr>
          <a:xfrm>
            <a:off x="1523999" y="3602037"/>
            <a:ext cx="10308880" cy="2753495"/>
          </a:xfrm>
        </p:spPr>
        <p:txBody>
          <a:bodyPr>
            <a:normAutofit/>
          </a:bodyPr>
          <a:lstStyle/>
          <a:p>
            <a:pPr algn="l">
              <a:spcBef>
                <a:spcPts val="0"/>
              </a:spcBef>
            </a:pPr>
            <a:r>
              <a:rPr lang="en-US" sz="3600" dirty="0">
                <a:solidFill>
                  <a:srgbClr val="FFC000"/>
                </a:solidFill>
              </a:rPr>
              <a:t>Section 3.9</a:t>
            </a:r>
          </a:p>
          <a:p>
            <a:pPr algn="l">
              <a:spcBef>
                <a:spcPts val="0"/>
              </a:spcBef>
            </a:pPr>
            <a:r>
              <a:rPr lang="en-US" sz="3500" dirty="0">
                <a:solidFill>
                  <a:srgbClr val="FFC000"/>
                </a:solidFill>
              </a:rPr>
              <a:t>Describe the Bundle Mode/Install Mode IOS-XE</a:t>
            </a:r>
            <a:br>
              <a:rPr lang="en-US" sz="3500" dirty="0">
                <a:solidFill>
                  <a:srgbClr val="FFC000"/>
                </a:solidFill>
              </a:rPr>
            </a:br>
            <a:endParaRPr lang="en-US" sz="3600" dirty="0">
              <a:solidFill>
                <a:srgbClr val="FFC000"/>
              </a:solidFill>
            </a:endParaRPr>
          </a:p>
        </p:txBody>
      </p:sp>
      <p:sp>
        <p:nvSpPr>
          <p:cNvPr id="9" name="Title 6"/>
          <p:cNvSpPr>
            <a:spLocks noGrp="1"/>
          </p:cNvSpPr>
          <p:nvPr>
            <p:ph type="ctrTitle"/>
          </p:nvPr>
        </p:nvSpPr>
        <p:spPr>
          <a:xfrm>
            <a:off x="752475" y="1122363"/>
            <a:ext cx="10585450" cy="2387600"/>
          </a:xfrm>
        </p:spPr>
        <p:txBody>
          <a:bodyPr>
            <a:normAutofit fontScale="90000"/>
          </a:bodyPr>
          <a:lstStyle/>
          <a:p>
            <a:r>
              <a:rPr lang="en-US" dirty="0">
                <a:solidFill>
                  <a:prstClr val="white"/>
                </a:solidFill>
              </a:rPr>
              <a:t>CCT Exam Topic 3: </a:t>
            </a:r>
            <a:br>
              <a:rPr lang="en-US" dirty="0">
                <a:solidFill>
                  <a:prstClr val="white"/>
                </a:solidFill>
              </a:rPr>
            </a:br>
            <a:r>
              <a:rPr lang="en-US" dirty="0">
                <a:solidFill>
                  <a:prstClr val="white"/>
                </a:solidFill>
              </a:rPr>
              <a:t> Cisco IOS </a:t>
            </a:r>
            <a:br>
              <a:rPr lang="en-US" dirty="0">
                <a:solidFill>
                  <a:prstClr val="white"/>
                </a:solidFill>
              </a:rPr>
            </a:br>
            <a:r>
              <a:rPr lang="en-US" dirty="0">
                <a:solidFill>
                  <a:prstClr val="white"/>
                </a:solidFill>
              </a:rPr>
              <a:t>Software Operation</a:t>
            </a:r>
            <a:endParaRPr lang="en-US" dirty="0">
              <a:solidFill>
                <a:schemeClr val="bg1"/>
              </a:solidFill>
            </a:endParaRPr>
          </a:p>
        </p:txBody>
      </p:sp>
    </p:spTree>
    <p:extLst>
      <p:ext uri="{BB962C8B-B14F-4D97-AF65-F5344CB8AC3E}">
        <p14:creationId xmlns:p14="http://schemas.microsoft.com/office/powerpoint/2010/main" val="4251808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41428" y="1209807"/>
            <a:ext cx="8397772" cy="5224104"/>
          </a:xfrm>
        </p:spPr>
        <p:txBody>
          <a:bodyPr>
            <a:normAutofit lnSpcReduction="10000"/>
          </a:bodyPr>
          <a:lstStyle/>
          <a:p>
            <a:r>
              <a:rPr lang="en-US" sz="1600" dirty="0">
                <a:latin typeface="+mj-lt"/>
              </a:rPr>
              <a:t>IOS-XE supported switches such as the 3850 and 3650 support two modes, Bundle mode and Install mode.   New switches, by default, are shipped with install mode. </a:t>
            </a:r>
          </a:p>
          <a:p>
            <a:r>
              <a:rPr lang="en-US" sz="1600" dirty="0">
                <a:latin typeface="+mj-lt"/>
              </a:rPr>
              <a:t>Two or more switches must be in the same boot mode to form a switch stack.</a:t>
            </a:r>
          </a:p>
          <a:p>
            <a:pPr marL="0" indent="0">
              <a:buNone/>
            </a:pPr>
            <a:r>
              <a:rPr lang="en-US" sz="1600" b="1" dirty="0">
                <a:latin typeface="+mj-lt"/>
              </a:rPr>
              <a:t>Install Mode</a:t>
            </a:r>
          </a:p>
          <a:p>
            <a:r>
              <a:rPr lang="en-US" sz="1600" dirty="0">
                <a:latin typeface="+mj-lt"/>
              </a:rPr>
              <a:t>The Install mode is the recommended mode for booting a switch.</a:t>
            </a:r>
          </a:p>
          <a:p>
            <a:r>
              <a:rPr lang="en-US" sz="1600" dirty="0">
                <a:latin typeface="+mj-lt"/>
              </a:rPr>
              <a:t>With Install mode you no longer need to manually copy the IOS XE to each switch.   This can be performed using an option during the upgrade procedure.  This can be especially useful when managing a large number of switches.</a:t>
            </a:r>
          </a:p>
          <a:p>
            <a:r>
              <a:rPr lang="en-US" sz="1600" dirty="0">
                <a:latin typeface="+mj-lt"/>
              </a:rPr>
              <a:t>To use Install mode in a switch stack, all switches in the stack must have the same license as the active switch.  </a:t>
            </a:r>
          </a:p>
          <a:p>
            <a:r>
              <a:rPr lang="en-US" sz="1600" dirty="0">
                <a:latin typeface="+mj-lt"/>
              </a:rPr>
              <a:t>Booting from a USB driver or TFTP in Install mode is not supported.</a:t>
            </a:r>
          </a:p>
          <a:p>
            <a:pPr marL="0" indent="0">
              <a:buNone/>
            </a:pPr>
            <a:r>
              <a:rPr lang="en-US" sz="1600" b="1" dirty="0">
                <a:latin typeface="+mj-lt"/>
              </a:rPr>
              <a:t>Bundle Mode</a:t>
            </a:r>
          </a:p>
          <a:p>
            <a:r>
              <a:rPr lang="en-US" sz="1600" dirty="0">
                <a:latin typeface="+mj-lt"/>
              </a:rPr>
              <a:t>Bundle mode is where the switch/stack is booted using the .bin file. This is the traditional method of booting the switch. The switch extracts the .bin file to the RAM of the switch and runs the IOS from there.</a:t>
            </a:r>
          </a:p>
          <a:p>
            <a:r>
              <a:rPr lang="en-US" sz="1600" dirty="0">
                <a:latin typeface="+mj-lt"/>
              </a:rPr>
              <a:t>This mode consumes more memory than the Install mode because the packages are extracted from the bundle and copied to RAM. </a:t>
            </a:r>
          </a:p>
          <a:p>
            <a:r>
              <a:rPr lang="en-US" sz="1600" dirty="0">
                <a:latin typeface="+mj-lt"/>
              </a:rPr>
              <a:t>Auto-upgrade feature is disabled by default and is not available in the Bundle mode.</a:t>
            </a:r>
          </a:p>
          <a:p>
            <a:pPr marL="0" indent="0">
              <a:buNone/>
            </a:pPr>
            <a:r>
              <a:rPr lang="en-US" sz="1600" dirty="0">
                <a:latin typeface="+mj-lt"/>
              </a:rPr>
              <a:t> </a:t>
            </a:r>
          </a:p>
          <a:p>
            <a:endParaRPr lang="en-US" sz="1600" dirty="0">
              <a:latin typeface="+mj-lt"/>
            </a:endParaRP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5" name="Title 6"/>
          <p:cNvSpPr txBox="1">
            <a:spLocks/>
          </p:cNvSpPr>
          <p:nvPr/>
        </p:nvSpPr>
        <p:spPr>
          <a:xfrm>
            <a:off x="310243" y="432632"/>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900" b="1" dirty="0">
                <a:solidFill>
                  <a:prstClr val="black"/>
                </a:solidFill>
              </a:rPr>
              <a:t>Describe the Bundle Mode/Install Mode IOS-XE</a:t>
            </a:r>
          </a:p>
        </p:txBody>
      </p:sp>
    </p:spTree>
    <p:extLst>
      <p:ext uri="{BB962C8B-B14F-4D97-AF65-F5344CB8AC3E}">
        <p14:creationId xmlns:p14="http://schemas.microsoft.com/office/powerpoint/2010/main" val="2490343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12192000" cy="6887833"/>
            <a:chOff x="0" y="0"/>
            <a:chExt cx="12192000" cy="6887833"/>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87833"/>
            </a:xfrm>
            <a:prstGeom prst="rect">
              <a:avLst/>
            </a:prstGeom>
          </p:spPr>
        </p:pic>
        <p:pic>
          <p:nvPicPr>
            <p:cNvPr id="4" name="Picture 3"/>
            <p:cNvPicPr>
              <a:picLocks noChangeAspect="1"/>
            </p:cNvPicPr>
            <p:nvPr/>
          </p:nvPicPr>
          <p:blipFill>
            <a:blip r:embed="rId3"/>
            <a:stretch>
              <a:fillRect/>
            </a:stretch>
          </p:blipFill>
          <p:spPr>
            <a:xfrm>
              <a:off x="4872037" y="1809750"/>
              <a:ext cx="2447925" cy="3238500"/>
            </a:xfrm>
            <a:prstGeom prst="rect">
              <a:avLst/>
            </a:prstGeom>
          </p:spPr>
        </p:pic>
        <p:sp>
          <p:nvSpPr>
            <p:cNvPr id="5" name="Rectangle 4"/>
            <p:cNvSpPr/>
            <p:nvPr/>
          </p:nvSpPr>
          <p:spPr>
            <a:xfrm>
              <a:off x="3446823" y="1268577"/>
              <a:ext cx="4975849" cy="553998"/>
            </a:xfrm>
            <a:prstGeom prst="rect">
              <a:avLst/>
            </a:prstGeom>
          </p:spPr>
          <p:txBody>
            <a:bodyPr wrap="none">
              <a:spAutoFit/>
            </a:bodyPr>
            <a:lstStyle/>
            <a:p>
              <a:r>
                <a:rPr lang="en-US" sz="3000" b="1" i="1" dirty="0">
                  <a:solidFill>
                    <a:schemeClr val="bg1"/>
                  </a:solidFill>
                </a:rPr>
                <a:t>Cisco Certified Technician</a:t>
              </a:r>
              <a:r>
                <a:rPr lang="en-US" sz="3000" b="1" dirty="0">
                  <a:solidFill>
                    <a:schemeClr val="bg1"/>
                  </a:solidFill>
                </a:rPr>
                <a:t>: </a:t>
              </a:r>
              <a:r>
                <a:rPr lang="en-US" sz="3000" b="1" i="1" dirty="0">
                  <a:solidFill>
                    <a:schemeClr val="bg1"/>
                  </a:solidFill>
                </a:rPr>
                <a:t>CCT</a:t>
              </a:r>
              <a:endParaRPr lang="en-US" sz="3000" b="1" dirty="0">
                <a:solidFill>
                  <a:schemeClr val="bg1"/>
                </a:solidFill>
              </a:endParaRPr>
            </a:p>
          </p:txBody>
        </p:sp>
      </p:grpSp>
    </p:spTree>
    <p:extLst>
      <p:ext uri="{BB962C8B-B14F-4D97-AF65-F5344CB8AC3E}">
        <p14:creationId xmlns:p14="http://schemas.microsoft.com/office/powerpoint/2010/main" val="581645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34A6B"/>
        </a:solidFill>
        <a:effectLst/>
      </p:bgPr>
    </p:bg>
    <p:spTree>
      <p:nvGrpSpPr>
        <p:cNvPr id="1" name=""/>
        <p:cNvGrpSpPr/>
        <p:nvPr/>
      </p:nvGrpSpPr>
      <p:grpSpPr>
        <a:xfrm>
          <a:off x="0" y="0"/>
          <a:ext cx="0" cy="0"/>
          <a:chOff x="0" y="0"/>
          <a:chExt cx="0" cy="0"/>
        </a:xfrm>
      </p:grpSpPr>
      <p:grpSp>
        <p:nvGrpSpPr>
          <p:cNvPr id="2" name="Group 1"/>
          <p:cNvGrpSpPr/>
          <p:nvPr/>
        </p:nvGrpSpPr>
        <p:grpSpPr>
          <a:xfrm>
            <a:off x="0" y="0"/>
            <a:ext cx="12192000" cy="454497"/>
            <a:chOff x="0" y="0"/>
            <a:chExt cx="12192000" cy="454497"/>
          </a:xfrm>
        </p:grpSpPr>
        <p:sp>
          <p:nvSpPr>
            <p:cNvPr id="3" name="Rectangle 2"/>
            <p:cNvSpPr/>
            <p:nvPr/>
          </p:nvSpPr>
          <p:spPr>
            <a:xfrm>
              <a:off x="0" y="0"/>
              <a:ext cx="12192000" cy="449036"/>
            </a:xfrm>
            <a:prstGeom prst="rect">
              <a:avLst/>
            </a:prstGeom>
            <a:solidFill>
              <a:srgbClr val="034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a:ln>
              <a:noFill/>
            </a:ln>
          </p:spPr>
        </p:pic>
        <p:sp>
          <p:nvSpPr>
            <p:cNvPr id="5" name="Rectangle 4"/>
            <p:cNvSpPr/>
            <p:nvPr/>
          </p:nvSpPr>
          <p:spPr>
            <a:xfrm>
              <a:off x="6719772" y="39852"/>
              <a:ext cx="5429820" cy="369332"/>
            </a:xfrm>
            <a:prstGeom prst="rect">
              <a:avLst/>
            </a:prstGeom>
            <a:ln>
              <a:noFill/>
            </a:ln>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6" name="Rectangle 5"/>
            <p:cNvSpPr/>
            <p:nvPr/>
          </p:nvSpPr>
          <p:spPr>
            <a:xfrm>
              <a:off x="441429" y="37133"/>
              <a:ext cx="3061351" cy="369332"/>
            </a:xfrm>
            <a:prstGeom prst="rect">
              <a:avLst/>
            </a:prstGeom>
            <a:ln>
              <a:noFill/>
            </a:ln>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8" name="Subtitle 7"/>
          <p:cNvSpPr>
            <a:spLocks noGrp="1"/>
          </p:cNvSpPr>
          <p:nvPr>
            <p:ph type="subTitle" idx="1"/>
          </p:nvPr>
        </p:nvSpPr>
        <p:spPr>
          <a:xfrm>
            <a:off x="1523999" y="3602038"/>
            <a:ext cx="10046329" cy="2355142"/>
          </a:xfrm>
        </p:spPr>
        <p:txBody>
          <a:bodyPr>
            <a:normAutofit/>
          </a:bodyPr>
          <a:lstStyle/>
          <a:p>
            <a:pPr algn="l">
              <a:spcBef>
                <a:spcPts val="0"/>
              </a:spcBef>
            </a:pPr>
            <a:r>
              <a:rPr lang="en-US" sz="3600" dirty="0">
                <a:solidFill>
                  <a:srgbClr val="FFC000"/>
                </a:solidFill>
              </a:rPr>
              <a:t>Section 3.2 </a:t>
            </a:r>
          </a:p>
          <a:p>
            <a:pPr algn="l">
              <a:spcBef>
                <a:spcPts val="0"/>
              </a:spcBef>
            </a:pPr>
            <a:r>
              <a:rPr lang="en-US" sz="3600" dirty="0">
                <a:solidFill>
                  <a:srgbClr val="FFC000"/>
                </a:solidFill>
              </a:rPr>
              <a:t>Navigate between different operating </a:t>
            </a:r>
            <a:r>
              <a:rPr lang="en-US" sz="3600" dirty="0" smtClean="0">
                <a:solidFill>
                  <a:srgbClr val="FFC000"/>
                </a:solidFill>
              </a:rPr>
              <a:t>modes </a:t>
            </a:r>
            <a:endParaRPr lang="en-US" sz="3600" dirty="0">
              <a:solidFill>
                <a:srgbClr val="FFC000"/>
              </a:solidFill>
            </a:endParaRPr>
          </a:p>
          <a:p>
            <a:pPr algn="l">
              <a:spcBef>
                <a:spcPts val="0"/>
              </a:spcBef>
            </a:pPr>
            <a:r>
              <a:rPr lang="en-US" sz="3600" dirty="0">
                <a:solidFill>
                  <a:srgbClr val="FFC000"/>
                </a:solidFill>
              </a:rPr>
              <a:t>(This topic is covered in Intro to Networks v7 – 2.2)</a:t>
            </a:r>
          </a:p>
        </p:txBody>
      </p:sp>
      <p:sp>
        <p:nvSpPr>
          <p:cNvPr id="9" name="Title 6"/>
          <p:cNvSpPr>
            <a:spLocks noGrp="1"/>
          </p:cNvSpPr>
          <p:nvPr>
            <p:ph type="ctrTitle"/>
          </p:nvPr>
        </p:nvSpPr>
        <p:spPr>
          <a:xfrm>
            <a:off x="752475" y="1122363"/>
            <a:ext cx="10585450" cy="2387600"/>
          </a:xfrm>
        </p:spPr>
        <p:txBody>
          <a:bodyPr>
            <a:normAutofit fontScale="90000"/>
          </a:bodyPr>
          <a:lstStyle/>
          <a:p>
            <a:r>
              <a:rPr lang="en-US" dirty="0">
                <a:solidFill>
                  <a:prstClr val="white"/>
                </a:solidFill>
              </a:rPr>
              <a:t>CCT Exam Topic 3: </a:t>
            </a:r>
            <a:br>
              <a:rPr lang="en-US" dirty="0">
                <a:solidFill>
                  <a:prstClr val="white"/>
                </a:solidFill>
              </a:rPr>
            </a:br>
            <a:r>
              <a:rPr lang="en-US" dirty="0">
                <a:solidFill>
                  <a:prstClr val="white"/>
                </a:solidFill>
              </a:rPr>
              <a:t>Cisco IOS </a:t>
            </a:r>
            <a:br>
              <a:rPr lang="en-US" dirty="0">
                <a:solidFill>
                  <a:prstClr val="white"/>
                </a:solidFill>
              </a:rPr>
            </a:br>
            <a:r>
              <a:rPr lang="en-US" dirty="0">
                <a:solidFill>
                  <a:prstClr val="white"/>
                </a:solidFill>
              </a:rPr>
              <a:t>Software Operation</a:t>
            </a:r>
            <a:endParaRPr lang="en-US" dirty="0">
              <a:solidFill>
                <a:schemeClr val="bg1"/>
              </a:solidFill>
            </a:endParaRPr>
          </a:p>
        </p:txBody>
      </p:sp>
    </p:spTree>
    <p:extLst>
      <p:ext uri="{BB962C8B-B14F-4D97-AF65-F5344CB8AC3E}">
        <p14:creationId xmlns:p14="http://schemas.microsoft.com/office/powerpoint/2010/main" val="48336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34A6B"/>
        </a:solidFill>
        <a:effectLst/>
      </p:bgPr>
    </p:bg>
    <p:spTree>
      <p:nvGrpSpPr>
        <p:cNvPr id="1" name=""/>
        <p:cNvGrpSpPr/>
        <p:nvPr/>
      </p:nvGrpSpPr>
      <p:grpSpPr>
        <a:xfrm>
          <a:off x="0" y="0"/>
          <a:ext cx="0" cy="0"/>
          <a:chOff x="0" y="0"/>
          <a:chExt cx="0" cy="0"/>
        </a:xfrm>
      </p:grpSpPr>
      <p:grpSp>
        <p:nvGrpSpPr>
          <p:cNvPr id="2" name="Group 1"/>
          <p:cNvGrpSpPr/>
          <p:nvPr/>
        </p:nvGrpSpPr>
        <p:grpSpPr>
          <a:xfrm>
            <a:off x="0" y="0"/>
            <a:ext cx="12192000" cy="454497"/>
            <a:chOff x="0" y="0"/>
            <a:chExt cx="12192000" cy="454497"/>
          </a:xfrm>
        </p:grpSpPr>
        <p:sp>
          <p:nvSpPr>
            <p:cNvPr id="3" name="Rectangle 2"/>
            <p:cNvSpPr/>
            <p:nvPr/>
          </p:nvSpPr>
          <p:spPr>
            <a:xfrm>
              <a:off x="0" y="0"/>
              <a:ext cx="12192000" cy="449036"/>
            </a:xfrm>
            <a:prstGeom prst="rect">
              <a:avLst/>
            </a:prstGeom>
            <a:solidFill>
              <a:srgbClr val="034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a:ln>
              <a:noFill/>
            </a:ln>
          </p:spPr>
        </p:pic>
        <p:sp>
          <p:nvSpPr>
            <p:cNvPr id="5" name="Rectangle 4"/>
            <p:cNvSpPr/>
            <p:nvPr/>
          </p:nvSpPr>
          <p:spPr>
            <a:xfrm>
              <a:off x="6719772" y="39852"/>
              <a:ext cx="5429820" cy="369332"/>
            </a:xfrm>
            <a:prstGeom prst="rect">
              <a:avLst/>
            </a:prstGeom>
            <a:ln>
              <a:noFill/>
            </a:ln>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6" name="Rectangle 5"/>
            <p:cNvSpPr/>
            <p:nvPr/>
          </p:nvSpPr>
          <p:spPr>
            <a:xfrm>
              <a:off x="441429" y="37133"/>
              <a:ext cx="3061351" cy="369332"/>
            </a:xfrm>
            <a:prstGeom prst="rect">
              <a:avLst/>
            </a:prstGeom>
            <a:ln>
              <a:noFill/>
            </a:ln>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8" name="Subtitle 7"/>
          <p:cNvSpPr>
            <a:spLocks noGrp="1"/>
          </p:cNvSpPr>
          <p:nvPr>
            <p:ph type="subTitle" idx="1"/>
          </p:nvPr>
        </p:nvSpPr>
        <p:spPr>
          <a:xfrm>
            <a:off x="1523999" y="3602038"/>
            <a:ext cx="9937687" cy="2192180"/>
          </a:xfrm>
        </p:spPr>
        <p:txBody>
          <a:bodyPr>
            <a:normAutofit/>
          </a:bodyPr>
          <a:lstStyle/>
          <a:p>
            <a:pPr algn="l">
              <a:spcBef>
                <a:spcPts val="0"/>
              </a:spcBef>
            </a:pPr>
            <a:r>
              <a:rPr lang="en-US" sz="3600" dirty="0">
                <a:solidFill>
                  <a:srgbClr val="FFC000"/>
                </a:solidFill>
              </a:rPr>
              <a:t>Section 3.3 </a:t>
            </a:r>
          </a:p>
          <a:p>
            <a:pPr algn="l">
              <a:spcBef>
                <a:spcPts val="0"/>
              </a:spcBef>
            </a:pPr>
            <a:r>
              <a:rPr lang="en-US" sz="3600" dirty="0">
                <a:solidFill>
                  <a:srgbClr val="FFC000"/>
                </a:solidFill>
              </a:rPr>
              <a:t>Determine the current mode of </a:t>
            </a:r>
            <a:r>
              <a:rPr lang="en-US" sz="3600" dirty="0" smtClean="0">
                <a:solidFill>
                  <a:srgbClr val="FFC000"/>
                </a:solidFill>
              </a:rPr>
              <a:t>a device</a:t>
            </a:r>
            <a:endParaRPr lang="en-US" sz="3600" dirty="0">
              <a:solidFill>
                <a:srgbClr val="FFC000"/>
              </a:solidFill>
            </a:endParaRPr>
          </a:p>
          <a:p>
            <a:pPr algn="l">
              <a:spcBef>
                <a:spcPts val="0"/>
              </a:spcBef>
            </a:pPr>
            <a:r>
              <a:rPr lang="en-US" sz="3600" dirty="0">
                <a:solidFill>
                  <a:srgbClr val="FFC000"/>
                </a:solidFill>
              </a:rPr>
              <a:t>(This topic is covered in Intro to Networks v7 – 2.2)</a:t>
            </a:r>
          </a:p>
          <a:p>
            <a:pPr algn="l">
              <a:spcBef>
                <a:spcPts val="0"/>
              </a:spcBef>
            </a:pPr>
            <a:endParaRPr lang="en-US" sz="3600" dirty="0">
              <a:solidFill>
                <a:srgbClr val="FFC000"/>
              </a:solidFill>
            </a:endParaRPr>
          </a:p>
        </p:txBody>
      </p:sp>
      <p:sp>
        <p:nvSpPr>
          <p:cNvPr id="9" name="Title 6"/>
          <p:cNvSpPr>
            <a:spLocks noGrp="1"/>
          </p:cNvSpPr>
          <p:nvPr>
            <p:ph type="ctrTitle"/>
          </p:nvPr>
        </p:nvSpPr>
        <p:spPr>
          <a:xfrm>
            <a:off x="752475" y="1122363"/>
            <a:ext cx="10585450" cy="2387600"/>
          </a:xfrm>
        </p:spPr>
        <p:txBody>
          <a:bodyPr>
            <a:normAutofit fontScale="90000"/>
          </a:bodyPr>
          <a:lstStyle/>
          <a:p>
            <a:r>
              <a:rPr lang="en-US" dirty="0">
                <a:solidFill>
                  <a:prstClr val="white"/>
                </a:solidFill>
              </a:rPr>
              <a:t>CCT Exam Topic 3: </a:t>
            </a:r>
            <a:br>
              <a:rPr lang="en-US" dirty="0">
                <a:solidFill>
                  <a:prstClr val="white"/>
                </a:solidFill>
              </a:rPr>
            </a:br>
            <a:r>
              <a:rPr lang="en-US" dirty="0">
                <a:solidFill>
                  <a:prstClr val="white"/>
                </a:solidFill>
              </a:rPr>
              <a:t>Cisco IOS </a:t>
            </a:r>
            <a:br>
              <a:rPr lang="en-US" dirty="0">
                <a:solidFill>
                  <a:prstClr val="white"/>
                </a:solidFill>
              </a:rPr>
            </a:br>
            <a:r>
              <a:rPr lang="en-US" dirty="0">
                <a:solidFill>
                  <a:prstClr val="white"/>
                </a:solidFill>
              </a:rPr>
              <a:t>Software Operation</a:t>
            </a:r>
            <a:endParaRPr lang="en-US" dirty="0">
              <a:solidFill>
                <a:schemeClr val="bg1"/>
              </a:solidFill>
            </a:endParaRPr>
          </a:p>
        </p:txBody>
      </p:sp>
    </p:spTree>
    <p:extLst>
      <p:ext uri="{BB962C8B-B14F-4D97-AF65-F5344CB8AC3E}">
        <p14:creationId xmlns:p14="http://schemas.microsoft.com/office/powerpoint/2010/main" val="2809197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34A6B"/>
        </a:solidFill>
        <a:effectLst/>
      </p:bgPr>
    </p:bg>
    <p:spTree>
      <p:nvGrpSpPr>
        <p:cNvPr id="1" name=""/>
        <p:cNvGrpSpPr/>
        <p:nvPr/>
      </p:nvGrpSpPr>
      <p:grpSpPr>
        <a:xfrm>
          <a:off x="0" y="0"/>
          <a:ext cx="0" cy="0"/>
          <a:chOff x="0" y="0"/>
          <a:chExt cx="0" cy="0"/>
        </a:xfrm>
      </p:grpSpPr>
      <p:grpSp>
        <p:nvGrpSpPr>
          <p:cNvPr id="2" name="Group 1"/>
          <p:cNvGrpSpPr/>
          <p:nvPr/>
        </p:nvGrpSpPr>
        <p:grpSpPr>
          <a:xfrm>
            <a:off x="0" y="0"/>
            <a:ext cx="12192000" cy="454497"/>
            <a:chOff x="0" y="0"/>
            <a:chExt cx="12192000" cy="454497"/>
          </a:xfrm>
        </p:grpSpPr>
        <p:sp>
          <p:nvSpPr>
            <p:cNvPr id="3" name="Rectangle 2"/>
            <p:cNvSpPr/>
            <p:nvPr/>
          </p:nvSpPr>
          <p:spPr>
            <a:xfrm>
              <a:off x="0" y="0"/>
              <a:ext cx="12192000" cy="449036"/>
            </a:xfrm>
            <a:prstGeom prst="rect">
              <a:avLst/>
            </a:prstGeom>
            <a:solidFill>
              <a:srgbClr val="034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a:ln>
              <a:noFill/>
            </a:ln>
          </p:spPr>
        </p:pic>
        <p:sp>
          <p:nvSpPr>
            <p:cNvPr id="5" name="Rectangle 4"/>
            <p:cNvSpPr/>
            <p:nvPr/>
          </p:nvSpPr>
          <p:spPr>
            <a:xfrm>
              <a:off x="6719772" y="39852"/>
              <a:ext cx="5429820" cy="369332"/>
            </a:xfrm>
            <a:prstGeom prst="rect">
              <a:avLst/>
            </a:prstGeom>
            <a:ln>
              <a:noFill/>
            </a:ln>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6" name="Rectangle 5"/>
            <p:cNvSpPr/>
            <p:nvPr/>
          </p:nvSpPr>
          <p:spPr>
            <a:xfrm>
              <a:off x="441429" y="37133"/>
              <a:ext cx="3061351" cy="369332"/>
            </a:xfrm>
            <a:prstGeom prst="rect">
              <a:avLst/>
            </a:prstGeom>
            <a:ln>
              <a:noFill/>
            </a:ln>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8" name="Subtitle 7"/>
          <p:cNvSpPr>
            <a:spLocks noGrp="1"/>
          </p:cNvSpPr>
          <p:nvPr>
            <p:ph type="subTitle" idx="1"/>
          </p:nvPr>
        </p:nvSpPr>
        <p:spPr>
          <a:xfrm>
            <a:off x="1523999" y="3602038"/>
            <a:ext cx="10308880" cy="1655762"/>
          </a:xfrm>
        </p:spPr>
        <p:txBody>
          <a:bodyPr>
            <a:normAutofit/>
          </a:bodyPr>
          <a:lstStyle/>
          <a:p>
            <a:pPr algn="l">
              <a:spcBef>
                <a:spcPts val="0"/>
              </a:spcBef>
            </a:pPr>
            <a:r>
              <a:rPr lang="en-US" sz="3600" dirty="0">
                <a:solidFill>
                  <a:srgbClr val="FFC000"/>
                </a:solidFill>
              </a:rPr>
              <a:t>Section 3.4 </a:t>
            </a:r>
          </a:p>
          <a:p>
            <a:pPr algn="l">
              <a:spcBef>
                <a:spcPts val="0"/>
              </a:spcBef>
            </a:pPr>
            <a:r>
              <a:rPr lang="en-US" sz="3500" dirty="0">
                <a:solidFill>
                  <a:srgbClr val="FFC000"/>
                </a:solidFill>
              </a:rPr>
              <a:t>Copy and paste a configuration file from/to a </a:t>
            </a:r>
          </a:p>
          <a:p>
            <a:pPr algn="l">
              <a:spcBef>
                <a:spcPts val="0"/>
              </a:spcBef>
            </a:pPr>
            <a:r>
              <a:rPr lang="en-US" sz="3500" dirty="0">
                <a:solidFill>
                  <a:srgbClr val="FFC000"/>
                </a:solidFill>
              </a:rPr>
              <a:t>router or switch</a:t>
            </a:r>
          </a:p>
        </p:txBody>
      </p:sp>
      <p:sp>
        <p:nvSpPr>
          <p:cNvPr id="9" name="Title 6"/>
          <p:cNvSpPr>
            <a:spLocks noGrp="1"/>
          </p:cNvSpPr>
          <p:nvPr>
            <p:ph type="ctrTitle"/>
          </p:nvPr>
        </p:nvSpPr>
        <p:spPr>
          <a:xfrm>
            <a:off x="752475" y="1122363"/>
            <a:ext cx="10585450" cy="2387600"/>
          </a:xfrm>
        </p:spPr>
        <p:txBody>
          <a:bodyPr>
            <a:normAutofit fontScale="90000"/>
          </a:bodyPr>
          <a:lstStyle/>
          <a:p>
            <a:r>
              <a:rPr lang="en-US" dirty="0">
                <a:solidFill>
                  <a:prstClr val="white"/>
                </a:solidFill>
              </a:rPr>
              <a:t>CCT Exam Topic 3: </a:t>
            </a:r>
            <a:br>
              <a:rPr lang="en-US" dirty="0">
                <a:solidFill>
                  <a:prstClr val="white"/>
                </a:solidFill>
              </a:rPr>
            </a:br>
            <a:r>
              <a:rPr lang="en-US" dirty="0">
                <a:solidFill>
                  <a:prstClr val="white"/>
                </a:solidFill>
              </a:rPr>
              <a:t>Cisco IOS </a:t>
            </a:r>
            <a:br>
              <a:rPr lang="en-US" dirty="0">
                <a:solidFill>
                  <a:prstClr val="white"/>
                </a:solidFill>
              </a:rPr>
            </a:br>
            <a:r>
              <a:rPr lang="en-US" dirty="0">
                <a:solidFill>
                  <a:prstClr val="white"/>
                </a:solidFill>
              </a:rPr>
              <a:t>Software Operation</a:t>
            </a:r>
            <a:endParaRPr lang="en-US" dirty="0">
              <a:solidFill>
                <a:schemeClr val="bg1"/>
              </a:solidFill>
            </a:endParaRPr>
          </a:p>
        </p:txBody>
      </p:sp>
    </p:spTree>
    <p:extLst>
      <p:ext uri="{BB962C8B-B14F-4D97-AF65-F5344CB8AC3E}">
        <p14:creationId xmlns:p14="http://schemas.microsoft.com/office/powerpoint/2010/main" val="246226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10243" y="1262287"/>
            <a:ext cx="4599508" cy="5260977"/>
          </a:xfrm>
        </p:spPr>
        <p:txBody>
          <a:bodyPr>
            <a:normAutofit/>
          </a:bodyPr>
          <a:lstStyle/>
          <a:p>
            <a:pPr marL="0" indent="0">
              <a:buNone/>
            </a:pPr>
            <a:r>
              <a:rPr lang="en-US" sz="1600" b="1" dirty="0">
                <a:latin typeface="+mj-lt"/>
              </a:rPr>
              <a:t>Copy the configuration using terminal emulation software</a:t>
            </a:r>
          </a:p>
          <a:p>
            <a:pPr marL="0" indent="0">
              <a:buNone/>
            </a:pPr>
            <a:r>
              <a:rPr lang="en-US" sz="1600" b="1" dirty="0">
                <a:latin typeface="+mj-lt"/>
              </a:rPr>
              <a:t>Step 1. </a:t>
            </a:r>
            <a:r>
              <a:rPr lang="en-US" sz="1600" dirty="0">
                <a:latin typeface="+mj-lt"/>
              </a:rPr>
              <a:t>Open terminal emulation software, such as PuTTY or Tera Term, that is already connected to the router or switch. Click on the </a:t>
            </a:r>
            <a:r>
              <a:rPr lang="en-US" sz="1600" b="1" dirty="0">
                <a:latin typeface="+mj-lt"/>
              </a:rPr>
              <a:t>Logging</a:t>
            </a:r>
            <a:r>
              <a:rPr lang="en-US" sz="1600" dirty="0">
                <a:latin typeface="+mj-lt"/>
              </a:rPr>
              <a:t> in the Category window to enable logging in the terminal software. </a:t>
            </a:r>
          </a:p>
          <a:p>
            <a:pPr marL="0" indent="0">
              <a:buNone/>
            </a:pPr>
            <a:r>
              <a:rPr lang="en-US" sz="1600" b="1" dirty="0">
                <a:latin typeface="+mj-lt"/>
              </a:rPr>
              <a:t>Step 2. </a:t>
            </a:r>
            <a:r>
              <a:rPr lang="en-US" sz="1600" dirty="0">
                <a:latin typeface="+mj-lt"/>
              </a:rPr>
              <a:t>Assign a name to the log file (MyConfig.log) and click the Browse button to select the location to save the log file. The figure displays that All session output will be captured to the file specified (i.e., MyConfig.log).</a:t>
            </a: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365125"/>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800" b="1" dirty="0">
                <a:solidFill>
                  <a:prstClr val="black"/>
                </a:solidFill>
              </a:rPr>
              <a:t>Copy and paste a configuration file from/to a router or switch.</a:t>
            </a:r>
          </a:p>
        </p:txBody>
      </p:sp>
      <p:sp>
        <p:nvSpPr>
          <p:cNvPr id="6" name="TextBox 5">
            <a:extLst>
              <a:ext uri="{FF2B5EF4-FFF2-40B4-BE49-F238E27FC236}">
                <a16:creationId xmlns="" xmlns:a16="http://schemas.microsoft.com/office/drawing/2014/main" id="{1894B962-FA96-4936-A2D4-1AC4607B602B}"/>
              </a:ext>
            </a:extLst>
          </p:cNvPr>
          <p:cNvSpPr txBox="1"/>
          <p:nvPr/>
        </p:nvSpPr>
        <p:spPr>
          <a:xfrm>
            <a:off x="6861069" y="1797292"/>
            <a:ext cx="772071" cy="369332"/>
          </a:xfrm>
          <a:prstGeom prst="rect">
            <a:avLst/>
          </a:prstGeom>
          <a:noFill/>
        </p:spPr>
        <p:txBody>
          <a:bodyPr wrap="square" rtlCol="0">
            <a:spAutoFit/>
          </a:bodyPr>
          <a:lstStyle/>
          <a:p>
            <a:r>
              <a:rPr lang="en-US" dirty="0">
                <a:solidFill>
                  <a:prstClr val="black"/>
                </a:solidFill>
              </a:rPr>
              <a:t>Step 1</a:t>
            </a:r>
          </a:p>
        </p:txBody>
      </p:sp>
      <p:sp>
        <p:nvSpPr>
          <p:cNvPr id="7" name="TextBox 6">
            <a:extLst>
              <a:ext uri="{FF2B5EF4-FFF2-40B4-BE49-F238E27FC236}">
                <a16:creationId xmlns="" xmlns:a16="http://schemas.microsoft.com/office/drawing/2014/main" id="{D8907DDA-746D-4059-A1B6-26CDA70588A7}"/>
              </a:ext>
            </a:extLst>
          </p:cNvPr>
          <p:cNvSpPr txBox="1"/>
          <p:nvPr/>
        </p:nvSpPr>
        <p:spPr>
          <a:xfrm>
            <a:off x="6861069" y="4717862"/>
            <a:ext cx="772071" cy="369332"/>
          </a:xfrm>
          <a:prstGeom prst="rect">
            <a:avLst/>
          </a:prstGeom>
          <a:noFill/>
        </p:spPr>
        <p:txBody>
          <a:bodyPr wrap="none" rtlCol="0">
            <a:spAutoFit/>
          </a:bodyPr>
          <a:lstStyle/>
          <a:p>
            <a:r>
              <a:rPr lang="en-US" dirty="0">
                <a:solidFill>
                  <a:prstClr val="black"/>
                </a:solidFill>
              </a:rPr>
              <a:t>Step 2</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16052" y="565472"/>
            <a:ext cx="2929991" cy="2797097"/>
          </a:xfrm>
          <a:prstGeom prst="rect">
            <a:avLst/>
          </a:prstGeom>
        </p:spPr>
      </p:pic>
      <p:sp>
        <p:nvSpPr>
          <p:cNvPr id="5" name="Oval 4"/>
          <p:cNvSpPr/>
          <p:nvPr/>
        </p:nvSpPr>
        <p:spPr>
          <a:xfrm>
            <a:off x="8433707" y="922563"/>
            <a:ext cx="767443" cy="19594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20122" y="3520619"/>
            <a:ext cx="2929300" cy="2797009"/>
          </a:xfrm>
          <a:prstGeom prst="rect">
            <a:avLst/>
          </a:prstGeom>
        </p:spPr>
      </p:pic>
      <p:sp>
        <p:nvSpPr>
          <p:cNvPr id="17" name="Oval 16"/>
          <p:cNvSpPr/>
          <p:nvPr/>
        </p:nvSpPr>
        <p:spPr>
          <a:xfrm>
            <a:off x="10478600" y="4523015"/>
            <a:ext cx="767443" cy="19594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9255579" y="4440567"/>
            <a:ext cx="767443" cy="27839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5818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10243" y="1262287"/>
            <a:ext cx="4599508" cy="5260977"/>
          </a:xfrm>
        </p:spPr>
        <p:txBody>
          <a:bodyPr>
            <a:normAutofit/>
          </a:bodyPr>
          <a:lstStyle/>
          <a:p>
            <a:pPr marL="0" indent="0">
              <a:buNone/>
            </a:pPr>
            <a:r>
              <a:rPr lang="en-US" sz="1600" b="1" dirty="0">
                <a:latin typeface="+mj-lt"/>
              </a:rPr>
              <a:t>Copy the configuration using terminal emulation software</a:t>
            </a:r>
          </a:p>
          <a:p>
            <a:pPr marL="0" indent="0">
              <a:buNone/>
            </a:pPr>
            <a:r>
              <a:rPr lang="en-US" sz="1600" b="1" dirty="0">
                <a:latin typeface="+mj-lt"/>
              </a:rPr>
              <a:t>Step 3. </a:t>
            </a:r>
            <a:r>
              <a:rPr lang="en-US" sz="1600" dirty="0">
                <a:latin typeface="+mj-lt"/>
              </a:rPr>
              <a:t>Execute the </a:t>
            </a:r>
            <a:r>
              <a:rPr lang="en-US" sz="1600" b="1" dirty="0">
                <a:latin typeface="Courier New" panose="02070309020205020404" pitchFamily="49" charset="0"/>
                <a:cs typeface="Courier New" panose="02070309020205020404" pitchFamily="49" charset="0"/>
              </a:rPr>
              <a:t>show running-config </a:t>
            </a:r>
            <a:r>
              <a:rPr lang="en-US" sz="1600" dirty="0">
                <a:latin typeface="+mj-lt"/>
              </a:rPr>
              <a:t>or </a:t>
            </a:r>
            <a:r>
              <a:rPr lang="en-US" sz="1600" b="1" dirty="0">
                <a:latin typeface="Courier New" panose="02070309020205020404" pitchFamily="49" charset="0"/>
                <a:cs typeface="Courier New" panose="02070309020205020404" pitchFamily="49" charset="0"/>
              </a:rPr>
              <a:t>show startup-config </a:t>
            </a:r>
            <a:r>
              <a:rPr lang="en-US" sz="1600" dirty="0">
                <a:latin typeface="+mj-lt"/>
              </a:rPr>
              <a:t>command at the privileged EXEC prompt. Text displayed in the terminal window will be placed into the chosen log file.</a:t>
            </a:r>
          </a:p>
          <a:p>
            <a:pPr marL="0" indent="0">
              <a:buNone/>
            </a:pPr>
            <a:r>
              <a:rPr lang="en-US" sz="1600" b="1" dirty="0">
                <a:latin typeface="+mj-lt"/>
              </a:rPr>
              <a:t>Step 4. </a:t>
            </a:r>
            <a:r>
              <a:rPr lang="en-US" sz="1600" dirty="0">
                <a:latin typeface="+mj-lt"/>
              </a:rPr>
              <a:t>To disable logging in the terminal software, choose the </a:t>
            </a:r>
            <a:r>
              <a:rPr lang="en-US" sz="1600" b="1" dirty="0">
                <a:latin typeface="+mj-lt"/>
              </a:rPr>
              <a:t>None</a:t>
            </a:r>
            <a:r>
              <a:rPr lang="en-US" sz="1600" dirty="0">
                <a:latin typeface="+mj-lt"/>
              </a:rPr>
              <a:t> session logging option.</a:t>
            </a:r>
          </a:p>
          <a:p>
            <a:pPr marL="0" indent="0">
              <a:buNone/>
            </a:pPr>
            <a:r>
              <a:rPr lang="en-US" sz="1600" dirty="0">
                <a:latin typeface="+mj-lt"/>
              </a:rPr>
              <a:t>The text file created can be used as a record of how the device is currently implemented. The file could require editing before being used to restore a saved configuration to a device.</a:t>
            </a: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365125"/>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800" b="1" dirty="0">
                <a:solidFill>
                  <a:prstClr val="black"/>
                </a:solidFill>
              </a:rPr>
              <a:t>Copy and paste a configuration file from/to a router or switch.</a:t>
            </a:r>
          </a:p>
        </p:txBody>
      </p:sp>
      <p:sp>
        <p:nvSpPr>
          <p:cNvPr id="6" name="TextBox 5">
            <a:extLst>
              <a:ext uri="{FF2B5EF4-FFF2-40B4-BE49-F238E27FC236}">
                <a16:creationId xmlns="" xmlns:a16="http://schemas.microsoft.com/office/drawing/2014/main" id="{1894B962-FA96-4936-A2D4-1AC4607B602B}"/>
              </a:ext>
            </a:extLst>
          </p:cNvPr>
          <p:cNvSpPr txBox="1"/>
          <p:nvPr/>
        </p:nvSpPr>
        <p:spPr>
          <a:xfrm>
            <a:off x="6861069" y="1797292"/>
            <a:ext cx="772071" cy="369332"/>
          </a:xfrm>
          <a:prstGeom prst="rect">
            <a:avLst/>
          </a:prstGeom>
          <a:noFill/>
        </p:spPr>
        <p:txBody>
          <a:bodyPr wrap="square" rtlCol="0">
            <a:spAutoFit/>
          </a:bodyPr>
          <a:lstStyle/>
          <a:p>
            <a:r>
              <a:rPr lang="en-US" dirty="0">
                <a:solidFill>
                  <a:prstClr val="black"/>
                </a:solidFill>
              </a:rPr>
              <a:t>Step 3</a:t>
            </a:r>
          </a:p>
        </p:txBody>
      </p:sp>
      <p:sp>
        <p:nvSpPr>
          <p:cNvPr id="7" name="TextBox 6">
            <a:extLst>
              <a:ext uri="{FF2B5EF4-FFF2-40B4-BE49-F238E27FC236}">
                <a16:creationId xmlns="" xmlns:a16="http://schemas.microsoft.com/office/drawing/2014/main" id="{D8907DDA-746D-4059-A1B6-26CDA70588A7}"/>
              </a:ext>
            </a:extLst>
          </p:cNvPr>
          <p:cNvSpPr txBox="1"/>
          <p:nvPr/>
        </p:nvSpPr>
        <p:spPr>
          <a:xfrm>
            <a:off x="6861069" y="4717862"/>
            <a:ext cx="772071" cy="369332"/>
          </a:xfrm>
          <a:prstGeom prst="rect">
            <a:avLst/>
          </a:prstGeom>
          <a:noFill/>
        </p:spPr>
        <p:txBody>
          <a:bodyPr wrap="none" rtlCol="0">
            <a:spAutoFit/>
          </a:bodyPr>
          <a:lstStyle/>
          <a:p>
            <a:r>
              <a:rPr lang="en-US" dirty="0">
                <a:solidFill>
                  <a:prstClr val="black"/>
                </a:solidFill>
              </a:rPr>
              <a:t>Step 4</a:t>
            </a:r>
          </a:p>
        </p:txBody>
      </p:sp>
      <p:pic>
        <p:nvPicPr>
          <p:cNvPr id="13" name="Pictur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0122" y="3520619"/>
            <a:ext cx="2929300" cy="2797009"/>
          </a:xfrm>
          <a:prstGeom prst="rect">
            <a:avLst/>
          </a:prstGeom>
        </p:spPr>
      </p:pic>
      <p:sp>
        <p:nvSpPr>
          <p:cNvPr id="19" name="Oval 18"/>
          <p:cNvSpPr/>
          <p:nvPr/>
        </p:nvSpPr>
        <p:spPr>
          <a:xfrm>
            <a:off x="9225642" y="3992335"/>
            <a:ext cx="767443" cy="23229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320122" y="615879"/>
            <a:ext cx="2925921" cy="2685834"/>
          </a:xfrm>
          <a:prstGeom prst="rect">
            <a:avLst/>
          </a:prstGeom>
        </p:spPr>
      </p:pic>
    </p:spTree>
    <p:extLst>
      <p:ext uri="{BB962C8B-B14F-4D97-AF65-F5344CB8AC3E}">
        <p14:creationId xmlns:p14="http://schemas.microsoft.com/office/powerpoint/2010/main" val="1594031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10243" y="1262287"/>
            <a:ext cx="4599508" cy="5260977"/>
          </a:xfrm>
        </p:spPr>
        <p:txBody>
          <a:bodyPr>
            <a:normAutofit/>
          </a:bodyPr>
          <a:lstStyle/>
          <a:p>
            <a:pPr marL="0" indent="0">
              <a:buNone/>
            </a:pPr>
            <a:r>
              <a:rPr lang="en-US" sz="1600" b="1" dirty="0">
                <a:latin typeface="+mj-lt"/>
              </a:rPr>
              <a:t>To restore a configuration file to a device:</a:t>
            </a:r>
          </a:p>
          <a:p>
            <a:pPr marL="0" indent="0">
              <a:buNone/>
            </a:pPr>
            <a:r>
              <a:rPr lang="en-US" sz="1600" b="1" dirty="0">
                <a:latin typeface="+mj-lt"/>
              </a:rPr>
              <a:t>Step 1. </a:t>
            </a:r>
            <a:r>
              <a:rPr lang="en-US" sz="1600" dirty="0">
                <a:latin typeface="+mj-lt"/>
              </a:rPr>
              <a:t>Open the text file and copy the text (you may want to remove any unnecessary text).</a:t>
            </a: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365125"/>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Cisco IOS Software Operation</a:t>
            </a:r>
            <a:br>
              <a:rPr lang="en-US" sz="2800" b="1" dirty="0">
                <a:solidFill>
                  <a:prstClr val="black"/>
                </a:solidFill>
              </a:rPr>
            </a:br>
            <a:r>
              <a:rPr lang="en-US" sz="1800" b="1" dirty="0">
                <a:solidFill>
                  <a:prstClr val="black"/>
                </a:solidFill>
              </a:rPr>
              <a:t>Copy and paste a configuration file from/to a router or switch.</a:t>
            </a:r>
          </a:p>
        </p:txBody>
      </p:sp>
      <p:sp>
        <p:nvSpPr>
          <p:cNvPr id="6" name="TextBox 5">
            <a:extLst>
              <a:ext uri="{FF2B5EF4-FFF2-40B4-BE49-F238E27FC236}">
                <a16:creationId xmlns="" xmlns:a16="http://schemas.microsoft.com/office/drawing/2014/main" id="{1894B962-FA96-4936-A2D4-1AC4607B602B}"/>
              </a:ext>
            </a:extLst>
          </p:cNvPr>
          <p:cNvSpPr txBox="1"/>
          <p:nvPr/>
        </p:nvSpPr>
        <p:spPr>
          <a:xfrm>
            <a:off x="5420938" y="2359464"/>
            <a:ext cx="1251931" cy="369332"/>
          </a:xfrm>
          <a:prstGeom prst="rect">
            <a:avLst/>
          </a:prstGeom>
          <a:noFill/>
        </p:spPr>
        <p:txBody>
          <a:bodyPr wrap="square" rtlCol="0">
            <a:spAutoFit/>
          </a:bodyPr>
          <a:lstStyle/>
          <a:p>
            <a:r>
              <a:rPr lang="en-US" dirty="0">
                <a:solidFill>
                  <a:prstClr val="black"/>
                </a:solidFill>
              </a:rPr>
              <a:t>Step 1</a:t>
            </a:r>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42462" y="1269822"/>
            <a:ext cx="5245685" cy="4917363"/>
          </a:xfrm>
          <a:prstGeom prst="rect">
            <a:avLst/>
          </a:prstGeom>
        </p:spPr>
      </p:pic>
    </p:spTree>
    <p:extLst>
      <p:ext uri="{BB962C8B-B14F-4D97-AF65-F5344CB8AC3E}">
        <p14:creationId xmlns:p14="http://schemas.microsoft.com/office/powerpoint/2010/main" val="3790111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10243" y="1262287"/>
            <a:ext cx="4599508" cy="5260977"/>
          </a:xfrm>
        </p:spPr>
        <p:txBody>
          <a:bodyPr>
            <a:normAutofit/>
          </a:bodyPr>
          <a:lstStyle/>
          <a:p>
            <a:pPr marL="0" indent="0">
              <a:buNone/>
            </a:pPr>
            <a:r>
              <a:rPr lang="en-US" sz="1600" b="1" dirty="0">
                <a:latin typeface="+mj-lt"/>
              </a:rPr>
              <a:t>To restore a configuration file to a device:</a:t>
            </a:r>
          </a:p>
          <a:p>
            <a:pPr marL="0" indent="0">
              <a:buNone/>
            </a:pPr>
            <a:r>
              <a:rPr lang="en-US" sz="1600" b="1" dirty="0">
                <a:latin typeface="+mj-lt"/>
              </a:rPr>
              <a:t>Step 2. </a:t>
            </a:r>
            <a:r>
              <a:rPr lang="en-US" sz="1600" dirty="0">
                <a:latin typeface="+mj-lt"/>
              </a:rPr>
              <a:t>Enter global configuration mode on the device.</a:t>
            </a:r>
          </a:p>
          <a:p>
            <a:pPr marL="0" indent="0">
              <a:buNone/>
            </a:pPr>
            <a:r>
              <a:rPr lang="en-US" sz="1600" b="1" dirty="0">
                <a:latin typeface="+mj-lt"/>
              </a:rPr>
              <a:t>Step 3. </a:t>
            </a:r>
            <a:r>
              <a:rPr lang="en-US" sz="1600" dirty="0">
                <a:latin typeface="+mj-lt"/>
              </a:rPr>
              <a:t>Paste the text file into the terminal window connected to the router or switch.</a:t>
            </a:r>
          </a:p>
          <a:p>
            <a:pPr marL="0" indent="0">
              <a:buNone/>
            </a:pPr>
            <a:r>
              <a:rPr lang="en-US" sz="1600" dirty="0">
                <a:latin typeface="+mj-lt"/>
              </a:rPr>
              <a:t>The text in the file will be applied as commands in the CLI and become the running configuration on the device. This is a convenient method of manually configuring a device.</a:t>
            </a:r>
          </a:p>
        </p:txBody>
      </p:sp>
      <p:sp>
        <p:nvSpPr>
          <p:cNvPr id="9" name="Rectangle 8"/>
          <p:cNvSpPr/>
          <p:nvPr/>
        </p:nvSpPr>
        <p:spPr>
          <a:xfrm>
            <a:off x="12354" y="6639700"/>
            <a:ext cx="12192000" cy="214240"/>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1" name="Group 20"/>
          <p:cNvGrpSpPr/>
          <p:nvPr/>
        </p:nvGrpSpPr>
        <p:grpSpPr>
          <a:xfrm>
            <a:off x="0" y="0"/>
            <a:ext cx="12192000" cy="454497"/>
            <a:chOff x="0" y="0"/>
            <a:chExt cx="12192000" cy="454497"/>
          </a:xfrm>
        </p:grpSpPr>
        <p:sp>
          <p:nvSpPr>
            <p:cNvPr id="10" name="Rectangle 9"/>
            <p:cNvSpPr/>
            <p:nvPr/>
          </p:nvSpPr>
          <p:spPr>
            <a:xfrm>
              <a:off x="0" y="0"/>
              <a:ext cx="12192000" cy="449036"/>
            </a:xfrm>
            <a:prstGeom prst="rect">
              <a:avLst/>
            </a:prstGeom>
            <a:solidFill>
              <a:srgbClr val="034A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53" y="0"/>
              <a:ext cx="339567" cy="454497"/>
            </a:xfrm>
            <a:prstGeom prst="rect">
              <a:avLst/>
            </a:prstGeom>
          </p:spPr>
        </p:pic>
        <p:sp>
          <p:nvSpPr>
            <p:cNvPr id="11" name="Rectangle 10"/>
            <p:cNvSpPr/>
            <p:nvPr/>
          </p:nvSpPr>
          <p:spPr>
            <a:xfrm>
              <a:off x="6719772" y="39852"/>
              <a:ext cx="5429820" cy="369332"/>
            </a:xfrm>
            <a:prstGeom prst="rect">
              <a:avLst/>
            </a:prstGeom>
          </p:spPr>
          <p:txBody>
            <a:bodyPr wrap="none">
              <a:spAutoFit/>
            </a:bodyPr>
            <a:lstStyle/>
            <a:p>
              <a:r>
                <a:rPr lang="en-US" b="1" i="1" dirty="0">
                  <a:solidFill>
                    <a:prstClr val="white"/>
                  </a:solidFill>
                </a:rPr>
                <a:t>Supporting Cisco Routing &amp; Switching Network Devices</a:t>
              </a:r>
              <a:endParaRPr lang="en-US" b="1" dirty="0">
                <a:solidFill>
                  <a:prstClr val="white"/>
                </a:solidFill>
              </a:endParaRPr>
            </a:p>
          </p:txBody>
        </p:sp>
        <p:sp>
          <p:nvSpPr>
            <p:cNvPr id="20" name="Rectangle 19"/>
            <p:cNvSpPr/>
            <p:nvPr/>
          </p:nvSpPr>
          <p:spPr>
            <a:xfrm>
              <a:off x="441429" y="37133"/>
              <a:ext cx="3061351" cy="369332"/>
            </a:xfrm>
            <a:prstGeom prst="rect">
              <a:avLst/>
            </a:prstGeom>
          </p:spPr>
          <p:txBody>
            <a:bodyPr wrap="none">
              <a:spAutoFit/>
            </a:bodyPr>
            <a:lstStyle/>
            <a:p>
              <a:r>
                <a:rPr lang="en-US" b="1" i="1" dirty="0">
                  <a:solidFill>
                    <a:prstClr val="white"/>
                  </a:solidFill>
                </a:rPr>
                <a:t>Cisco Certified Technician</a:t>
              </a:r>
              <a:r>
                <a:rPr lang="en-US" b="1" dirty="0">
                  <a:solidFill>
                    <a:prstClr val="white"/>
                  </a:solidFill>
                </a:rPr>
                <a:t>: </a:t>
              </a:r>
              <a:r>
                <a:rPr lang="en-US" b="1" i="1" dirty="0">
                  <a:solidFill>
                    <a:prstClr val="white"/>
                  </a:solidFill>
                </a:rPr>
                <a:t>CCT</a:t>
              </a:r>
              <a:endParaRPr lang="en-US" b="1" dirty="0">
                <a:solidFill>
                  <a:prstClr val="white"/>
                </a:solidFill>
              </a:endParaRPr>
            </a:p>
          </p:txBody>
        </p:sp>
      </p:grpSp>
      <p:sp>
        <p:nvSpPr>
          <p:cNvPr id="23" name="Title 6"/>
          <p:cNvSpPr txBox="1">
            <a:spLocks/>
          </p:cNvSpPr>
          <p:nvPr/>
        </p:nvSpPr>
        <p:spPr>
          <a:xfrm>
            <a:off x="310243" y="365125"/>
            <a:ext cx="11604482" cy="7697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prstClr val="black"/>
                </a:solidFill>
              </a:rPr>
              <a:t> Cisco IOS Software Operation</a:t>
            </a:r>
            <a:br>
              <a:rPr lang="en-US" sz="2800" b="1" dirty="0">
                <a:solidFill>
                  <a:prstClr val="black"/>
                </a:solidFill>
              </a:rPr>
            </a:br>
            <a:r>
              <a:rPr lang="en-US" sz="1800" b="1" dirty="0">
                <a:solidFill>
                  <a:prstClr val="black"/>
                </a:solidFill>
              </a:rPr>
              <a:t>Copy and paste a configuration file from/to a router or switch.</a:t>
            </a:r>
          </a:p>
        </p:txBody>
      </p:sp>
      <p:sp>
        <p:nvSpPr>
          <p:cNvPr id="6" name="TextBox 5">
            <a:extLst>
              <a:ext uri="{FF2B5EF4-FFF2-40B4-BE49-F238E27FC236}">
                <a16:creationId xmlns="" xmlns:a16="http://schemas.microsoft.com/office/drawing/2014/main" id="{1894B962-FA96-4936-A2D4-1AC4607B602B}"/>
              </a:ext>
            </a:extLst>
          </p:cNvPr>
          <p:cNvSpPr txBox="1"/>
          <p:nvPr/>
        </p:nvSpPr>
        <p:spPr>
          <a:xfrm>
            <a:off x="5188698" y="3027248"/>
            <a:ext cx="1251931" cy="369332"/>
          </a:xfrm>
          <a:prstGeom prst="rect">
            <a:avLst/>
          </a:prstGeom>
          <a:noFill/>
        </p:spPr>
        <p:txBody>
          <a:bodyPr wrap="square" rtlCol="0">
            <a:spAutoFit/>
          </a:bodyPr>
          <a:lstStyle/>
          <a:p>
            <a:r>
              <a:rPr lang="en-US" dirty="0">
                <a:solidFill>
                  <a:prstClr val="black"/>
                </a:solidFill>
              </a:rPr>
              <a:t>Step 2 &amp; 3</a:t>
            </a:r>
          </a:p>
        </p:txBody>
      </p:sp>
      <p:pic>
        <p:nvPicPr>
          <p:cNvPr id="5" name="Picture 4"/>
          <p:cNvPicPr>
            <a:picLocks noChangeAspect="1"/>
          </p:cNvPicPr>
          <p:nvPr/>
        </p:nvPicPr>
        <p:blipFill>
          <a:blip r:embed="rId3"/>
          <a:stretch>
            <a:fillRect/>
          </a:stretch>
        </p:blipFill>
        <p:spPr>
          <a:xfrm>
            <a:off x="6272544" y="1291335"/>
            <a:ext cx="5048250" cy="4895850"/>
          </a:xfrm>
          <a:prstGeom prst="rect">
            <a:avLst/>
          </a:prstGeom>
        </p:spPr>
      </p:pic>
    </p:spTree>
    <p:extLst>
      <p:ext uri="{BB962C8B-B14F-4D97-AF65-F5344CB8AC3E}">
        <p14:creationId xmlns:p14="http://schemas.microsoft.com/office/powerpoint/2010/main" val="2453836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10618</TotalTime>
  <Words>2164</Words>
  <Application>Microsoft Office PowerPoint</Application>
  <PresentationFormat>Widescreen</PresentationFormat>
  <Paragraphs>296</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Courier New</vt:lpstr>
      <vt:lpstr>Times New Roman</vt:lpstr>
      <vt:lpstr>Office Theme</vt:lpstr>
      <vt:lpstr>CCT Exam Topic 3:  Cisco IOS  Software Operation</vt:lpstr>
      <vt:lpstr>PowerPoint Presentation</vt:lpstr>
      <vt:lpstr>CCT Exam Topic 3:  Cisco IOS  Software Operation</vt:lpstr>
      <vt:lpstr>CCT Exam Topic 3:  Cisco IOS  Software Operation</vt:lpstr>
      <vt:lpstr>CCT Exam Topic 3:  Cisco IOS  Software Operation</vt:lpstr>
      <vt:lpstr>PowerPoint Presentation</vt:lpstr>
      <vt:lpstr>PowerPoint Presentation</vt:lpstr>
      <vt:lpstr>PowerPoint Presentation</vt:lpstr>
      <vt:lpstr>PowerPoint Presentation</vt:lpstr>
      <vt:lpstr>PowerPoint Presentation</vt:lpstr>
      <vt:lpstr>PowerPoint Presentation</vt:lpstr>
      <vt:lpstr>CCT Exam Topic 3:  Cisco IOS  Software Operation</vt:lpstr>
      <vt:lpstr>CCT Exam Topic 3:  Cisco IOS  Software Operation</vt:lpstr>
      <vt:lpstr>PowerPoint Presentation</vt:lpstr>
      <vt:lpstr>PowerPoint Presentation</vt:lpstr>
      <vt:lpstr>PowerPoint Presentation</vt:lpstr>
      <vt:lpstr>CCT Exam Topic 3:  Cisco IOS Software Operation</vt:lpstr>
      <vt:lpstr>CCT Exam Topic 3:  Cisco IOS Software Operation</vt:lpstr>
      <vt:lpstr>PowerPoint Presentation</vt:lpstr>
      <vt:lpstr>PowerPoint Presentation</vt:lpstr>
      <vt:lpstr>PowerPoint Presentation</vt:lpstr>
      <vt:lpstr>PowerPoint Presentation</vt:lpstr>
      <vt:lpstr>PowerPoint Presentation</vt:lpstr>
      <vt:lpstr>CCT Exam Topic 3:   Cisco IOS  Software Operation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Wright</dc:creator>
  <cp:lastModifiedBy>Glenn Wright</cp:lastModifiedBy>
  <cp:revision>234</cp:revision>
  <dcterms:created xsi:type="dcterms:W3CDTF">2019-12-10T15:31:16Z</dcterms:created>
  <dcterms:modified xsi:type="dcterms:W3CDTF">2020-06-10T22:17:55Z</dcterms:modified>
</cp:coreProperties>
</file>