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311" r:id="rId3"/>
    <p:sldId id="308" r:id="rId4"/>
    <p:sldId id="276" r:id="rId5"/>
    <p:sldId id="312" r:id="rId6"/>
    <p:sldId id="274" r:id="rId7"/>
    <p:sldId id="282" r:id="rId8"/>
    <p:sldId id="313" r:id="rId9"/>
    <p:sldId id="326" r:id="rId10"/>
    <p:sldId id="287" r:id="rId11"/>
    <p:sldId id="297" r:id="rId12"/>
    <p:sldId id="327" r:id="rId13"/>
    <p:sldId id="288" r:id="rId14"/>
    <p:sldId id="290" r:id="rId15"/>
    <p:sldId id="289" r:id="rId16"/>
    <p:sldId id="322" r:id="rId17"/>
    <p:sldId id="323" r:id="rId18"/>
    <p:sldId id="324" r:id="rId19"/>
    <p:sldId id="325" r:id="rId20"/>
    <p:sldId id="329" r:id="rId21"/>
    <p:sldId id="330" r:id="rId22"/>
    <p:sldId id="331" r:id="rId23"/>
    <p:sldId id="332" r:id="rId24"/>
    <p:sldId id="333" r:id="rId25"/>
    <p:sldId id="292" r:id="rId26"/>
    <p:sldId id="346" r:id="rId27"/>
    <p:sldId id="293" r:id="rId28"/>
    <p:sldId id="347" r:id="rId29"/>
    <p:sldId id="348" r:id="rId30"/>
    <p:sldId id="294" r:id="rId31"/>
    <p:sldId id="334" r:id="rId32"/>
    <p:sldId id="335" r:id="rId33"/>
    <p:sldId id="336" r:id="rId34"/>
    <p:sldId id="337" r:id="rId35"/>
    <p:sldId id="338" r:id="rId36"/>
    <p:sldId id="339" r:id="rId37"/>
    <p:sldId id="340" r:id="rId38"/>
    <p:sldId id="342" r:id="rId39"/>
    <p:sldId id="341" r:id="rId40"/>
    <p:sldId id="343" r:id="rId41"/>
    <p:sldId id="344" r:id="rId42"/>
    <p:sldId id="345" r:id="rId43"/>
    <p:sldId id="328" r:id="rId44"/>
    <p:sldId id="315" r:id="rId45"/>
    <p:sldId id="316" r:id="rId46"/>
    <p:sldId id="317" r:id="rId47"/>
    <p:sldId id="300" r:id="rId48"/>
    <p:sldId id="301" r:id="rId49"/>
    <p:sldId id="319" r:id="rId50"/>
    <p:sldId id="27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60"/>
  </p:normalViewPr>
  <p:slideViewPr>
    <p:cSldViewPr snapToGrid="0">
      <p:cViewPr varScale="1">
        <p:scale>
          <a:sx n="117" d="100"/>
          <a:sy n="117"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28D3EB-4036-4A50-AB4A-4FA6C4A1A60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67950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8D3EB-4036-4A50-AB4A-4FA6C4A1A60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83275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8D3EB-4036-4A50-AB4A-4FA6C4A1A60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05396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8D3EB-4036-4A50-AB4A-4FA6C4A1A60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52114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8D3EB-4036-4A50-AB4A-4FA6C4A1A60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221539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28D3EB-4036-4A50-AB4A-4FA6C4A1A60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414351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28D3EB-4036-4A50-AB4A-4FA6C4A1A60E}"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34643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28D3EB-4036-4A50-AB4A-4FA6C4A1A60E}"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340300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8D3EB-4036-4A50-AB4A-4FA6C4A1A60E}"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310457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8D3EB-4036-4A50-AB4A-4FA6C4A1A60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85381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8D3EB-4036-4A50-AB4A-4FA6C4A1A60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6DD34-86EA-430B-AD4F-FE25F2323972}" type="slidenum">
              <a:rPr lang="en-US" smtClean="0"/>
              <a:t>‹#›</a:t>
            </a:fld>
            <a:endParaRPr lang="en-US"/>
          </a:p>
        </p:txBody>
      </p:sp>
    </p:spTree>
    <p:extLst>
      <p:ext uri="{BB962C8B-B14F-4D97-AF65-F5344CB8AC3E}">
        <p14:creationId xmlns:p14="http://schemas.microsoft.com/office/powerpoint/2010/main" val="125940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8D3EB-4036-4A50-AB4A-4FA6C4A1A60E}" type="datetimeFigureOut">
              <a:rPr lang="en-US" smtClean="0"/>
              <a:t>6/11/2020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6DD34-86EA-430B-AD4F-FE25F2323972}" type="slidenum">
              <a:rPr lang="en-US" smtClean="0"/>
              <a:t>‹#›</a:t>
            </a:fld>
            <a:endParaRPr lang="en-US"/>
          </a:p>
        </p:txBody>
      </p:sp>
    </p:spTree>
    <p:extLst>
      <p:ext uri="{BB962C8B-B14F-4D97-AF65-F5344CB8AC3E}">
        <p14:creationId xmlns:p14="http://schemas.microsoft.com/office/powerpoint/2010/main" val="137235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appuals.com/how-to-setup-and-configure-tftp-server-on-windows-1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windowscentral.com/how-set-and-manage-ftp-server-windows-1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8cmF-aPEbg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yVEBimiHwB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reeccnaworkbook.com/workbooks/ccna/recovering-a-corrupt-cisco-ios-image-on-a-catalyst-switch"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4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9928635" cy="2355142"/>
          </a:xfrm>
        </p:spPr>
        <p:txBody>
          <a:bodyPr>
            <a:normAutofit/>
          </a:bodyPr>
          <a:lstStyle/>
          <a:p>
            <a:pPr algn="l">
              <a:spcBef>
                <a:spcPts val="0"/>
              </a:spcBef>
            </a:pPr>
            <a:r>
              <a:rPr lang="en-US" sz="3600" dirty="0">
                <a:solidFill>
                  <a:srgbClr val="FFC000"/>
                </a:solidFill>
              </a:rPr>
              <a:t>Section 4.1 </a:t>
            </a:r>
          </a:p>
          <a:p>
            <a:pPr algn="l">
              <a:spcBef>
                <a:spcPts val="0"/>
              </a:spcBef>
            </a:pPr>
            <a:r>
              <a:rPr lang="en-US" sz="3600" dirty="0">
                <a:solidFill>
                  <a:srgbClr val="FFC000"/>
                </a:solidFill>
              </a:rPr>
              <a:t>Locate and use a text editor </a:t>
            </a:r>
            <a:r>
              <a:rPr lang="en-US" sz="3600" dirty="0" smtClean="0">
                <a:solidFill>
                  <a:srgbClr val="FFC000"/>
                </a:solidFill>
              </a:rPr>
              <a:t>such </a:t>
            </a:r>
            <a:r>
              <a:rPr lang="en-US" sz="3600" dirty="0" smtClean="0">
                <a:solidFill>
                  <a:srgbClr val="FFC000"/>
                </a:solidFill>
              </a:rPr>
              <a:t>as </a:t>
            </a:r>
            <a:r>
              <a:rPr lang="en-US" sz="3600" dirty="0" smtClean="0">
                <a:solidFill>
                  <a:srgbClr val="FFC000"/>
                </a:solidFill>
              </a:rPr>
              <a:t>Notepad</a:t>
            </a: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613764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10308880" cy="2155966"/>
          </a:xfrm>
        </p:spPr>
        <p:txBody>
          <a:bodyPr>
            <a:normAutofit/>
          </a:bodyPr>
          <a:lstStyle/>
          <a:p>
            <a:pPr algn="l">
              <a:spcBef>
                <a:spcPts val="0"/>
              </a:spcBef>
            </a:pPr>
            <a:r>
              <a:rPr lang="en-US" sz="3600" dirty="0">
                <a:solidFill>
                  <a:srgbClr val="FFC000"/>
                </a:solidFill>
              </a:rPr>
              <a:t>Section 4.5</a:t>
            </a:r>
          </a:p>
          <a:p>
            <a:pPr algn="l">
              <a:spcBef>
                <a:spcPts val="0"/>
              </a:spcBef>
            </a:pPr>
            <a:r>
              <a:rPr lang="en-US" sz="3500" dirty="0">
                <a:solidFill>
                  <a:srgbClr val="FFC000"/>
                </a:solidFill>
              </a:rPr>
              <a:t>Make a physical connection from laptop to Cisco console port</a:t>
            </a:r>
          </a:p>
        </p:txBody>
      </p:sp>
      <p:sp>
        <p:nvSpPr>
          <p:cNvPr id="9"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128764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5" name="TextBox 24"/>
          <p:cNvSpPr txBox="1"/>
          <p:nvPr/>
        </p:nvSpPr>
        <p:spPr>
          <a:xfrm>
            <a:off x="9197544" y="4863331"/>
            <a:ext cx="1126334" cy="276999"/>
          </a:xfrm>
          <a:prstGeom prst="rect">
            <a:avLst/>
          </a:prstGeom>
          <a:noFill/>
        </p:spPr>
        <p:txBody>
          <a:bodyPr wrap="none" rtlCol="0">
            <a:spAutoFit/>
          </a:bodyPr>
          <a:lstStyle/>
          <a:p>
            <a:r>
              <a:rPr lang="en-US" sz="1200" b="1" dirty="0"/>
              <a:t>Console cables</a:t>
            </a:r>
          </a:p>
        </p:txBody>
      </p:sp>
      <p:sp>
        <p:nvSpPr>
          <p:cNvPr id="22" name="Content Placeholder 7"/>
          <p:cNvSpPr txBox="1">
            <a:spLocks/>
          </p:cNvSpPr>
          <p:nvPr/>
        </p:nvSpPr>
        <p:spPr>
          <a:xfrm>
            <a:off x="310242" y="1262287"/>
            <a:ext cx="5229945" cy="5260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The console port is used to make a physical connection from a PC to a router/switch. This connection is used to configure the device. </a:t>
            </a:r>
          </a:p>
          <a:p>
            <a:pPr marL="0" indent="0">
              <a:buNone/>
            </a:pPr>
            <a:r>
              <a:rPr lang="en-US" sz="1600" dirty="0">
                <a:latin typeface="+mj-lt"/>
              </a:rPr>
              <a:t>The cable that is used is a special cable. It is known as a Rollover cable or a Console cable. It is a type of null-modem cable that is often used to connect a computer terminal to a router's console port. This cable is typically flat (and has a light blue color) to help distinguish it from other types of network cabling. It gets the name rollover because the pinouts on one end are reversed from the other, as if the wire had been rolled over and you were viewing it from the other side.</a:t>
            </a:r>
          </a:p>
          <a:p>
            <a:pPr marL="0" indent="0">
              <a:buNone/>
            </a:pPr>
            <a:endParaRPr lang="en-US" sz="400" dirty="0">
              <a:latin typeface="+mj-lt"/>
            </a:endParaRPr>
          </a:p>
          <a:p>
            <a:pPr marL="0" indent="0">
              <a:spcBef>
                <a:spcPts val="0"/>
              </a:spcBef>
              <a:buNone/>
            </a:pPr>
            <a:r>
              <a:rPr lang="en-US" sz="1600" dirty="0">
                <a:latin typeface="+mj-lt"/>
              </a:rPr>
              <a:t>There are different varieties of console cables:</a:t>
            </a:r>
          </a:p>
          <a:p>
            <a:pPr>
              <a:spcBef>
                <a:spcPts val="0"/>
              </a:spcBef>
            </a:pPr>
            <a:r>
              <a:rPr lang="en-US" sz="1600" dirty="0">
                <a:latin typeface="+mj-lt"/>
              </a:rPr>
              <a:t>DB-9</a:t>
            </a:r>
          </a:p>
          <a:p>
            <a:pPr>
              <a:spcBef>
                <a:spcPts val="0"/>
              </a:spcBef>
            </a:pPr>
            <a:r>
              <a:rPr lang="en-US" sz="1600" dirty="0">
                <a:latin typeface="+mj-lt"/>
              </a:rPr>
              <a:t>USB</a:t>
            </a:r>
          </a:p>
          <a:p>
            <a:pPr marL="0" indent="0">
              <a:buNone/>
            </a:pPr>
            <a:r>
              <a:rPr lang="en-US" sz="1600" dirty="0">
                <a:latin typeface="+mj-lt"/>
              </a:rPr>
              <a:t>NOTE: if using the DB-9 cable, a USB to serial adapter may be required.</a:t>
            </a:r>
          </a:p>
          <a:p>
            <a:pPr marL="0" indent="0">
              <a:buNone/>
            </a:pPr>
            <a:r>
              <a:rPr lang="en-US" sz="1600" b="1" dirty="0">
                <a:latin typeface="+mj-lt"/>
              </a:rPr>
              <a:t>Complete lab 4.5</a:t>
            </a:r>
            <a:r>
              <a:rPr lang="en-US" sz="1600" dirty="0">
                <a:latin typeface="+mj-lt"/>
              </a:rPr>
              <a:t/>
            </a:r>
            <a:br>
              <a:rPr lang="en-US" sz="1600" dirty="0">
                <a:latin typeface="+mj-lt"/>
              </a:rPr>
            </a:br>
            <a:r>
              <a:rPr lang="en-US" sz="1600" dirty="0">
                <a:latin typeface="+mj-lt"/>
              </a:rPr>
              <a:t>Connect laptop or computer to console port</a:t>
            </a:r>
          </a:p>
        </p:txBody>
      </p:sp>
      <p:sp>
        <p:nvSpPr>
          <p:cNvPr id="1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1900" b="1" dirty="0">
                <a:solidFill>
                  <a:prstClr val="black"/>
                </a:solidFill>
              </a:rPr>
              <a:t>Make a physical connection from laptop to Cisco console port</a:t>
            </a:r>
          </a:p>
        </p:txBody>
      </p:sp>
      <p:pic>
        <p:nvPicPr>
          <p:cNvPr id="3" name="Picture 2"/>
          <p:cNvPicPr>
            <a:picLocks noChangeAspect="1"/>
          </p:cNvPicPr>
          <p:nvPr/>
        </p:nvPicPr>
        <p:blipFill rotWithShape="1">
          <a:blip r:embed="rId3"/>
          <a:srcRect l="522" t="52372" r="66657" b="24805"/>
          <a:stretch/>
        </p:blipFill>
        <p:spPr>
          <a:xfrm>
            <a:off x="7315200" y="1308420"/>
            <a:ext cx="3847070" cy="1565190"/>
          </a:xfrm>
          <a:prstGeom prst="rect">
            <a:avLst/>
          </a:prstGeom>
        </p:spPr>
      </p:pic>
      <p:pic>
        <p:nvPicPr>
          <p:cNvPr id="4" name="Picture 3"/>
          <p:cNvPicPr>
            <a:picLocks noChangeAspect="1"/>
          </p:cNvPicPr>
          <p:nvPr/>
        </p:nvPicPr>
        <p:blipFill rotWithShape="1">
          <a:blip r:embed="rId4"/>
          <a:srcRect t="25337" r="4541" b="13774"/>
          <a:stretch/>
        </p:blipFill>
        <p:spPr>
          <a:xfrm>
            <a:off x="7562076" y="3471883"/>
            <a:ext cx="2018528" cy="122743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5397" r="17816" b="5756"/>
          <a:stretch/>
        </p:blipFill>
        <p:spPr>
          <a:xfrm>
            <a:off x="9835980" y="3458704"/>
            <a:ext cx="1993556" cy="1436796"/>
          </a:xfrm>
          <a:prstGeom prst="rect">
            <a:avLst/>
          </a:prstGeom>
        </p:spPr>
      </p:pic>
      <p:sp>
        <p:nvSpPr>
          <p:cNvPr id="17" name="TextBox 16"/>
          <p:cNvSpPr txBox="1"/>
          <p:nvPr/>
        </p:nvSpPr>
        <p:spPr>
          <a:xfrm>
            <a:off x="8808643" y="4536989"/>
            <a:ext cx="494046" cy="276999"/>
          </a:xfrm>
          <a:prstGeom prst="rect">
            <a:avLst/>
          </a:prstGeom>
          <a:noFill/>
        </p:spPr>
        <p:txBody>
          <a:bodyPr wrap="none" rtlCol="0">
            <a:spAutoFit/>
          </a:bodyPr>
          <a:lstStyle/>
          <a:p>
            <a:r>
              <a:rPr lang="en-US" sz="1200" b="1" dirty="0"/>
              <a:t>DB-9</a:t>
            </a:r>
          </a:p>
        </p:txBody>
      </p:sp>
      <p:sp>
        <p:nvSpPr>
          <p:cNvPr id="18" name="TextBox 17"/>
          <p:cNvSpPr txBox="1"/>
          <p:nvPr/>
        </p:nvSpPr>
        <p:spPr>
          <a:xfrm>
            <a:off x="11420679" y="4202847"/>
            <a:ext cx="444352" cy="276999"/>
          </a:xfrm>
          <a:prstGeom prst="rect">
            <a:avLst/>
          </a:prstGeom>
          <a:noFill/>
        </p:spPr>
        <p:txBody>
          <a:bodyPr wrap="none" rtlCol="0">
            <a:spAutoFit/>
          </a:bodyPr>
          <a:lstStyle/>
          <a:p>
            <a:r>
              <a:rPr lang="en-US" sz="1200" b="1" dirty="0"/>
              <a:t>USB</a:t>
            </a:r>
          </a:p>
        </p:txBody>
      </p:sp>
    </p:spTree>
    <p:extLst>
      <p:ext uri="{BB962C8B-B14F-4D97-AF65-F5344CB8AC3E}">
        <p14:creationId xmlns:p14="http://schemas.microsoft.com/office/powerpoint/2010/main" val="105946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752475" y="2230437"/>
            <a:ext cx="11080404" cy="2753495"/>
          </a:xfrm>
        </p:spPr>
        <p:txBody>
          <a:bodyPr>
            <a:normAutofit/>
          </a:bodyPr>
          <a:lstStyle/>
          <a:p>
            <a:pPr marL="571500" indent="-571500" algn="l">
              <a:spcBef>
                <a:spcPts val="0"/>
              </a:spcBef>
              <a:buFont typeface="Arial" panose="020B0604020202020204" pitchFamily="34" charset="0"/>
              <a:buChar char="•"/>
            </a:pPr>
            <a:r>
              <a:rPr lang="en-US" sz="3600" dirty="0">
                <a:solidFill>
                  <a:srgbClr val="FFC000"/>
                </a:solidFill>
              </a:rPr>
              <a:t>4.5.1 - Lab - Connect laptop or computer to console port</a:t>
            </a:r>
          </a:p>
        </p:txBody>
      </p:sp>
      <p:sp>
        <p:nvSpPr>
          <p:cNvPr id="9" name="Title 6"/>
          <p:cNvSpPr>
            <a:spLocks noGrp="1"/>
          </p:cNvSpPr>
          <p:nvPr>
            <p:ph type="ctrTitle"/>
          </p:nvPr>
        </p:nvSpPr>
        <p:spPr>
          <a:xfrm>
            <a:off x="752475" y="1122363"/>
            <a:ext cx="10585450" cy="1154112"/>
          </a:xfrm>
        </p:spPr>
        <p:txBody>
          <a:bodyPr>
            <a:normAutofit/>
          </a:bodyPr>
          <a:lstStyle/>
          <a:p>
            <a:r>
              <a:rPr lang="en-US" dirty="0">
                <a:solidFill>
                  <a:prstClr val="white"/>
                </a:solidFill>
              </a:rPr>
              <a:t>Activity to Complete</a:t>
            </a:r>
            <a:endParaRPr lang="en-US" dirty="0">
              <a:solidFill>
                <a:schemeClr val="bg1"/>
              </a:solidFill>
            </a:endParaRPr>
          </a:p>
        </p:txBody>
      </p:sp>
    </p:spTree>
    <p:extLst>
      <p:ext uri="{BB962C8B-B14F-4D97-AF65-F5344CB8AC3E}">
        <p14:creationId xmlns:p14="http://schemas.microsoft.com/office/powerpoint/2010/main" val="127489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038271"/>
          </a:xfrm>
        </p:spPr>
        <p:txBody>
          <a:bodyPr>
            <a:noAutofit/>
          </a:bodyPr>
          <a:lstStyle/>
          <a:p>
            <a:pPr algn="l">
              <a:spcBef>
                <a:spcPts val="0"/>
              </a:spcBef>
            </a:pPr>
            <a:r>
              <a:rPr lang="en-US" sz="3600" dirty="0">
                <a:solidFill>
                  <a:srgbClr val="FFC000"/>
                </a:solidFill>
              </a:rPr>
              <a:t>Section 4.6</a:t>
            </a:r>
          </a:p>
          <a:p>
            <a:pPr algn="l">
              <a:spcBef>
                <a:spcPts val="0"/>
              </a:spcBef>
            </a:pPr>
            <a:r>
              <a:rPr lang="en-US" sz="3600" dirty="0">
                <a:solidFill>
                  <a:srgbClr val="FFC000"/>
                </a:solidFill>
              </a:rPr>
              <a:t>Connect, configure, and verify operation status of a device interface</a:t>
            </a:r>
          </a:p>
          <a:p>
            <a:pPr algn="l">
              <a:spcBef>
                <a:spcPts val="0"/>
              </a:spcBef>
            </a:pPr>
            <a:r>
              <a:rPr lang="en-US" sz="3600" dirty="0">
                <a:solidFill>
                  <a:srgbClr val="FFC000"/>
                </a:solidFill>
              </a:rPr>
              <a:t>(This topic is covered in Intro to Networks v7 – 2.4)</a:t>
            </a:r>
          </a:p>
          <a:p>
            <a:pPr algn="l">
              <a:spcBef>
                <a:spcPts val="0"/>
              </a:spcBef>
            </a:pPr>
            <a:endParaRPr lang="en-US" sz="1800" dirty="0">
              <a:solidFill>
                <a:srgbClr val="FFC000"/>
              </a:solidFill>
            </a:endParaRPr>
          </a:p>
          <a:p>
            <a:pPr algn="l">
              <a:spcBef>
                <a:spcPts val="0"/>
              </a:spcBef>
            </a:pPr>
            <a:r>
              <a:rPr lang="en-US" sz="3600" dirty="0">
                <a:solidFill>
                  <a:srgbClr val="FFC000"/>
                </a:solidFill>
              </a:rPr>
              <a:t>Lab 4.6.1 Connect Ethernet Ports</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9207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2800351"/>
            <a:ext cx="10308880" cy="3555182"/>
          </a:xfrm>
        </p:spPr>
        <p:txBody>
          <a:bodyPr>
            <a:noAutofit/>
          </a:bodyPr>
          <a:lstStyle/>
          <a:p>
            <a:pPr algn="l">
              <a:spcBef>
                <a:spcPts val="0"/>
              </a:spcBef>
            </a:pPr>
            <a:r>
              <a:rPr lang="en-US" sz="3600" dirty="0">
                <a:solidFill>
                  <a:srgbClr val="FFC000"/>
                </a:solidFill>
              </a:rPr>
              <a:t>Section 4.7</a:t>
            </a:r>
          </a:p>
          <a:p>
            <a:pPr algn="l">
              <a:spcBef>
                <a:spcPts val="0"/>
              </a:spcBef>
            </a:pPr>
            <a:r>
              <a:rPr lang="en-US" sz="3600" dirty="0">
                <a:solidFill>
                  <a:srgbClr val="FFC000"/>
                </a:solidFill>
              </a:rPr>
              <a:t>Configure and use TFTP and FTP servers</a:t>
            </a:r>
          </a:p>
          <a:p>
            <a:pPr algn="l">
              <a:spcBef>
                <a:spcPts val="0"/>
              </a:spcBef>
            </a:pPr>
            <a:endParaRPr lang="en-US" sz="1800" dirty="0">
              <a:solidFill>
                <a:srgbClr val="FFC000"/>
              </a:solidFill>
            </a:endParaRPr>
          </a:p>
          <a:p>
            <a:pPr algn="l">
              <a:spcBef>
                <a:spcPts val="0"/>
              </a:spcBef>
            </a:pPr>
            <a:r>
              <a:rPr lang="en-US" sz="3600" dirty="0">
                <a:hlinkClick r:id="rId3"/>
              </a:rPr>
              <a:t>https://appuals.com/how-to-setup-and-configure-tftp-server-on-windows-10/</a:t>
            </a:r>
            <a:r>
              <a:rPr lang="en-US" sz="3600" dirty="0"/>
              <a:t> </a:t>
            </a:r>
            <a:r>
              <a:rPr lang="en-US" sz="3600" dirty="0">
                <a:solidFill>
                  <a:srgbClr val="FFC000"/>
                </a:solidFill>
              </a:rPr>
              <a:t>(Set up TFTP server)</a:t>
            </a:r>
          </a:p>
          <a:p>
            <a:pPr algn="l">
              <a:spcBef>
                <a:spcPts val="0"/>
              </a:spcBef>
            </a:pPr>
            <a:endParaRPr lang="en-US" sz="1800" dirty="0">
              <a:solidFill>
                <a:srgbClr val="FFC000"/>
              </a:solidFill>
            </a:endParaRPr>
          </a:p>
          <a:p>
            <a:pPr algn="l">
              <a:spcBef>
                <a:spcPts val="0"/>
              </a:spcBef>
            </a:pPr>
            <a:r>
              <a:rPr lang="en-US" sz="3600" dirty="0">
                <a:hlinkClick r:id="rId4"/>
              </a:rPr>
              <a:t>https://www.windowscentral.com/how-set-and-manage-ftp-server-windows-10</a:t>
            </a:r>
            <a:r>
              <a:rPr lang="en-US" sz="3600" dirty="0"/>
              <a:t> </a:t>
            </a:r>
            <a:r>
              <a:rPr lang="en-US" sz="3600" dirty="0">
                <a:solidFill>
                  <a:srgbClr val="FFC000"/>
                </a:solidFill>
              </a:rPr>
              <a:t>(Set up FTP server)</a:t>
            </a:r>
          </a:p>
        </p:txBody>
      </p:sp>
      <p:sp>
        <p:nvSpPr>
          <p:cNvPr id="10" name="Title 6"/>
          <p:cNvSpPr>
            <a:spLocks noGrp="1"/>
          </p:cNvSpPr>
          <p:nvPr>
            <p:ph type="ctrTitle"/>
          </p:nvPr>
        </p:nvSpPr>
        <p:spPr>
          <a:xfrm>
            <a:off x="803275" y="486169"/>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44593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Section 4.8</a:t>
            </a:r>
          </a:p>
          <a:p>
            <a:pPr algn="l">
              <a:spcBef>
                <a:spcPts val="0"/>
              </a:spcBef>
            </a:pPr>
            <a:r>
              <a:rPr lang="en-US" sz="3600" dirty="0">
                <a:solidFill>
                  <a:srgbClr val="FFC000"/>
                </a:solidFill>
              </a:rPr>
              <a:t>Perform software upgrade or downgrade using TFTP, </a:t>
            </a:r>
            <a:r>
              <a:rPr lang="en-US" sz="3600" dirty="0" smtClean="0">
                <a:solidFill>
                  <a:srgbClr val="FFC000"/>
                </a:solidFill>
              </a:rPr>
              <a:t> </a:t>
            </a:r>
            <a:r>
              <a:rPr lang="en-US" sz="3600" dirty="0" err="1" smtClean="0">
                <a:solidFill>
                  <a:srgbClr val="FFC000"/>
                </a:solidFill>
              </a:rPr>
              <a:t>xmodem</a:t>
            </a:r>
            <a:r>
              <a:rPr lang="en-US" sz="3600" dirty="0">
                <a:solidFill>
                  <a:srgbClr val="FFC000"/>
                </a:solidFill>
              </a:rPr>
              <a:t>, tftpdnld, or USB storage</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119433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It is good practice to keep a backup copy of the Cisco IOS Software image in case the system image in the router becomes corrupted or accidentally erased.</a:t>
            </a:r>
          </a:p>
          <a:p>
            <a:pPr marL="0" indent="0">
              <a:buNone/>
            </a:pPr>
            <a:r>
              <a:rPr lang="en-US" sz="1600" dirty="0">
                <a:latin typeface="+mj-lt"/>
              </a:rPr>
              <a:t>Using a network TFTP server allows image and configuration uploads and downloads over the network. The network TFTP server can be another router, a workstation, or a host system.</a:t>
            </a:r>
          </a:p>
          <a:p>
            <a:pPr marL="0" indent="0">
              <a:buNone/>
            </a:pPr>
            <a:r>
              <a:rPr lang="en-US" sz="1600" dirty="0">
                <a:latin typeface="+mj-lt"/>
              </a:rPr>
              <a:t>In the example, the network administrator wants to create a backup of the current image file on the router </a:t>
            </a:r>
            <a:r>
              <a:rPr lang="en-US" sz="1600" dirty="0" smtClean="0">
                <a:latin typeface="+mj-lt"/>
              </a:rPr>
              <a:t/>
            </a:r>
            <a:br>
              <a:rPr lang="en-US" sz="1600" dirty="0" smtClean="0">
                <a:latin typeface="+mj-lt"/>
              </a:rPr>
            </a:br>
            <a:r>
              <a:rPr lang="en-US" sz="1600" dirty="0" smtClean="0">
                <a:latin typeface="+mj-lt"/>
              </a:rPr>
              <a:t>(</a:t>
            </a:r>
            <a:r>
              <a:rPr lang="en-US" sz="1600" b="1" dirty="0">
                <a:latin typeface="+mj-lt"/>
              </a:rPr>
              <a:t>isr4300-universalk9.16.06.04.SPA.bin</a:t>
            </a:r>
            <a:r>
              <a:rPr lang="en-US" sz="1600" dirty="0">
                <a:latin typeface="+mj-lt"/>
              </a:rPr>
              <a:t>) to the TFTP server at 172.16.1.100.</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grpSp>
        <p:nvGrpSpPr>
          <p:cNvPr id="2" name="Group 1"/>
          <p:cNvGrpSpPr/>
          <p:nvPr/>
        </p:nvGrpSpPr>
        <p:grpSpPr>
          <a:xfrm>
            <a:off x="7200506" y="1554942"/>
            <a:ext cx="4694913" cy="1931207"/>
            <a:chOff x="7200507" y="1554943"/>
            <a:chExt cx="3833940" cy="1577054"/>
          </a:xfrm>
        </p:grpSpPr>
        <p:grpSp>
          <p:nvGrpSpPr>
            <p:cNvPr id="19" name="Group 18"/>
            <p:cNvGrpSpPr/>
            <p:nvPr/>
          </p:nvGrpSpPr>
          <p:grpSpPr>
            <a:xfrm>
              <a:off x="7200507" y="1554943"/>
              <a:ext cx="3833940" cy="1577054"/>
              <a:chOff x="7200507" y="1554943"/>
              <a:chExt cx="3833940" cy="1577054"/>
            </a:xfrm>
          </p:grpSpPr>
          <p:sp>
            <p:nvSpPr>
              <p:cNvPr id="14" name="TextBox 13"/>
              <p:cNvSpPr txBox="1"/>
              <p:nvPr/>
            </p:nvSpPr>
            <p:spPr>
              <a:xfrm>
                <a:off x="7218437" y="1554943"/>
                <a:ext cx="517119" cy="276999"/>
              </a:xfrm>
              <a:prstGeom prst="rect">
                <a:avLst/>
              </a:prstGeom>
              <a:solidFill>
                <a:srgbClr val="FFFF00"/>
              </a:solidFill>
            </p:spPr>
            <p:txBody>
              <a:bodyPr wrap="square" rtlCol="0">
                <a:spAutoFit/>
              </a:bodyPr>
              <a:lstStyle/>
              <a:p>
                <a:pPr algn="ctr"/>
                <a:r>
                  <a:rPr lang="en-US" sz="1200" b="1" dirty="0">
                    <a:solidFill>
                      <a:prstClr val="black"/>
                    </a:solidFill>
                  </a:rPr>
                  <a:t>Flash</a:t>
                </a:r>
              </a:p>
            </p:txBody>
          </p:sp>
          <p:sp>
            <p:nvSpPr>
              <p:cNvPr id="16" name="TextBox 15"/>
              <p:cNvSpPr txBox="1"/>
              <p:nvPr/>
            </p:nvSpPr>
            <p:spPr>
              <a:xfrm>
                <a:off x="9807391" y="2608777"/>
                <a:ext cx="1227056" cy="523220"/>
              </a:xfrm>
              <a:prstGeom prst="rect">
                <a:avLst/>
              </a:prstGeom>
              <a:solidFill>
                <a:schemeClr val="bg1"/>
              </a:solidFill>
              <a:ln>
                <a:solidFill>
                  <a:schemeClr val="bg1"/>
                </a:solidFill>
              </a:ln>
            </p:spPr>
            <p:txBody>
              <a:bodyPr wrap="square" rtlCol="0">
                <a:spAutoFit/>
              </a:bodyPr>
              <a:lstStyle/>
              <a:p>
                <a:pPr algn="ctr"/>
                <a:r>
                  <a:rPr lang="en-US" sz="1400" b="1" dirty="0">
                    <a:solidFill>
                      <a:prstClr val="black"/>
                    </a:solidFill>
                  </a:rPr>
                  <a:t>TFTP Server</a:t>
                </a:r>
              </a:p>
              <a:p>
                <a:pPr algn="ctr"/>
                <a:r>
                  <a:rPr lang="en-US" sz="1400" b="1" dirty="0">
                    <a:solidFill>
                      <a:prstClr val="black"/>
                    </a:solidFill>
                  </a:rPr>
                  <a:t>172.16.1.100</a:t>
                </a:r>
              </a:p>
            </p:txBody>
          </p:sp>
          <p:sp>
            <p:nvSpPr>
              <p:cNvPr id="17" name="TextBox 16"/>
              <p:cNvSpPr txBox="1"/>
              <p:nvPr/>
            </p:nvSpPr>
            <p:spPr>
              <a:xfrm>
                <a:off x="7218437" y="2800573"/>
                <a:ext cx="2536153" cy="276999"/>
              </a:xfrm>
              <a:prstGeom prst="rect">
                <a:avLst/>
              </a:prstGeom>
              <a:solidFill>
                <a:srgbClr val="FFFF00"/>
              </a:solidFill>
            </p:spPr>
            <p:txBody>
              <a:bodyPr wrap="square" rtlCol="0">
                <a:spAutoFit/>
              </a:bodyPr>
              <a:lstStyle/>
              <a:p>
                <a:pPr algn="ctr"/>
                <a:r>
                  <a:rPr lang="en-US" sz="1200" b="1" dirty="0">
                    <a:solidFill>
                      <a:prstClr val="black"/>
                    </a:solidFill>
                    <a:cs typeface="Courier New" panose="02070309020205020404" pitchFamily="49" charset="0"/>
                  </a:rPr>
                  <a:t>isr4300-universalk9.16.06.04.SPA.bin</a:t>
                </a:r>
                <a:endParaRPr lang="en-US" sz="1200" b="1" dirty="0">
                  <a:solidFill>
                    <a:prstClr val="black"/>
                  </a:solidFill>
                </a:endParaRPr>
              </a:p>
            </p:txBody>
          </p:sp>
          <p:pic>
            <p:nvPicPr>
              <p:cNvPr id="18" name="Picture 17"/>
              <p:cNvPicPr>
                <a:picLocks noChangeAspect="1"/>
              </p:cNvPicPr>
              <p:nvPr/>
            </p:nvPicPr>
            <p:blipFill>
              <a:blip r:embed="rId3"/>
              <a:stretch>
                <a:fillRect/>
              </a:stretch>
            </p:blipFill>
            <p:spPr>
              <a:xfrm>
                <a:off x="7200507" y="1814012"/>
                <a:ext cx="3520394" cy="872310"/>
              </a:xfrm>
              <a:prstGeom prst="rect">
                <a:avLst/>
              </a:prstGeom>
            </p:spPr>
          </p:pic>
          <p:sp>
            <p:nvSpPr>
              <p:cNvPr id="22" name="TextBox 21"/>
              <p:cNvSpPr txBox="1"/>
              <p:nvPr/>
            </p:nvSpPr>
            <p:spPr>
              <a:xfrm>
                <a:off x="7276834" y="2483274"/>
                <a:ext cx="594181" cy="307777"/>
              </a:xfrm>
              <a:prstGeom prst="rect">
                <a:avLst/>
              </a:prstGeom>
              <a:solidFill>
                <a:schemeClr val="bg1"/>
              </a:solidFill>
              <a:ln>
                <a:solidFill>
                  <a:schemeClr val="bg1"/>
                </a:solidFill>
              </a:ln>
            </p:spPr>
            <p:txBody>
              <a:bodyPr wrap="square" rtlCol="0">
                <a:spAutoFit/>
              </a:bodyPr>
              <a:lstStyle/>
              <a:p>
                <a:pPr algn="ctr"/>
                <a:r>
                  <a:rPr lang="en-US" sz="1400" b="1" dirty="0">
                    <a:solidFill>
                      <a:prstClr val="black"/>
                    </a:solidFill>
                  </a:rPr>
                  <a:t>R1</a:t>
                </a:r>
              </a:p>
            </p:txBody>
          </p:sp>
        </p:grpSp>
        <p:sp>
          <p:nvSpPr>
            <p:cNvPr id="24" name="Right Arrow 23"/>
            <p:cNvSpPr/>
            <p:nvPr/>
          </p:nvSpPr>
          <p:spPr>
            <a:xfrm>
              <a:off x="8032375" y="1999132"/>
              <a:ext cx="681318" cy="98612"/>
            </a:xfrm>
            <a:prstGeom prst="rightArrow">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Perform software upgrade or downgrade using TFTP</a:t>
            </a:r>
          </a:p>
        </p:txBody>
      </p:sp>
    </p:spTree>
    <p:extLst>
      <p:ext uri="{BB962C8B-B14F-4D97-AF65-F5344CB8AC3E}">
        <p14:creationId xmlns:p14="http://schemas.microsoft.com/office/powerpoint/2010/main" val="407881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To create a backup of the Cisco IOS image to a TFTP server, perform the following three steps:</a:t>
            </a:r>
          </a:p>
          <a:p>
            <a:pPr marL="0" indent="0">
              <a:buNone/>
            </a:pPr>
            <a:r>
              <a:rPr lang="en-US" sz="1600" b="1" dirty="0">
                <a:latin typeface="+mj-lt"/>
              </a:rPr>
              <a:t>Step 1. </a:t>
            </a:r>
            <a:r>
              <a:rPr lang="en-US" sz="1600" dirty="0">
                <a:latin typeface="+mj-lt"/>
              </a:rPr>
              <a:t>Ensure that there is access to the network TFTP server. Ping the TFTP server to test connectivity, as shown in Step 1.</a:t>
            </a:r>
          </a:p>
          <a:p>
            <a:pPr marL="0" indent="0">
              <a:buNone/>
            </a:pPr>
            <a:r>
              <a:rPr lang="en-US" sz="1600" b="1" dirty="0">
                <a:latin typeface="+mj-lt"/>
              </a:rPr>
              <a:t>Step 2</a:t>
            </a:r>
            <a:r>
              <a:rPr lang="en-US" sz="1600" dirty="0">
                <a:latin typeface="+mj-lt"/>
              </a:rPr>
              <a:t>. Verify that the TFTP server has sufficient disk space to accommodate the Cisco IOS Software image. Use the </a:t>
            </a:r>
            <a:r>
              <a:rPr lang="en-US" sz="1600" b="1" dirty="0">
                <a:latin typeface="Courier New" panose="02070309020205020404" pitchFamily="49" charset="0"/>
                <a:cs typeface="Courier New" panose="02070309020205020404" pitchFamily="49" charset="0"/>
              </a:rPr>
              <a:t>show flash</a:t>
            </a:r>
            <a:r>
              <a:rPr lang="en-US" sz="1600" dirty="0">
                <a:latin typeface="Courier New" panose="02070309020205020404" pitchFamily="49" charset="0"/>
                <a:cs typeface="Courier New" panose="02070309020205020404" pitchFamily="49" charset="0"/>
              </a:rPr>
              <a:t> </a:t>
            </a:r>
            <a:r>
              <a:rPr lang="en-US" sz="1600" dirty="0">
                <a:latin typeface="+mj-lt"/>
              </a:rPr>
              <a:t>command on the router to determine the size of the Cisco IOS image file. The file in the example is </a:t>
            </a:r>
            <a:r>
              <a:rPr lang="en-US" sz="1600" dirty="0">
                <a:latin typeface="+mj-lt"/>
                <a:cs typeface="Courier New" panose="02070309020205020404" pitchFamily="49" charset="0"/>
              </a:rPr>
              <a:t>486899872 </a:t>
            </a:r>
            <a:r>
              <a:rPr lang="en-US" sz="1600" dirty="0">
                <a:latin typeface="+mj-lt"/>
              </a:rPr>
              <a:t>bytes long, as shown in Step 2.</a:t>
            </a:r>
          </a:p>
          <a:p>
            <a:pPr marL="0" indent="0">
              <a:buNone/>
            </a:pPr>
            <a:r>
              <a:rPr lang="en-US" sz="1600" b="1" dirty="0">
                <a:latin typeface="+mj-lt"/>
              </a:rPr>
              <a:t>Step 3</a:t>
            </a:r>
            <a:r>
              <a:rPr lang="en-US" sz="1600" dirty="0">
                <a:latin typeface="+mj-lt"/>
              </a:rPr>
              <a:t>. Copy the image to the TFTP server using the </a:t>
            </a:r>
            <a:r>
              <a:rPr lang="en-US" sz="1600" dirty="0" smtClean="0">
                <a:latin typeface="+mj-lt"/>
              </a:rPr>
              <a:t/>
            </a:r>
            <a:br>
              <a:rPr lang="en-US" sz="1600" dirty="0" smtClean="0">
                <a:latin typeface="+mj-lt"/>
              </a:rPr>
            </a:br>
            <a:r>
              <a:rPr lang="en-US" sz="1600" b="1" dirty="0" smtClean="0">
                <a:latin typeface="Courier New" panose="02070309020205020404" pitchFamily="49" charset="0"/>
                <a:cs typeface="Courier New" panose="02070309020205020404" pitchFamily="49" charset="0"/>
              </a:rPr>
              <a:t>copy </a:t>
            </a:r>
            <a:r>
              <a:rPr lang="en-US" sz="1600" b="1" dirty="0">
                <a:latin typeface="Courier New" panose="02070309020205020404" pitchFamily="49" charset="0"/>
                <a:cs typeface="Courier New" panose="02070309020205020404" pitchFamily="49" charset="0"/>
              </a:rPr>
              <a:t>source-url destination-url</a:t>
            </a:r>
            <a:r>
              <a:rPr lang="en-US" sz="1600" b="1" dirty="0">
                <a:latin typeface="+mj-lt"/>
              </a:rPr>
              <a:t> </a:t>
            </a:r>
            <a:r>
              <a:rPr lang="en-US" sz="1600" dirty="0">
                <a:latin typeface="+mj-lt"/>
              </a:rPr>
              <a:t>command, as shown in Step 3.</a:t>
            </a:r>
          </a:p>
          <a:p>
            <a:pPr marL="0" indent="0">
              <a:buNone/>
            </a:pPr>
            <a:r>
              <a:rPr lang="en-US" sz="1600" dirty="0">
                <a:latin typeface="+mj-lt"/>
              </a:rPr>
              <a:t>After issuing the command using the specified source and destination URLs, the user is prompted for the source file name, IP address of the remote host, and destination file name. The transfer will then begin.</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14" name="TextBox 13">
            <a:extLst>
              <a:ext uri="{FF2B5EF4-FFF2-40B4-BE49-F238E27FC236}">
                <a16:creationId xmlns="" xmlns:a16="http://schemas.microsoft.com/office/drawing/2014/main" id="{1894B962-FA96-4936-A2D4-1AC4607B602B}"/>
              </a:ext>
            </a:extLst>
          </p:cNvPr>
          <p:cNvSpPr txBox="1"/>
          <p:nvPr/>
        </p:nvSpPr>
        <p:spPr>
          <a:xfrm>
            <a:off x="5663399" y="1912116"/>
            <a:ext cx="772071" cy="369332"/>
          </a:xfrm>
          <a:prstGeom prst="rect">
            <a:avLst/>
          </a:prstGeom>
          <a:noFill/>
        </p:spPr>
        <p:txBody>
          <a:bodyPr wrap="square" rtlCol="0">
            <a:spAutoFit/>
          </a:bodyPr>
          <a:lstStyle/>
          <a:p>
            <a:r>
              <a:rPr lang="en-US" dirty="0">
                <a:solidFill>
                  <a:prstClr val="black"/>
                </a:solidFill>
              </a:rPr>
              <a:t>Step 1</a:t>
            </a:r>
          </a:p>
        </p:txBody>
      </p:sp>
      <p:sp>
        <p:nvSpPr>
          <p:cNvPr id="15" name="TextBox 14">
            <a:extLst>
              <a:ext uri="{FF2B5EF4-FFF2-40B4-BE49-F238E27FC236}">
                <a16:creationId xmlns="" xmlns:a16="http://schemas.microsoft.com/office/drawing/2014/main" id="{1894B962-FA96-4936-A2D4-1AC4607B602B}"/>
              </a:ext>
            </a:extLst>
          </p:cNvPr>
          <p:cNvSpPr txBox="1"/>
          <p:nvPr/>
        </p:nvSpPr>
        <p:spPr>
          <a:xfrm>
            <a:off x="5677493" y="3383031"/>
            <a:ext cx="772071" cy="369332"/>
          </a:xfrm>
          <a:prstGeom prst="rect">
            <a:avLst/>
          </a:prstGeom>
          <a:noFill/>
        </p:spPr>
        <p:txBody>
          <a:bodyPr wrap="square" rtlCol="0">
            <a:spAutoFit/>
          </a:bodyPr>
          <a:lstStyle/>
          <a:p>
            <a:r>
              <a:rPr lang="en-US" dirty="0">
                <a:solidFill>
                  <a:prstClr val="black"/>
                </a:solidFill>
              </a:rPr>
              <a:t>Step 2</a:t>
            </a:r>
          </a:p>
        </p:txBody>
      </p:sp>
      <p:sp>
        <p:nvSpPr>
          <p:cNvPr id="16" name="TextBox 15">
            <a:extLst>
              <a:ext uri="{FF2B5EF4-FFF2-40B4-BE49-F238E27FC236}">
                <a16:creationId xmlns="" xmlns:a16="http://schemas.microsoft.com/office/drawing/2014/main" id="{1894B962-FA96-4936-A2D4-1AC4607B602B}"/>
              </a:ext>
            </a:extLst>
          </p:cNvPr>
          <p:cNvSpPr txBox="1"/>
          <p:nvPr/>
        </p:nvSpPr>
        <p:spPr>
          <a:xfrm>
            <a:off x="5665139" y="5089792"/>
            <a:ext cx="772071" cy="369332"/>
          </a:xfrm>
          <a:prstGeom prst="rect">
            <a:avLst/>
          </a:prstGeom>
          <a:noFill/>
        </p:spPr>
        <p:txBody>
          <a:bodyPr wrap="square" rtlCol="0">
            <a:spAutoFit/>
          </a:bodyPr>
          <a:lstStyle/>
          <a:p>
            <a:r>
              <a:rPr lang="en-US" dirty="0">
                <a:solidFill>
                  <a:prstClr val="black"/>
                </a:solidFill>
              </a:rPr>
              <a:t>Step 3</a:t>
            </a:r>
          </a:p>
        </p:txBody>
      </p:sp>
      <p:grpSp>
        <p:nvGrpSpPr>
          <p:cNvPr id="3" name="Group 2"/>
          <p:cNvGrpSpPr/>
          <p:nvPr/>
        </p:nvGrpSpPr>
        <p:grpSpPr>
          <a:xfrm>
            <a:off x="6562160" y="1284277"/>
            <a:ext cx="5369864" cy="4950429"/>
            <a:chOff x="6562160" y="1069117"/>
            <a:chExt cx="5369864" cy="4950429"/>
          </a:xfrm>
        </p:grpSpPr>
        <p:sp>
          <p:nvSpPr>
            <p:cNvPr id="17" name="TextBox 16"/>
            <p:cNvSpPr txBox="1"/>
            <p:nvPr/>
          </p:nvSpPr>
          <p:spPr>
            <a:xfrm>
              <a:off x="6562164" y="1345055"/>
              <a:ext cx="5369859" cy="1323439"/>
            </a:xfrm>
            <a:prstGeom prst="rect">
              <a:avLst/>
            </a:prstGeom>
            <a:solidFill>
              <a:schemeClr val="tx1"/>
            </a:solidFill>
          </p:spPr>
          <p:txBody>
            <a:bodyPr wrap="square" rtlCol="0">
              <a:spAutoFit/>
            </a:bodyPr>
            <a:lstStyle/>
            <a:p>
              <a:r>
                <a:rPr lang="en-US" sz="1000" dirty="0">
                  <a:solidFill>
                    <a:prstClr val="white"/>
                  </a:solidFill>
                  <a:latin typeface="Courier New" panose="02070309020205020404" pitchFamily="49" charset="0"/>
                  <a:cs typeface="Courier New" panose="02070309020205020404" pitchFamily="49" charset="0"/>
                </a:rPr>
                <a:t>R1#ping 172.16.1.100</a:t>
              </a:r>
            </a:p>
            <a:p>
              <a:r>
                <a:rPr lang="en-US" sz="1000" dirty="0">
                  <a:solidFill>
                    <a:prstClr val="white"/>
                  </a:solidFill>
                  <a:latin typeface="Courier New" panose="02070309020205020404" pitchFamily="49" charset="0"/>
                  <a:cs typeface="Courier New" panose="02070309020205020404" pitchFamily="49" charset="0"/>
                </a:rPr>
                <a:t>Type escape sequence to abort.</a:t>
              </a:r>
            </a:p>
            <a:p>
              <a:r>
                <a:rPr lang="en-US" sz="1000" dirty="0">
                  <a:solidFill>
                    <a:prstClr val="white"/>
                  </a:solidFill>
                  <a:latin typeface="Courier New" panose="02070309020205020404" pitchFamily="49" charset="0"/>
                  <a:cs typeface="Courier New" panose="02070309020205020404" pitchFamily="49" charset="0"/>
                </a:rPr>
                <a:t>Sending 5, 100-byte ICMP </a:t>
              </a:r>
              <a:r>
                <a:rPr lang="en-US" sz="1000" dirty="0" err="1">
                  <a:solidFill>
                    <a:prstClr val="white"/>
                  </a:solidFill>
                  <a:latin typeface="Courier New" panose="02070309020205020404" pitchFamily="49" charset="0"/>
                  <a:cs typeface="Courier New" panose="02070309020205020404" pitchFamily="49" charset="0"/>
                </a:rPr>
                <a:t>Echos</a:t>
              </a:r>
              <a:r>
                <a:rPr lang="en-US" sz="1000" dirty="0">
                  <a:solidFill>
                    <a:prstClr val="white"/>
                  </a:solidFill>
                  <a:latin typeface="Courier New" panose="02070309020205020404" pitchFamily="49" charset="0"/>
                  <a:cs typeface="Courier New" panose="02070309020205020404" pitchFamily="49" charset="0"/>
                </a:rPr>
                <a:t> to 172.16.1.100, timeout is 2 seconds:</a:t>
              </a:r>
            </a:p>
            <a:p>
              <a:r>
                <a:rPr lang="en-US" sz="1000" dirty="0">
                  <a:solidFill>
                    <a:prstClr val="white"/>
                  </a:solidFill>
                  <a:latin typeface="Courier New" panose="02070309020205020404" pitchFamily="49" charset="0"/>
                  <a:cs typeface="Courier New" panose="02070309020205020404" pitchFamily="49" charset="0"/>
                </a:rPr>
                <a:t>!!!!!</a:t>
              </a:r>
            </a:p>
            <a:p>
              <a:r>
                <a:rPr lang="en-US" sz="1000" dirty="0">
                  <a:solidFill>
                    <a:prstClr val="white"/>
                  </a:solidFill>
                  <a:latin typeface="Courier New" panose="02070309020205020404" pitchFamily="49" charset="0"/>
                  <a:cs typeface="Courier New" panose="02070309020205020404" pitchFamily="49" charset="0"/>
                </a:rPr>
                <a:t>Success rate is 100 percent (5/5), round-trip min/</a:t>
              </a:r>
              <a:r>
                <a:rPr lang="en-US" sz="1000" dirty="0" err="1">
                  <a:solidFill>
                    <a:prstClr val="white"/>
                  </a:solidFill>
                  <a:latin typeface="Courier New" panose="02070309020205020404" pitchFamily="49" charset="0"/>
                  <a:cs typeface="Courier New" panose="02070309020205020404" pitchFamily="49" charset="0"/>
                </a:rPr>
                <a:t>avg</a:t>
              </a:r>
              <a:r>
                <a:rPr lang="en-US" sz="1000" dirty="0">
                  <a:solidFill>
                    <a:prstClr val="white"/>
                  </a:solidFill>
                  <a:latin typeface="Courier New" panose="02070309020205020404" pitchFamily="49" charset="0"/>
                  <a:cs typeface="Courier New" panose="02070309020205020404" pitchFamily="49" charset="0"/>
                </a:rPr>
                <a:t>/max = 0/0/1 </a:t>
              </a:r>
              <a:r>
                <a:rPr lang="en-US" sz="1000" dirty="0" err="1">
                  <a:solidFill>
                    <a:prstClr val="white"/>
                  </a:solidFill>
                  <a:latin typeface="Courier New" panose="02070309020205020404" pitchFamily="49" charset="0"/>
                  <a:cs typeface="Courier New" panose="02070309020205020404" pitchFamily="49" charset="0"/>
                </a:rPr>
                <a:t>ms</a:t>
              </a:r>
              <a:endParaRPr lang="en-US" sz="1000" dirty="0">
                <a:solidFill>
                  <a:prstClr val="white"/>
                </a:solidFill>
                <a:latin typeface="Courier New" panose="02070309020205020404" pitchFamily="49" charset="0"/>
                <a:cs typeface="Courier New" panose="02070309020205020404" pitchFamily="49" charset="0"/>
              </a:endParaRPr>
            </a:p>
            <a:p>
              <a:endParaRPr lang="en-US" sz="1000" dirty="0">
                <a:solidFill>
                  <a:prstClr val="white"/>
                </a:solidFill>
                <a:latin typeface="Courier New" panose="02070309020205020404" pitchFamily="49" charset="0"/>
                <a:cs typeface="Courier New" panose="02070309020205020404" pitchFamily="49" charset="0"/>
              </a:endParaRPr>
            </a:p>
            <a:p>
              <a:r>
                <a:rPr lang="en-US" sz="1000" dirty="0">
                  <a:solidFill>
                    <a:prstClr val="white"/>
                  </a:solidFill>
                  <a:latin typeface="Courier New" panose="02070309020205020404" pitchFamily="49" charset="0"/>
                  <a:cs typeface="Courier New" panose="02070309020205020404" pitchFamily="49" charset="0"/>
                </a:rPr>
                <a:t>R1#</a:t>
              </a:r>
            </a:p>
          </p:txBody>
        </p:sp>
        <p:sp>
          <p:nvSpPr>
            <p:cNvPr id="18" name="TextBox 17"/>
            <p:cNvSpPr txBox="1"/>
            <p:nvPr/>
          </p:nvSpPr>
          <p:spPr>
            <a:xfrm>
              <a:off x="6562165" y="2948119"/>
              <a:ext cx="5369859" cy="1169551"/>
            </a:xfrm>
            <a:prstGeom prst="rect">
              <a:avLst/>
            </a:prstGeom>
            <a:solidFill>
              <a:schemeClr val="tx1"/>
            </a:solidFill>
          </p:spPr>
          <p:txBody>
            <a:bodyPr wrap="square" rtlCol="0">
              <a:spAutoFit/>
            </a:bodyPr>
            <a:lstStyle/>
            <a:p>
              <a:r>
                <a:rPr lang="en-US" sz="1000" dirty="0">
                  <a:solidFill>
                    <a:prstClr val="white"/>
                  </a:solidFill>
                  <a:latin typeface="Courier New" panose="02070309020205020404" pitchFamily="49" charset="0"/>
                  <a:cs typeface="Courier New" panose="02070309020205020404" pitchFamily="49" charset="0"/>
                </a:rPr>
                <a:t>R1#show flash</a:t>
              </a:r>
            </a:p>
            <a:p>
              <a:r>
                <a:rPr lang="en-US" sz="1000" dirty="0">
                  <a:solidFill>
                    <a:prstClr val="white"/>
                  </a:solidFill>
                  <a:latin typeface="Courier New" panose="02070309020205020404" pitchFamily="49" charset="0"/>
                  <a:cs typeface="Courier New" panose="02070309020205020404" pitchFamily="49" charset="0"/>
                </a:rPr>
                <a:t>System flash directory:</a:t>
              </a:r>
            </a:p>
            <a:p>
              <a:r>
                <a:rPr lang="en-US" sz="1000" dirty="0">
                  <a:solidFill>
                    <a:prstClr val="white"/>
                  </a:solidFill>
                  <a:latin typeface="Courier New" panose="02070309020205020404" pitchFamily="49" charset="0"/>
                  <a:cs typeface="Courier New" panose="02070309020205020404" pitchFamily="49" charset="0"/>
                </a:rPr>
                <a:t>File  Length   Name/status</a:t>
              </a:r>
            </a:p>
            <a:p>
              <a:r>
                <a:rPr lang="en-US" sz="1000" dirty="0">
                  <a:solidFill>
                    <a:prstClr val="white"/>
                  </a:solidFill>
                  <a:latin typeface="Courier New" panose="02070309020205020404" pitchFamily="49" charset="0"/>
                  <a:cs typeface="Courier New" panose="02070309020205020404" pitchFamily="49" charset="0"/>
                </a:rPr>
                <a:t>  3   486899872isr4300-universalk9.16.06.04.SPA.bin</a:t>
              </a:r>
            </a:p>
            <a:p>
              <a:r>
                <a:rPr lang="en-US" sz="1000" dirty="0">
                  <a:solidFill>
                    <a:prstClr val="white"/>
                  </a:solidFill>
                  <a:latin typeface="Courier New" panose="02070309020205020404" pitchFamily="49" charset="0"/>
                  <a:cs typeface="Courier New" panose="02070309020205020404" pitchFamily="49" charset="0"/>
                </a:rPr>
                <a:t>   &lt;output omitted&gt;</a:t>
              </a:r>
            </a:p>
            <a:p>
              <a:r>
                <a:rPr lang="en-US" sz="1000" dirty="0">
                  <a:solidFill>
                    <a:prstClr val="white"/>
                  </a:solidFill>
                  <a:latin typeface="Courier New" panose="02070309020205020404" pitchFamily="49" charset="0"/>
                  <a:cs typeface="Courier New" panose="02070309020205020404" pitchFamily="49" charset="0"/>
                </a:rPr>
                <a:t>[486899872 bytes used, 2767693471 available, 3254849162 total]</a:t>
              </a:r>
            </a:p>
            <a:p>
              <a:r>
                <a:rPr lang="en-US" sz="1000" dirty="0">
                  <a:solidFill>
                    <a:prstClr val="white"/>
                  </a:solidFill>
                  <a:latin typeface="Courier New" panose="02070309020205020404" pitchFamily="49" charset="0"/>
                  <a:cs typeface="Courier New" panose="02070309020205020404" pitchFamily="49" charset="0"/>
                </a:rPr>
                <a:t>R1#</a:t>
              </a:r>
            </a:p>
          </p:txBody>
        </p:sp>
        <p:sp>
          <p:nvSpPr>
            <p:cNvPr id="19" name="TextBox 18"/>
            <p:cNvSpPr txBox="1"/>
            <p:nvPr/>
          </p:nvSpPr>
          <p:spPr>
            <a:xfrm>
              <a:off x="6562164" y="4388330"/>
              <a:ext cx="5369859" cy="1631216"/>
            </a:xfrm>
            <a:prstGeom prst="rect">
              <a:avLst/>
            </a:prstGeom>
            <a:solidFill>
              <a:schemeClr val="tx1"/>
            </a:solidFill>
          </p:spPr>
          <p:txBody>
            <a:bodyPr wrap="square" rtlCol="0">
              <a:spAutoFit/>
            </a:bodyPr>
            <a:lstStyle/>
            <a:p>
              <a:r>
                <a:rPr lang="en-US" sz="1000" dirty="0">
                  <a:solidFill>
                    <a:prstClr val="white"/>
                  </a:solidFill>
                  <a:latin typeface="Courier New" panose="02070309020205020404" pitchFamily="49" charset="0"/>
                  <a:cs typeface="Courier New" panose="02070309020205020404" pitchFamily="49" charset="0"/>
                </a:rPr>
                <a:t>R1#copy flash </a:t>
              </a:r>
              <a:r>
                <a:rPr lang="en-US" sz="1000" dirty="0" err="1">
                  <a:solidFill>
                    <a:prstClr val="white"/>
                  </a:solidFill>
                  <a:latin typeface="Courier New" panose="02070309020205020404" pitchFamily="49" charset="0"/>
                  <a:cs typeface="Courier New" panose="02070309020205020404" pitchFamily="49" charset="0"/>
                </a:rPr>
                <a:t>tftp</a:t>
              </a:r>
              <a:endParaRPr lang="en-US" sz="1000" dirty="0">
                <a:solidFill>
                  <a:prstClr val="white"/>
                </a:solidFill>
                <a:latin typeface="Courier New" panose="02070309020205020404" pitchFamily="49" charset="0"/>
                <a:cs typeface="Courier New" panose="02070309020205020404" pitchFamily="49" charset="0"/>
              </a:endParaRPr>
            </a:p>
            <a:p>
              <a:r>
                <a:rPr lang="en-US" sz="1000" dirty="0">
                  <a:solidFill>
                    <a:prstClr val="white"/>
                  </a:solidFill>
                  <a:latin typeface="Courier New" panose="02070309020205020404" pitchFamily="49" charset="0"/>
                  <a:cs typeface="Courier New" panose="02070309020205020404" pitchFamily="49" charset="0"/>
                </a:rPr>
                <a:t>Source filename []? isr4300-universalk9.16.06.04.SPA.bin</a:t>
              </a:r>
            </a:p>
            <a:p>
              <a:r>
                <a:rPr lang="en-US" sz="1000" dirty="0">
                  <a:solidFill>
                    <a:prstClr val="white"/>
                  </a:solidFill>
                  <a:latin typeface="Courier New" panose="02070309020205020404" pitchFamily="49" charset="0"/>
                  <a:cs typeface="Courier New" panose="02070309020205020404" pitchFamily="49" charset="0"/>
                </a:rPr>
                <a:t>Address or name of remote host []? 172.16.1.100</a:t>
              </a:r>
            </a:p>
            <a:p>
              <a:r>
                <a:rPr lang="en-US" sz="1000" dirty="0">
                  <a:solidFill>
                    <a:prstClr val="white"/>
                  </a:solidFill>
                  <a:latin typeface="Courier New" panose="02070309020205020404" pitchFamily="49" charset="0"/>
                  <a:cs typeface="Courier New" panose="02070309020205020404" pitchFamily="49" charset="0"/>
                </a:rPr>
                <a:t>Destination filename [isr4300-universalk9.16.06.04.SPA.bin]? </a:t>
              </a:r>
            </a:p>
            <a:p>
              <a:r>
                <a:rPr lang="en-US" sz="1000" dirty="0">
                  <a:solidFill>
                    <a:prstClr val="white"/>
                  </a:solidFill>
                  <a:latin typeface="Courier New" panose="02070309020205020404" pitchFamily="49" charset="0"/>
                  <a:cs typeface="Courier New" panose="02070309020205020404" pitchFamily="49" charset="0"/>
                </a:rPr>
                <a:t>Writing isr4300-universalk9.16.06.04.SPA.bin...</a:t>
              </a:r>
            </a:p>
            <a:p>
              <a:r>
                <a:rPr lang="en-US" sz="1000" dirty="0">
                  <a:solidFill>
                    <a:prstClr val="white"/>
                  </a:solidFill>
                  <a:latin typeface="Courier New" panose="02070309020205020404" pitchFamily="49" charset="0"/>
                  <a:cs typeface="Courier New" panose="02070309020205020404" pitchFamily="49" charset="0"/>
                </a:rPr>
                <a:t>!!!!!!!!!!!!!!!!!!!!!!!!!!!!!!!!!!!!!!!!!!!!!!!!!!!!!!!!</a:t>
              </a:r>
            </a:p>
            <a:p>
              <a:r>
                <a:rPr lang="en-US" sz="1000" dirty="0">
                  <a:solidFill>
                    <a:prstClr val="white"/>
                  </a:solidFill>
                  <a:latin typeface="Courier New" panose="02070309020205020404" pitchFamily="49" charset="0"/>
                  <a:cs typeface="Courier New" panose="02070309020205020404" pitchFamily="49" charset="0"/>
                </a:rPr>
                <a:t>   &lt;output omitted&gt;</a:t>
              </a:r>
            </a:p>
            <a:p>
              <a:r>
                <a:rPr lang="en-US" sz="1000" dirty="0">
                  <a:solidFill>
                    <a:prstClr val="white"/>
                  </a:solidFill>
                  <a:latin typeface="Courier New" panose="02070309020205020404" pitchFamily="49" charset="0"/>
                  <a:cs typeface="Courier New" panose="02070309020205020404" pitchFamily="49" charset="0"/>
                </a:rPr>
                <a:t>[OK - 486899872 bytes]</a:t>
              </a:r>
            </a:p>
            <a:p>
              <a:r>
                <a:rPr lang="en-US" sz="1000" dirty="0">
                  <a:solidFill>
                    <a:prstClr val="white"/>
                  </a:solidFill>
                  <a:latin typeface="Courier New" panose="02070309020205020404" pitchFamily="49" charset="0"/>
                  <a:cs typeface="Courier New" panose="02070309020205020404" pitchFamily="49" charset="0"/>
                </a:rPr>
                <a:t>486899872 bytes copied in 9.245 secs (169666 bytes/sec)</a:t>
              </a:r>
            </a:p>
            <a:p>
              <a:r>
                <a:rPr lang="en-US" sz="1000" dirty="0">
                  <a:solidFill>
                    <a:prstClr val="white"/>
                  </a:solidFill>
                  <a:latin typeface="Courier New" panose="02070309020205020404" pitchFamily="49" charset="0"/>
                  <a:cs typeface="Courier New" panose="02070309020205020404" pitchFamily="49" charset="0"/>
                </a:rPr>
                <a:t>R1#</a:t>
              </a:r>
            </a:p>
          </p:txBody>
        </p:sp>
        <p:sp>
          <p:nvSpPr>
            <p:cNvPr id="22" name="TextBox 21">
              <a:extLst>
                <a:ext uri="{FF2B5EF4-FFF2-40B4-BE49-F238E27FC236}">
                  <a16:creationId xmlns="" xmlns:a16="http://schemas.microsoft.com/office/drawing/2014/main" id="{1894B962-FA96-4936-A2D4-1AC4607B602B}"/>
                </a:ext>
              </a:extLst>
            </p:cNvPr>
            <p:cNvSpPr txBox="1"/>
            <p:nvPr/>
          </p:nvSpPr>
          <p:spPr>
            <a:xfrm>
              <a:off x="6562164" y="1069117"/>
              <a:ext cx="5369859" cy="276999"/>
            </a:xfrm>
            <a:prstGeom prst="rect">
              <a:avLst/>
            </a:prstGeom>
            <a:solidFill>
              <a:srgbClr val="034A6B"/>
            </a:solidFill>
          </p:spPr>
          <p:txBody>
            <a:bodyPr wrap="square" rtlCol="0">
              <a:spAutoFit/>
            </a:bodyPr>
            <a:lstStyle/>
            <a:p>
              <a:r>
                <a:rPr lang="en-US" sz="1200" dirty="0">
                  <a:solidFill>
                    <a:prstClr val="white"/>
                  </a:solidFill>
                </a:rPr>
                <a:t>Verify connectivity to the server </a:t>
              </a:r>
            </a:p>
          </p:txBody>
        </p:sp>
        <p:sp>
          <p:nvSpPr>
            <p:cNvPr id="24" name="TextBox 23">
              <a:extLst>
                <a:ext uri="{FF2B5EF4-FFF2-40B4-BE49-F238E27FC236}">
                  <a16:creationId xmlns="" xmlns:a16="http://schemas.microsoft.com/office/drawing/2014/main" id="{1894B962-FA96-4936-A2D4-1AC4607B602B}"/>
                </a:ext>
              </a:extLst>
            </p:cNvPr>
            <p:cNvSpPr txBox="1"/>
            <p:nvPr/>
          </p:nvSpPr>
          <p:spPr>
            <a:xfrm>
              <a:off x="6562164" y="2673806"/>
              <a:ext cx="5369859" cy="276999"/>
            </a:xfrm>
            <a:prstGeom prst="rect">
              <a:avLst/>
            </a:prstGeom>
            <a:solidFill>
              <a:srgbClr val="034A6B"/>
            </a:solidFill>
          </p:spPr>
          <p:txBody>
            <a:bodyPr wrap="square" rtlCol="0">
              <a:spAutoFit/>
            </a:bodyPr>
            <a:lstStyle/>
            <a:p>
              <a:r>
                <a:rPr lang="en-US" sz="1200" dirty="0">
                  <a:solidFill>
                    <a:prstClr val="white"/>
                  </a:solidFill>
                </a:rPr>
                <a:t>Verify the image size</a:t>
              </a:r>
            </a:p>
          </p:txBody>
        </p:sp>
        <p:sp>
          <p:nvSpPr>
            <p:cNvPr id="25" name="TextBox 24">
              <a:extLst>
                <a:ext uri="{FF2B5EF4-FFF2-40B4-BE49-F238E27FC236}">
                  <a16:creationId xmlns="" xmlns:a16="http://schemas.microsoft.com/office/drawing/2014/main" id="{1894B962-FA96-4936-A2D4-1AC4607B602B}"/>
                </a:ext>
              </a:extLst>
            </p:cNvPr>
            <p:cNvSpPr txBox="1"/>
            <p:nvPr/>
          </p:nvSpPr>
          <p:spPr>
            <a:xfrm>
              <a:off x="6562160" y="4117116"/>
              <a:ext cx="5369859" cy="276999"/>
            </a:xfrm>
            <a:prstGeom prst="rect">
              <a:avLst/>
            </a:prstGeom>
            <a:solidFill>
              <a:srgbClr val="034A6B"/>
            </a:solidFill>
          </p:spPr>
          <p:txBody>
            <a:bodyPr wrap="square" rtlCol="0">
              <a:spAutoFit/>
            </a:bodyPr>
            <a:lstStyle/>
            <a:p>
              <a:r>
                <a:rPr lang="en-US" sz="1200" dirty="0">
                  <a:solidFill>
                    <a:prstClr val="white"/>
                  </a:solidFill>
                </a:rPr>
                <a:t>Copy image to TFTP server</a:t>
              </a:r>
            </a:p>
          </p:txBody>
        </p:sp>
      </p:grpSp>
      <p:sp>
        <p:nvSpPr>
          <p:cNvPr id="26"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Perform software upgrade or downgrade using TFTP</a:t>
            </a:r>
          </a:p>
        </p:txBody>
      </p:sp>
    </p:spTree>
    <p:extLst>
      <p:ext uri="{BB962C8B-B14F-4D97-AF65-F5344CB8AC3E}">
        <p14:creationId xmlns:p14="http://schemas.microsoft.com/office/powerpoint/2010/main" val="62430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Cisco frequently releases new versions of the IOS to resolve bugs and provide new features.</a:t>
            </a:r>
          </a:p>
          <a:p>
            <a:pPr marL="0" indent="0">
              <a:buNone/>
            </a:pPr>
            <a:r>
              <a:rPr lang="en-US" sz="1600" dirty="0">
                <a:latin typeface="+mj-lt"/>
              </a:rPr>
              <a:t>Follow these steps to upgrade the software on a Cisco router:</a:t>
            </a:r>
          </a:p>
          <a:p>
            <a:pPr marL="0" indent="0">
              <a:buNone/>
            </a:pPr>
            <a:r>
              <a:rPr lang="en-US" sz="1600" b="1" dirty="0">
                <a:latin typeface="+mj-lt"/>
              </a:rPr>
              <a:t>Step 1</a:t>
            </a:r>
            <a:r>
              <a:rPr lang="en-US" sz="1600" dirty="0">
                <a:latin typeface="+mj-lt"/>
              </a:rPr>
              <a:t>. Select a Cisco IOS image file that meets the requirements in terms of platform, features, and software. Download the file from cisco.com and transfer it to the TFTP server.</a:t>
            </a:r>
          </a:p>
          <a:p>
            <a:pPr marL="0" indent="0">
              <a:buNone/>
            </a:pPr>
            <a:r>
              <a:rPr lang="en-US" sz="1600" b="1" dirty="0">
                <a:latin typeface="+mj-lt"/>
              </a:rPr>
              <a:t>Step 2. </a:t>
            </a:r>
            <a:r>
              <a:rPr lang="en-US" sz="1600" dirty="0">
                <a:latin typeface="+mj-lt"/>
              </a:rPr>
              <a:t>Verify connectivity to the TFTP server. Ping the TFTP server from the router. The output in Figure 2 shows the TFTP server is accessible from the router.</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16" name="TextBox 15"/>
          <p:cNvSpPr txBox="1"/>
          <p:nvPr/>
        </p:nvSpPr>
        <p:spPr>
          <a:xfrm>
            <a:off x="7218437" y="1554943"/>
            <a:ext cx="517119" cy="276999"/>
          </a:xfrm>
          <a:prstGeom prst="rect">
            <a:avLst/>
          </a:prstGeom>
          <a:solidFill>
            <a:srgbClr val="FFFF00"/>
          </a:solidFill>
        </p:spPr>
        <p:txBody>
          <a:bodyPr wrap="square" rtlCol="0">
            <a:spAutoFit/>
          </a:bodyPr>
          <a:lstStyle/>
          <a:p>
            <a:pPr algn="ctr"/>
            <a:r>
              <a:rPr lang="en-US" sz="1200" b="1" dirty="0">
                <a:solidFill>
                  <a:prstClr val="black"/>
                </a:solidFill>
              </a:rPr>
              <a:t>Flash</a:t>
            </a:r>
          </a:p>
        </p:txBody>
      </p:sp>
      <p:sp>
        <p:nvSpPr>
          <p:cNvPr id="17" name="TextBox 16"/>
          <p:cNvSpPr txBox="1"/>
          <p:nvPr/>
        </p:nvSpPr>
        <p:spPr>
          <a:xfrm>
            <a:off x="9807391" y="2608777"/>
            <a:ext cx="1227056" cy="523220"/>
          </a:xfrm>
          <a:prstGeom prst="rect">
            <a:avLst/>
          </a:prstGeom>
          <a:solidFill>
            <a:schemeClr val="bg1"/>
          </a:solidFill>
          <a:ln>
            <a:solidFill>
              <a:schemeClr val="bg1"/>
            </a:solidFill>
          </a:ln>
        </p:spPr>
        <p:txBody>
          <a:bodyPr wrap="square" rtlCol="0">
            <a:spAutoFit/>
          </a:bodyPr>
          <a:lstStyle/>
          <a:p>
            <a:pPr algn="ctr"/>
            <a:r>
              <a:rPr lang="en-US" sz="1400" b="1" dirty="0">
                <a:solidFill>
                  <a:prstClr val="black"/>
                </a:solidFill>
              </a:rPr>
              <a:t>TFTP Server</a:t>
            </a:r>
          </a:p>
          <a:p>
            <a:pPr algn="ctr"/>
            <a:r>
              <a:rPr lang="en-US" sz="1400" b="1" dirty="0">
                <a:solidFill>
                  <a:prstClr val="black"/>
                </a:solidFill>
              </a:rPr>
              <a:t>172.16.1.100</a:t>
            </a:r>
          </a:p>
        </p:txBody>
      </p:sp>
      <p:sp>
        <p:nvSpPr>
          <p:cNvPr id="18" name="TextBox 17"/>
          <p:cNvSpPr txBox="1"/>
          <p:nvPr/>
        </p:nvSpPr>
        <p:spPr>
          <a:xfrm>
            <a:off x="8733472" y="1496475"/>
            <a:ext cx="2536153" cy="276999"/>
          </a:xfrm>
          <a:prstGeom prst="rect">
            <a:avLst/>
          </a:prstGeom>
          <a:solidFill>
            <a:srgbClr val="FFFF00"/>
          </a:solidFill>
        </p:spPr>
        <p:txBody>
          <a:bodyPr wrap="square" rtlCol="0">
            <a:spAutoFit/>
          </a:bodyPr>
          <a:lstStyle/>
          <a:p>
            <a:pPr algn="ctr"/>
            <a:r>
              <a:rPr lang="en-US" sz="1200" b="1" dirty="0">
                <a:solidFill>
                  <a:prstClr val="black"/>
                </a:solidFill>
                <a:cs typeface="Courier New" panose="02070309020205020404" pitchFamily="49" charset="0"/>
              </a:rPr>
              <a:t>isr4300-universalk9.16.06.07.SPA.bin</a:t>
            </a:r>
            <a:endParaRPr lang="en-US" sz="1200" b="1" dirty="0">
              <a:solidFill>
                <a:prstClr val="black"/>
              </a:solidFill>
            </a:endParaRPr>
          </a:p>
        </p:txBody>
      </p:sp>
      <p:pic>
        <p:nvPicPr>
          <p:cNvPr id="19" name="Picture 18"/>
          <p:cNvPicPr>
            <a:picLocks noChangeAspect="1"/>
          </p:cNvPicPr>
          <p:nvPr/>
        </p:nvPicPr>
        <p:blipFill>
          <a:blip r:embed="rId3"/>
          <a:stretch>
            <a:fillRect/>
          </a:stretch>
        </p:blipFill>
        <p:spPr>
          <a:xfrm>
            <a:off x="7200507" y="1814012"/>
            <a:ext cx="3520394" cy="872310"/>
          </a:xfrm>
          <a:prstGeom prst="rect">
            <a:avLst/>
          </a:prstGeom>
        </p:spPr>
      </p:pic>
      <p:sp>
        <p:nvSpPr>
          <p:cNvPr id="22" name="TextBox 21"/>
          <p:cNvSpPr txBox="1"/>
          <p:nvPr/>
        </p:nvSpPr>
        <p:spPr>
          <a:xfrm>
            <a:off x="7276834" y="2483274"/>
            <a:ext cx="594181" cy="307777"/>
          </a:xfrm>
          <a:prstGeom prst="rect">
            <a:avLst/>
          </a:prstGeom>
          <a:solidFill>
            <a:schemeClr val="bg1"/>
          </a:solidFill>
          <a:ln>
            <a:solidFill>
              <a:schemeClr val="bg1"/>
            </a:solidFill>
          </a:ln>
        </p:spPr>
        <p:txBody>
          <a:bodyPr wrap="square" rtlCol="0">
            <a:spAutoFit/>
          </a:bodyPr>
          <a:lstStyle/>
          <a:p>
            <a:pPr algn="ctr"/>
            <a:r>
              <a:rPr lang="en-US" sz="1400" b="1" dirty="0">
                <a:solidFill>
                  <a:prstClr val="black"/>
                </a:solidFill>
              </a:rPr>
              <a:t>R1</a:t>
            </a:r>
          </a:p>
        </p:txBody>
      </p:sp>
      <p:sp>
        <p:nvSpPr>
          <p:cNvPr id="24" name="TextBox 23"/>
          <p:cNvSpPr txBox="1"/>
          <p:nvPr/>
        </p:nvSpPr>
        <p:spPr>
          <a:xfrm>
            <a:off x="6589691" y="3615015"/>
            <a:ext cx="5369859" cy="1169551"/>
          </a:xfrm>
          <a:prstGeom prst="rect">
            <a:avLst/>
          </a:prstGeom>
          <a:solidFill>
            <a:schemeClr val="tx1"/>
          </a:solidFill>
        </p:spPr>
        <p:txBody>
          <a:bodyPr wrap="square" rtlCol="0">
            <a:spAutoFit/>
          </a:bodyPr>
          <a:lstStyle/>
          <a:p>
            <a:r>
              <a:rPr lang="en-US" sz="1000" dirty="0">
                <a:solidFill>
                  <a:prstClr val="white"/>
                </a:solidFill>
                <a:latin typeface="Courier New" panose="02070309020205020404" pitchFamily="49" charset="0"/>
                <a:cs typeface="Courier New" panose="02070309020205020404" pitchFamily="49" charset="0"/>
              </a:rPr>
              <a:t>R1#ping 172.16.1.1</a:t>
            </a:r>
          </a:p>
          <a:p>
            <a:r>
              <a:rPr lang="en-US" sz="1000" dirty="0">
                <a:solidFill>
                  <a:prstClr val="white"/>
                </a:solidFill>
                <a:latin typeface="Courier New" panose="02070309020205020404" pitchFamily="49" charset="0"/>
                <a:cs typeface="Courier New" panose="02070309020205020404" pitchFamily="49" charset="0"/>
              </a:rPr>
              <a:t>Type escape sequence to abort.</a:t>
            </a:r>
          </a:p>
          <a:p>
            <a:r>
              <a:rPr lang="en-US" sz="1000" dirty="0">
                <a:solidFill>
                  <a:prstClr val="white"/>
                </a:solidFill>
                <a:latin typeface="Courier New" panose="02070309020205020404" pitchFamily="49" charset="0"/>
                <a:cs typeface="Courier New" panose="02070309020205020404" pitchFamily="49" charset="0"/>
              </a:rPr>
              <a:t>Sending 5, 100-byte ICMP </a:t>
            </a:r>
            <a:r>
              <a:rPr lang="en-US" sz="1000" dirty="0" err="1">
                <a:solidFill>
                  <a:prstClr val="white"/>
                </a:solidFill>
                <a:latin typeface="Courier New" panose="02070309020205020404" pitchFamily="49" charset="0"/>
                <a:cs typeface="Courier New" panose="02070309020205020404" pitchFamily="49" charset="0"/>
              </a:rPr>
              <a:t>Echos</a:t>
            </a:r>
            <a:r>
              <a:rPr lang="en-US" sz="1000" dirty="0">
                <a:solidFill>
                  <a:prstClr val="white"/>
                </a:solidFill>
                <a:latin typeface="Courier New" panose="02070309020205020404" pitchFamily="49" charset="0"/>
                <a:cs typeface="Courier New" panose="02070309020205020404" pitchFamily="49" charset="0"/>
              </a:rPr>
              <a:t> to 172.16.1.1, timeout is 2 seconds:</a:t>
            </a:r>
          </a:p>
          <a:p>
            <a:r>
              <a:rPr lang="en-US" sz="1000" dirty="0">
                <a:solidFill>
                  <a:prstClr val="white"/>
                </a:solidFill>
                <a:latin typeface="Courier New" panose="02070309020205020404" pitchFamily="49" charset="0"/>
                <a:cs typeface="Courier New" panose="02070309020205020404" pitchFamily="49" charset="0"/>
              </a:rPr>
              <a:t>!!!!!</a:t>
            </a:r>
          </a:p>
          <a:p>
            <a:r>
              <a:rPr lang="en-US" sz="1000" dirty="0">
                <a:solidFill>
                  <a:prstClr val="white"/>
                </a:solidFill>
                <a:latin typeface="Courier New" panose="02070309020205020404" pitchFamily="49" charset="0"/>
                <a:cs typeface="Courier New" panose="02070309020205020404" pitchFamily="49" charset="0"/>
              </a:rPr>
              <a:t>Success rate is 100 percent (5/5), round-trip min/</a:t>
            </a:r>
            <a:r>
              <a:rPr lang="en-US" sz="1000" dirty="0" err="1">
                <a:solidFill>
                  <a:prstClr val="white"/>
                </a:solidFill>
                <a:latin typeface="Courier New" panose="02070309020205020404" pitchFamily="49" charset="0"/>
                <a:cs typeface="Courier New" panose="02070309020205020404" pitchFamily="49" charset="0"/>
              </a:rPr>
              <a:t>avg</a:t>
            </a:r>
            <a:r>
              <a:rPr lang="en-US" sz="1000" dirty="0">
                <a:solidFill>
                  <a:prstClr val="white"/>
                </a:solidFill>
                <a:latin typeface="Courier New" panose="02070309020205020404" pitchFamily="49" charset="0"/>
                <a:cs typeface="Courier New" panose="02070309020205020404" pitchFamily="49" charset="0"/>
              </a:rPr>
              <a:t>/max = 0/0/1 </a:t>
            </a:r>
            <a:r>
              <a:rPr lang="en-US" sz="1000" dirty="0" err="1">
                <a:solidFill>
                  <a:prstClr val="white"/>
                </a:solidFill>
                <a:latin typeface="Courier New" panose="02070309020205020404" pitchFamily="49" charset="0"/>
                <a:cs typeface="Courier New" panose="02070309020205020404" pitchFamily="49" charset="0"/>
              </a:rPr>
              <a:t>ms</a:t>
            </a:r>
            <a:endParaRPr lang="en-US" sz="1000" dirty="0">
              <a:solidFill>
                <a:prstClr val="white"/>
              </a:solidFill>
              <a:latin typeface="Courier New" panose="02070309020205020404" pitchFamily="49" charset="0"/>
              <a:cs typeface="Courier New" panose="02070309020205020404" pitchFamily="49" charset="0"/>
            </a:endParaRPr>
          </a:p>
          <a:p>
            <a:endParaRPr lang="en-US" sz="1000" dirty="0">
              <a:solidFill>
                <a:prstClr val="white"/>
              </a:solidFill>
              <a:latin typeface="Courier New" panose="02070309020205020404" pitchFamily="49" charset="0"/>
              <a:cs typeface="Courier New" panose="02070309020205020404" pitchFamily="49" charset="0"/>
            </a:endParaRPr>
          </a:p>
          <a:p>
            <a:r>
              <a:rPr lang="en-US" sz="1000" dirty="0">
                <a:solidFill>
                  <a:prstClr val="white"/>
                </a:solidFill>
                <a:latin typeface="Courier New" panose="02070309020205020404" pitchFamily="49" charset="0"/>
                <a:cs typeface="Courier New" panose="02070309020205020404" pitchFamily="49" charset="0"/>
              </a:rPr>
              <a:t>R1#</a:t>
            </a:r>
          </a:p>
        </p:txBody>
      </p:sp>
      <p:sp>
        <p:nvSpPr>
          <p:cNvPr id="25" name="TextBox 24">
            <a:extLst>
              <a:ext uri="{FF2B5EF4-FFF2-40B4-BE49-F238E27FC236}">
                <a16:creationId xmlns="" xmlns:a16="http://schemas.microsoft.com/office/drawing/2014/main" id="{1894B962-FA96-4936-A2D4-1AC4607B602B}"/>
              </a:ext>
            </a:extLst>
          </p:cNvPr>
          <p:cNvSpPr txBox="1"/>
          <p:nvPr/>
        </p:nvSpPr>
        <p:spPr>
          <a:xfrm>
            <a:off x="6589691" y="3339077"/>
            <a:ext cx="5369859" cy="276999"/>
          </a:xfrm>
          <a:prstGeom prst="rect">
            <a:avLst/>
          </a:prstGeom>
          <a:solidFill>
            <a:srgbClr val="034A6B"/>
          </a:solidFill>
        </p:spPr>
        <p:txBody>
          <a:bodyPr wrap="square" rtlCol="0">
            <a:spAutoFit/>
          </a:bodyPr>
          <a:lstStyle/>
          <a:p>
            <a:r>
              <a:rPr lang="en-US" sz="1200" dirty="0">
                <a:solidFill>
                  <a:prstClr val="white"/>
                </a:solidFill>
              </a:rPr>
              <a:t>Verify connectivity to the server </a:t>
            </a:r>
          </a:p>
        </p:txBody>
      </p:sp>
      <p:sp>
        <p:nvSpPr>
          <p:cNvPr id="26" name="Right Arrow 25"/>
          <p:cNvSpPr/>
          <p:nvPr/>
        </p:nvSpPr>
        <p:spPr>
          <a:xfrm flipH="1">
            <a:off x="9314328" y="1999132"/>
            <a:ext cx="681318" cy="98612"/>
          </a:xfrm>
          <a:prstGeom prst="rightArrow">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 xmlns:a16="http://schemas.microsoft.com/office/drawing/2014/main" id="{1894B962-FA96-4936-A2D4-1AC4607B602B}"/>
              </a:ext>
            </a:extLst>
          </p:cNvPr>
          <p:cNvSpPr txBox="1"/>
          <p:nvPr/>
        </p:nvSpPr>
        <p:spPr>
          <a:xfrm>
            <a:off x="5722318" y="1999132"/>
            <a:ext cx="772071" cy="369332"/>
          </a:xfrm>
          <a:prstGeom prst="rect">
            <a:avLst/>
          </a:prstGeom>
          <a:noFill/>
        </p:spPr>
        <p:txBody>
          <a:bodyPr wrap="square" rtlCol="0">
            <a:spAutoFit/>
          </a:bodyPr>
          <a:lstStyle/>
          <a:p>
            <a:r>
              <a:rPr lang="en-US" dirty="0">
                <a:solidFill>
                  <a:prstClr val="black"/>
                </a:solidFill>
              </a:rPr>
              <a:t>Step 1</a:t>
            </a:r>
          </a:p>
        </p:txBody>
      </p:sp>
      <p:sp>
        <p:nvSpPr>
          <p:cNvPr id="28" name="TextBox 27">
            <a:extLst>
              <a:ext uri="{FF2B5EF4-FFF2-40B4-BE49-F238E27FC236}">
                <a16:creationId xmlns="" xmlns:a16="http://schemas.microsoft.com/office/drawing/2014/main" id="{1894B962-FA96-4936-A2D4-1AC4607B602B}"/>
              </a:ext>
            </a:extLst>
          </p:cNvPr>
          <p:cNvSpPr txBox="1"/>
          <p:nvPr/>
        </p:nvSpPr>
        <p:spPr>
          <a:xfrm>
            <a:off x="5807466" y="3899499"/>
            <a:ext cx="772071" cy="369332"/>
          </a:xfrm>
          <a:prstGeom prst="rect">
            <a:avLst/>
          </a:prstGeom>
          <a:noFill/>
        </p:spPr>
        <p:txBody>
          <a:bodyPr wrap="square" rtlCol="0">
            <a:spAutoFit/>
          </a:bodyPr>
          <a:lstStyle/>
          <a:p>
            <a:r>
              <a:rPr lang="en-US" dirty="0">
                <a:solidFill>
                  <a:prstClr val="black"/>
                </a:solidFill>
              </a:rPr>
              <a:t>Step 2</a:t>
            </a:r>
          </a:p>
        </p:txBody>
      </p:sp>
      <p:sp>
        <p:nvSpPr>
          <p:cNvPr id="29"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Perform software upgrade or downgrade using TFTP</a:t>
            </a:r>
          </a:p>
        </p:txBody>
      </p:sp>
    </p:spTree>
    <p:extLst>
      <p:ext uri="{BB962C8B-B14F-4D97-AF65-F5344CB8AC3E}">
        <p14:creationId xmlns:p14="http://schemas.microsoft.com/office/powerpoint/2010/main" val="317147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b="1" dirty="0">
                <a:latin typeface="+mj-lt"/>
              </a:rPr>
              <a:t>Step 3. </a:t>
            </a:r>
            <a:r>
              <a:rPr lang="en-US" sz="1600" dirty="0">
                <a:latin typeface="+mj-lt"/>
              </a:rPr>
              <a:t>Ensure that there is sufficient flash space on the router that is being upgraded. The amount of free flash can be verified using the </a:t>
            </a:r>
            <a:r>
              <a:rPr lang="en-US" sz="1600" b="1" dirty="0">
                <a:latin typeface="Courier New" panose="02070309020205020404" pitchFamily="49" charset="0"/>
                <a:cs typeface="Courier New" panose="02070309020205020404" pitchFamily="49" charset="0"/>
              </a:rPr>
              <a:t>show flash </a:t>
            </a:r>
            <a:r>
              <a:rPr lang="en-US" sz="1600" dirty="0">
                <a:latin typeface="+mj-lt"/>
              </a:rPr>
              <a:t>command. Compare the free flash space with the new image file size. The </a:t>
            </a:r>
            <a:r>
              <a:rPr lang="en-US" sz="1600" b="1" dirty="0">
                <a:latin typeface="Courier New" panose="02070309020205020404" pitchFamily="49" charset="0"/>
                <a:cs typeface="Courier New" panose="02070309020205020404" pitchFamily="49" charset="0"/>
              </a:rPr>
              <a:t>show flash</a:t>
            </a:r>
            <a:r>
              <a:rPr lang="en-US" sz="1600" b="1" dirty="0">
                <a:latin typeface="+mj-lt"/>
              </a:rPr>
              <a:t> </a:t>
            </a:r>
            <a:r>
              <a:rPr lang="en-US" sz="1600" dirty="0">
                <a:latin typeface="+mj-lt"/>
              </a:rPr>
              <a:t>command in Step 3 is used to verify free flash size. Free flash space in the example is </a:t>
            </a:r>
            <a:r>
              <a:rPr lang="en-US" sz="1600" dirty="0">
                <a:latin typeface="+mj-lt"/>
                <a:cs typeface="Courier New" panose="02070309020205020404" pitchFamily="49" charset="0"/>
              </a:rPr>
              <a:t>2761893909</a:t>
            </a:r>
            <a:r>
              <a:rPr lang="en-US" sz="1600" dirty="0">
                <a:solidFill>
                  <a:schemeClr val="bg1"/>
                </a:solidFill>
                <a:latin typeface="+mj-lt"/>
                <a:cs typeface="Courier New" panose="02070309020205020404" pitchFamily="49" charset="0"/>
              </a:rPr>
              <a:t> </a:t>
            </a:r>
            <a:r>
              <a:rPr lang="en-US" sz="1600" dirty="0">
                <a:latin typeface="+mj-lt"/>
              </a:rPr>
              <a:t>bytes.</a:t>
            </a:r>
          </a:p>
          <a:p>
            <a:pPr marL="0" indent="0">
              <a:buNone/>
            </a:pPr>
            <a:r>
              <a:rPr lang="en-US" sz="1600" b="1" dirty="0">
                <a:latin typeface="+mj-lt"/>
              </a:rPr>
              <a:t>Step 4</a:t>
            </a:r>
            <a:r>
              <a:rPr lang="en-US" sz="1600" dirty="0">
                <a:latin typeface="+mj-lt"/>
              </a:rPr>
              <a:t>. Copy the IOS image file from the TFTP server to the router using the</a:t>
            </a:r>
            <a:r>
              <a:rPr lang="en-US" sz="1600" b="1" dirty="0">
                <a:latin typeface="+mj-lt"/>
              </a:rPr>
              <a:t> </a:t>
            </a:r>
            <a:r>
              <a:rPr lang="en-US" sz="1600" b="1" dirty="0">
                <a:latin typeface="Courier New" panose="02070309020205020404" pitchFamily="49" charset="0"/>
                <a:cs typeface="Courier New" panose="02070309020205020404" pitchFamily="49" charset="0"/>
              </a:rPr>
              <a:t>copy</a:t>
            </a:r>
            <a:r>
              <a:rPr lang="en-US" sz="1600" b="1" dirty="0">
                <a:latin typeface="+mj-lt"/>
              </a:rPr>
              <a:t> </a:t>
            </a:r>
            <a:r>
              <a:rPr lang="en-US" sz="1600" dirty="0">
                <a:latin typeface="+mj-lt"/>
              </a:rPr>
              <a:t>command shown in Step 4. After issuing this command with specified source and destination URLs, the user will be prompted for IP address of the remote host, source file name, and destination file name. The transfer of the file will begin.</a:t>
            </a:r>
          </a:p>
          <a:p>
            <a:pPr marL="0" indent="0">
              <a:buNone/>
            </a:pPr>
            <a:endParaRPr lang="en-US" sz="1600" dirty="0">
              <a:latin typeface="+mj-lt"/>
            </a:endParaRPr>
          </a:p>
          <a:p>
            <a:pPr marL="0" indent="0">
              <a:spcBef>
                <a:spcPts val="0"/>
              </a:spcBef>
              <a:buNone/>
            </a:pPr>
            <a:r>
              <a:rPr lang="en-US" sz="1600" b="1" dirty="0">
                <a:latin typeface="+mj-lt"/>
              </a:rPr>
              <a:t>Complete Packet Tracer Lab</a:t>
            </a:r>
          </a:p>
          <a:p>
            <a:pPr marL="0" indent="0">
              <a:spcBef>
                <a:spcPts val="0"/>
              </a:spcBef>
              <a:buNone/>
            </a:pPr>
            <a:r>
              <a:rPr lang="en-US" sz="1600" b="1" dirty="0">
                <a:latin typeface="+mj-lt"/>
              </a:rPr>
              <a:t>Using TFTP to upgrade a Cisco image </a:t>
            </a:r>
          </a:p>
          <a:p>
            <a:pPr marL="0" indent="0">
              <a:spcBef>
                <a:spcPts val="0"/>
              </a:spcBef>
              <a:buNone/>
            </a:pPr>
            <a:endParaRPr lang="en-US" sz="1600" b="1" dirty="0">
              <a:latin typeface="+mj-lt"/>
            </a:endParaRPr>
          </a:p>
          <a:p>
            <a:pPr marL="0" indent="0">
              <a:spcBef>
                <a:spcPts val="0"/>
              </a:spcBef>
              <a:buNone/>
            </a:pPr>
            <a:r>
              <a:rPr lang="en-US" sz="1600" dirty="0">
                <a:latin typeface="+mj-lt"/>
              </a:rPr>
              <a:t>Upgrading IOS with TFTP - </a:t>
            </a:r>
            <a:r>
              <a:rPr lang="en-US" sz="1600" dirty="0">
                <a:latin typeface="+mj-lt"/>
                <a:hlinkClick r:id="rId2"/>
              </a:rPr>
              <a:t>https://www.youtube.com/watch?v=8cmF-aPEbgs</a:t>
            </a:r>
            <a:r>
              <a:rPr lang="en-US" sz="1600" dirty="0">
                <a:latin typeface="+mj-lt"/>
              </a:rPr>
              <a:t> </a:t>
            </a:r>
          </a:p>
          <a:p>
            <a:pPr marL="0" indent="0">
              <a:spcBef>
                <a:spcPts val="0"/>
              </a:spcBef>
              <a:buNone/>
            </a:pPr>
            <a:endParaRPr lang="en-US" sz="1600" b="1"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15" name="TextBox 14"/>
          <p:cNvSpPr txBox="1"/>
          <p:nvPr/>
        </p:nvSpPr>
        <p:spPr>
          <a:xfrm>
            <a:off x="6580726" y="1475284"/>
            <a:ext cx="5369859" cy="1323439"/>
          </a:xfrm>
          <a:prstGeom prst="rect">
            <a:avLst/>
          </a:prstGeom>
          <a:solidFill>
            <a:schemeClr val="tx1"/>
          </a:solidFill>
        </p:spPr>
        <p:txBody>
          <a:bodyPr wrap="square" rtlCol="0">
            <a:spAutoFit/>
          </a:bodyPr>
          <a:lstStyle/>
          <a:p>
            <a:r>
              <a:rPr lang="en-US" sz="1000" dirty="0">
                <a:solidFill>
                  <a:prstClr val="white"/>
                </a:solidFill>
                <a:latin typeface="Courier New" panose="02070309020205020404" pitchFamily="49" charset="0"/>
                <a:cs typeface="Courier New" panose="02070309020205020404" pitchFamily="49" charset="0"/>
              </a:rPr>
              <a:t>R1#show flash</a:t>
            </a:r>
          </a:p>
          <a:p>
            <a:r>
              <a:rPr lang="en-US" sz="1000" dirty="0">
                <a:solidFill>
                  <a:prstClr val="white"/>
                </a:solidFill>
                <a:latin typeface="Courier New" panose="02070309020205020404" pitchFamily="49" charset="0"/>
                <a:cs typeface="Courier New" panose="02070309020205020404" pitchFamily="49" charset="0"/>
              </a:rPr>
              <a:t>System flash directory:</a:t>
            </a:r>
          </a:p>
          <a:p>
            <a:r>
              <a:rPr lang="en-US" sz="1000" dirty="0">
                <a:solidFill>
                  <a:prstClr val="white"/>
                </a:solidFill>
                <a:latin typeface="Courier New" panose="02070309020205020404" pitchFamily="49" charset="0"/>
                <a:cs typeface="Courier New" panose="02070309020205020404" pitchFamily="49" charset="0"/>
              </a:rPr>
              <a:t>File  Length   Name/status</a:t>
            </a:r>
          </a:p>
          <a:p>
            <a:r>
              <a:rPr lang="en-US" sz="1000" dirty="0">
                <a:solidFill>
                  <a:prstClr val="white"/>
                </a:solidFill>
                <a:latin typeface="Courier New" panose="02070309020205020404" pitchFamily="49" charset="0"/>
                <a:cs typeface="Courier New" panose="02070309020205020404" pitchFamily="49" charset="0"/>
              </a:rPr>
              <a:t>  3 489799653isr4300-universalk9.16.06.07.SPA.bin</a:t>
            </a:r>
          </a:p>
          <a:p>
            <a:r>
              <a:rPr lang="en-US" sz="1000" dirty="0">
                <a:solidFill>
                  <a:prstClr val="white"/>
                </a:solidFill>
                <a:latin typeface="Courier New" panose="02070309020205020404" pitchFamily="49" charset="0"/>
                <a:cs typeface="Courier New" panose="02070309020205020404" pitchFamily="49" charset="0"/>
              </a:rPr>
              <a:t>   &lt;output omitted&gt;</a:t>
            </a:r>
          </a:p>
          <a:p>
            <a:r>
              <a:rPr lang="en-US" sz="1000" dirty="0">
                <a:solidFill>
                  <a:prstClr val="white"/>
                </a:solidFill>
                <a:latin typeface="Courier New" panose="02070309020205020404" pitchFamily="49" charset="0"/>
                <a:cs typeface="Courier New" panose="02070309020205020404" pitchFamily="49" charset="0"/>
              </a:rPr>
              <a:t>[487155691 bytes used, 2761893909 available, 3249049600 total]</a:t>
            </a:r>
          </a:p>
          <a:p>
            <a:r>
              <a:rPr lang="en-US" sz="1000" dirty="0">
                <a:solidFill>
                  <a:prstClr val="black"/>
                </a:solidFill>
              </a:rPr>
              <a:t>3.17338e+06K bytes of processor board System flash (Read/Write)</a:t>
            </a:r>
            <a:endParaRPr lang="en-US" sz="1000" dirty="0">
              <a:solidFill>
                <a:prstClr val="white"/>
              </a:solidFill>
              <a:latin typeface="Courier New" panose="02070309020205020404" pitchFamily="49" charset="0"/>
              <a:cs typeface="Courier New" panose="02070309020205020404" pitchFamily="49" charset="0"/>
            </a:endParaRPr>
          </a:p>
          <a:p>
            <a:r>
              <a:rPr lang="en-US" sz="1000" dirty="0">
                <a:solidFill>
                  <a:prstClr val="white"/>
                </a:solidFill>
                <a:latin typeface="Courier New" panose="02070309020205020404" pitchFamily="49" charset="0"/>
                <a:cs typeface="Courier New" panose="02070309020205020404" pitchFamily="49" charset="0"/>
              </a:rPr>
              <a:t>R1#</a:t>
            </a:r>
          </a:p>
        </p:txBody>
      </p:sp>
      <p:sp>
        <p:nvSpPr>
          <p:cNvPr id="16" name="TextBox 15"/>
          <p:cNvSpPr txBox="1"/>
          <p:nvPr/>
        </p:nvSpPr>
        <p:spPr>
          <a:xfrm>
            <a:off x="6580725" y="3059892"/>
            <a:ext cx="5369859" cy="1631216"/>
          </a:xfrm>
          <a:prstGeom prst="rect">
            <a:avLst/>
          </a:prstGeom>
          <a:solidFill>
            <a:schemeClr val="tx1"/>
          </a:solidFill>
        </p:spPr>
        <p:txBody>
          <a:bodyPr wrap="square" rtlCol="0">
            <a:spAutoFit/>
          </a:bodyPr>
          <a:lstStyle/>
          <a:p>
            <a:r>
              <a:rPr lang="en-US" sz="1000" dirty="0">
                <a:solidFill>
                  <a:prstClr val="white"/>
                </a:solidFill>
                <a:latin typeface="Courier New" panose="02070309020205020404" pitchFamily="49" charset="0"/>
                <a:cs typeface="Courier New" panose="02070309020205020404" pitchFamily="49" charset="0"/>
              </a:rPr>
              <a:t>R1#copy flash </a:t>
            </a:r>
            <a:r>
              <a:rPr lang="en-US" sz="1000" dirty="0" err="1">
                <a:solidFill>
                  <a:prstClr val="white"/>
                </a:solidFill>
                <a:latin typeface="Courier New" panose="02070309020205020404" pitchFamily="49" charset="0"/>
                <a:cs typeface="Courier New" panose="02070309020205020404" pitchFamily="49" charset="0"/>
              </a:rPr>
              <a:t>tftp</a:t>
            </a:r>
            <a:endParaRPr lang="en-US" sz="1000" dirty="0">
              <a:solidFill>
                <a:prstClr val="white"/>
              </a:solidFill>
              <a:latin typeface="Courier New" panose="02070309020205020404" pitchFamily="49" charset="0"/>
              <a:cs typeface="Courier New" panose="02070309020205020404" pitchFamily="49" charset="0"/>
            </a:endParaRPr>
          </a:p>
          <a:p>
            <a:r>
              <a:rPr lang="en-US" sz="1000" dirty="0">
                <a:solidFill>
                  <a:prstClr val="white"/>
                </a:solidFill>
                <a:latin typeface="Courier New" panose="02070309020205020404" pitchFamily="49" charset="0"/>
                <a:cs typeface="Courier New" panose="02070309020205020404" pitchFamily="49" charset="0"/>
              </a:rPr>
              <a:t>Source filename []? isr4300-universalk9.16.06.07.SPA.bin</a:t>
            </a:r>
          </a:p>
          <a:p>
            <a:r>
              <a:rPr lang="en-US" sz="1000" dirty="0">
                <a:solidFill>
                  <a:prstClr val="white"/>
                </a:solidFill>
                <a:latin typeface="Courier New" panose="02070309020205020404" pitchFamily="49" charset="0"/>
                <a:cs typeface="Courier New" panose="02070309020205020404" pitchFamily="49" charset="0"/>
              </a:rPr>
              <a:t>Address or name of remote host []? 172.16.1.100</a:t>
            </a:r>
          </a:p>
          <a:p>
            <a:r>
              <a:rPr lang="en-US" sz="1000" dirty="0">
                <a:solidFill>
                  <a:prstClr val="white"/>
                </a:solidFill>
                <a:latin typeface="Courier New" panose="02070309020205020404" pitchFamily="49" charset="0"/>
                <a:cs typeface="Courier New" panose="02070309020205020404" pitchFamily="49" charset="0"/>
              </a:rPr>
              <a:t>Destination filename [isr4300-universalk9.16.06.07.SPA.bin]? </a:t>
            </a:r>
          </a:p>
          <a:p>
            <a:r>
              <a:rPr lang="en-US" sz="1000" dirty="0">
                <a:solidFill>
                  <a:prstClr val="white"/>
                </a:solidFill>
                <a:latin typeface="Courier New" panose="02070309020205020404" pitchFamily="49" charset="0"/>
                <a:cs typeface="Courier New" panose="02070309020205020404" pitchFamily="49" charset="0"/>
              </a:rPr>
              <a:t>Writing isr4300-universalk9.16.06.04.SPA.bin...</a:t>
            </a:r>
          </a:p>
          <a:p>
            <a:r>
              <a:rPr lang="en-US" sz="1000" dirty="0">
                <a:solidFill>
                  <a:prstClr val="white"/>
                </a:solidFill>
                <a:latin typeface="Courier New" panose="02070309020205020404" pitchFamily="49" charset="0"/>
                <a:cs typeface="Courier New" panose="02070309020205020404" pitchFamily="49" charset="0"/>
              </a:rPr>
              <a:t>!!!!!!!!!!!!!!!!!!!!!!!!!!!!!!!!!!!!!!!!!!!!!!!!!!!!!!!!</a:t>
            </a:r>
          </a:p>
          <a:p>
            <a:r>
              <a:rPr lang="en-US" sz="1000" dirty="0">
                <a:solidFill>
                  <a:prstClr val="white"/>
                </a:solidFill>
                <a:latin typeface="Courier New" panose="02070309020205020404" pitchFamily="49" charset="0"/>
                <a:cs typeface="Courier New" panose="02070309020205020404" pitchFamily="49" charset="0"/>
              </a:rPr>
              <a:t>   &lt;output omitted&gt;</a:t>
            </a:r>
          </a:p>
          <a:p>
            <a:r>
              <a:rPr lang="en-US" sz="1000" dirty="0">
                <a:solidFill>
                  <a:prstClr val="white"/>
                </a:solidFill>
                <a:latin typeface="Courier New" panose="02070309020205020404" pitchFamily="49" charset="0"/>
                <a:cs typeface="Courier New" panose="02070309020205020404" pitchFamily="49" charset="0"/>
              </a:rPr>
              <a:t>[OK - 489799653 bytes]</a:t>
            </a:r>
          </a:p>
          <a:p>
            <a:r>
              <a:rPr lang="en-US" sz="1000" dirty="0">
                <a:solidFill>
                  <a:prstClr val="white"/>
                </a:solidFill>
                <a:latin typeface="Courier New" panose="02070309020205020404" pitchFamily="49" charset="0"/>
                <a:cs typeface="Courier New" panose="02070309020205020404" pitchFamily="49" charset="0"/>
              </a:rPr>
              <a:t>489799653 bytes copied in 9.245 secs (169666 bytes/sec)</a:t>
            </a:r>
          </a:p>
          <a:p>
            <a:r>
              <a:rPr lang="en-US" sz="1000" dirty="0">
                <a:solidFill>
                  <a:prstClr val="white"/>
                </a:solidFill>
                <a:latin typeface="Courier New" panose="02070309020205020404" pitchFamily="49" charset="0"/>
                <a:cs typeface="Courier New" panose="02070309020205020404" pitchFamily="49" charset="0"/>
              </a:rPr>
              <a:t>R1#</a:t>
            </a:r>
          </a:p>
        </p:txBody>
      </p:sp>
      <p:sp>
        <p:nvSpPr>
          <p:cNvPr id="17" name="TextBox 16">
            <a:extLst>
              <a:ext uri="{FF2B5EF4-FFF2-40B4-BE49-F238E27FC236}">
                <a16:creationId xmlns="" xmlns:a16="http://schemas.microsoft.com/office/drawing/2014/main" id="{1894B962-FA96-4936-A2D4-1AC4607B602B}"/>
              </a:ext>
            </a:extLst>
          </p:cNvPr>
          <p:cNvSpPr txBox="1"/>
          <p:nvPr/>
        </p:nvSpPr>
        <p:spPr>
          <a:xfrm>
            <a:off x="6580724" y="1202343"/>
            <a:ext cx="5369859" cy="276999"/>
          </a:xfrm>
          <a:prstGeom prst="rect">
            <a:avLst/>
          </a:prstGeom>
          <a:solidFill>
            <a:srgbClr val="034A6B"/>
          </a:solidFill>
        </p:spPr>
        <p:txBody>
          <a:bodyPr wrap="square" rtlCol="0">
            <a:spAutoFit/>
          </a:bodyPr>
          <a:lstStyle/>
          <a:p>
            <a:r>
              <a:rPr lang="en-US" sz="1200" dirty="0">
                <a:solidFill>
                  <a:prstClr val="white"/>
                </a:solidFill>
              </a:rPr>
              <a:t>Verify the image size</a:t>
            </a:r>
          </a:p>
        </p:txBody>
      </p:sp>
      <p:sp>
        <p:nvSpPr>
          <p:cNvPr id="18" name="TextBox 17">
            <a:extLst>
              <a:ext uri="{FF2B5EF4-FFF2-40B4-BE49-F238E27FC236}">
                <a16:creationId xmlns="" xmlns:a16="http://schemas.microsoft.com/office/drawing/2014/main" id="{1894B962-FA96-4936-A2D4-1AC4607B602B}"/>
              </a:ext>
            </a:extLst>
          </p:cNvPr>
          <p:cNvSpPr txBox="1"/>
          <p:nvPr/>
        </p:nvSpPr>
        <p:spPr>
          <a:xfrm>
            <a:off x="6580724" y="2783844"/>
            <a:ext cx="5369859" cy="276999"/>
          </a:xfrm>
          <a:prstGeom prst="rect">
            <a:avLst/>
          </a:prstGeom>
          <a:solidFill>
            <a:srgbClr val="034A6B"/>
          </a:solidFill>
        </p:spPr>
        <p:txBody>
          <a:bodyPr wrap="square" rtlCol="0">
            <a:spAutoFit/>
          </a:bodyPr>
          <a:lstStyle/>
          <a:p>
            <a:r>
              <a:rPr lang="en-US" sz="1200" dirty="0">
                <a:solidFill>
                  <a:prstClr val="white"/>
                </a:solidFill>
              </a:rPr>
              <a:t>Copy image to TFTP server</a:t>
            </a:r>
          </a:p>
        </p:txBody>
      </p:sp>
      <p:sp>
        <p:nvSpPr>
          <p:cNvPr id="19" name="TextBox 18">
            <a:extLst>
              <a:ext uri="{FF2B5EF4-FFF2-40B4-BE49-F238E27FC236}">
                <a16:creationId xmlns="" xmlns:a16="http://schemas.microsoft.com/office/drawing/2014/main" id="{1894B962-FA96-4936-A2D4-1AC4607B602B}"/>
              </a:ext>
            </a:extLst>
          </p:cNvPr>
          <p:cNvSpPr txBox="1"/>
          <p:nvPr/>
        </p:nvSpPr>
        <p:spPr>
          <a:xfrm>
            <a:off x="5803003" y="1819836"/>
            <a:ext cx="772071" cy="369332"/>
          </a:xfrm>
          <a:prstGeom prst="rect">
            <a:avLst/>
          </a:prstGeom>
          <a:noFill/>
        </p:spPr>
        <p:txBody>
          <a:bodyPr wrap="square" rtlCol="0">
            <a:spAutoFit/>
          </a:bodyPr>
          <a:lstStyle/>
          <a:p>
            <a:r>
              <a:rPr lang="en-US" dirty="0">
                <a:solidFill>
                  <a:prstClr val="black"/>
                </a:solidFill>
              </a:rPr>
              <a:t>Step 3</a:t>
            </a:r>
          </a:p>
        </p:txBody>
      </p:sp>
      <p:sp>
        <p:nvSpPr>
          <p:cNvPr id="22" name="TextBox 21">
            <a:extLst>
              <a:ext uri="{FF2B5EF4-FFF2-40B4-BE49-F238E27FC236}">
                <a16:creationId xmlns="" xmlns:a16="http://schemas.microsoft.com/office/drawing/2014/main" id="{1894B962-FA96-4936-A2D4-1AC4607B602B}"/>
              </a:ext>
            </a:extLst>
          </p:cNvPr>
          <p:cNvSpPr txBox="1"/>
          <p:nvPr/>
        </p:nvSpPr>
        <p:spPr>
          <a:xfrm>
            <a:off x="5807466" y="3442293"/>
            <a:ext cx="772071" cy="369332"/>
          </a:xfrm>
          <a:prstGeom prst="rect">
            <a:avLst/>
          </a:prstGeom>
          <a:noFill/>
        </p:spPr>
        <p:txBody>
          <a:bodyPr wrap="square" rtlCol="0">
            <a:spAutoFit/>
          </a:bodyPr>
          <a:lstStyle/>
          <a:p>
            <a:r>
              <a:rPr lang="en-US" dirty="0">
                <a:solidFill>
                  <a:prstClr val="black"/>
                </a:solidFill>
              </a:rPr>
              <a:t>Step 4</a:t>
            </a:r>
          </a:p>
        </p:txBody>
      </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Perform</a:t>
            </a:r>
            <a:r>
              <a:rPr lang="en-US" sz="2000" b="1" dirty="0">
                <a:solidFill>
                  <a:prstClr val="black"/>
                </a:solidFill>
              </a:rPr>
              <a:t> software upgrade or downgrade using TFTP</a:t>
            </a:r>
          </a:p>
        </p:txBody>
      </p:sp>
    </p:spTree>
    <p:extLst>
      <p:ext uri="{BB962C8B-B14F-4D97-AF65-F5344CB8AC3E}">
        <p14:creationId xmlns:p14="http://schemas.microsoft.com/office/powerpoint/2010/main" val="37539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0243" y="1288744"/>
            <a:ext cx="5229945" cy="5315060"/>
          </a:xfrm>
        </p:spPr>
        <p:txBody>
          <a:bodyPr>
            <a:normAutofit/>
          </a:bodyPr>
          <a:lstStyle/>
          <a:p>
            <a:pPr marL="0" indent="0">
              <a:buNone/>
            </a:pPr>
            <a:r>
              <a:rPr lang="en-US" sz="1600" b="1" dirty="0">
                <a:latin typeface="+mj-lt"/>
              </a:rPr>
              <a:t>Access Notepad and paste configuration commands</a:t>
            </a:r>
          </a:p>
          <a:p>
            <a:pPr marL="0" indent="0">
              <a:buNone/>
            </a:pPr>
            <a:r>
              <a:rPr lang="en-US" sz="1600" b="1" dirty="0">
                <a:latin typeface="+mj-lt"/>
              </a:rPr>
              <a:t>Option 1 </a:t>
            </a:r>
            <a:r>
              <a:rPr lang="en-US" sz="1600" dirty="0">
                <a:latin typeface="+mj-lt"/>
              </a:rPr>
              <a:t>- Right click on the Windows desktop and select </a:t>
            </a:r>
            <a:r>
              <a:rPr lang="en-US" sz="1600" b="1" dirty="0">
                <a:latin typeface="+mj-lt"/>
              </a:rPr>
              <a:t>New</a:t>
            </a:r>
            <a:r>
              <a:rPr lang="en-US" sz="1600" dirty="0">
                <a:latin typeface="+mj-lt"/>
              </a:rPr>
              <a:t> and then select </a:t>
            </a:r>
            <a:r>
              <a:rPr lang="en-US" sz="1600" b="1" dirty="0">
                <a:latin typeface="+mj-lt"/>
              </a:rPr>
              <a:t>Text Document</a:t>
            </a:r>
            <a:r>
              <a:rPr lang="en-US" sz="1600" dirty="0">
                <a:latin typeface="+mj-lt"/>
              </a:rPr>
              <a:t>. A new text file will be created on the desktop. Open the text file and paste the configuration commands into the text file. Save the file for future use.</a:t>
            </a:r>
          </a:p>
          <a:p>
            <a:pPr marL="0" indent="0">
              <a:buNone/>
            </a:pPr>
            <a:r>
              <a:rPr lang="en-US" sz="1600" b="1" dirty="0">
                <a:latin typeface="+mj-lt"/>
              </a:rPr>
              <a:t>Option 2 </a:t>
            </a:r>
            <a:r>
              <a:rPr lang="en-US" sz="1600" dirty="0">
                <a:latin typeface="+mj-lt"/>
              </a:rPr>
              <a:t>- Click on the </a:t>
            </a:r>
            <a:r>
              <a:rPr lang="en-US" sz="1600" b="1" dirty="0">
                <a:latin typeface="+mj-lt"/>
              </a:rPr>
              <a:t>Start menu</a:t>
            </a:r>
            <a:r>
              <a:rPr lang="en-US" sz="1600" dirty="0">
                <a:latin typeface="+mj-lt"/>
              </a:rPr>
              <a:t>, type </a:t>
            </a:r>
            <a:r>
              <a:rPr lang="en-US" sz="1600" b="1" dirty="0">
                <a:latin typeface="+mj-lt"/>
              </a:rPr>
              <a:t>Run</a:t>
            </a:r>
            <a:r>
              <a:rPr lang="en-US" sz="1600" dirty="0">
                <a:latin typeface="+mj-lt"/>
              </a:rPr>
              <a:t> and press </a:t>
            </a:r>
            <a:r>
              <a:rPr lang="en-US" sz="1600" b="1" dirty="0">
                <a:latin typeface="+mj-lt"/>
              </a:rPr>
              <a:t>Enter</a:t>
            </a:r>
            <a:r>
              <a:rPr lang="en-US" sz="1600" dirty="0">
                <a:latin typeface="+mj-lt"/>
              </a:rPr>
              <a:t>. Then type </a:t>
            </a:r>
            <a:r>
              <a:rPr lang="en-US" sz="1600" b="1" dirty="0">
                <a:latin typeface="+mj-lt"/>
              </a:rPr>
              <a:t>Notepad</a:t>
            </a:r>
            <a:r>
              <a:rPr lang="en-US" sz="1600" dirty="0">
                <a:latin typeface="+mj-lt"/>
              </a:rPr>
              <a:t> and click </a:t>
            </a:r>
            <a:r>
              <a:rPr lang="en-US" sz="1600" b="1" dirty="0">
                <a:latin typeface="+mj-lt"/>
              </a:rPr>
              <a:t>OK</a:t>
            </a:r>
            <a:r>
              <a:rPr lang="en-US" sz="1600" dirty="0">
                <a:latin typeface="+mj-lt"/>
              </a:rPr>
              <a:t>. This will open a new untitled text file. Paste the configuration commands into the text file.</a:t>
            </a:r>
          </a:p>
          <a:p>
            <a:pPr marL="0" indent="0">
              <a:buNone/>
            </a:pPr>
            <a:r>
              <a:rPr lang="en-US" sz="1600" dirty="0">
                <a:latin typeface="+mj-lt"/>
              </a:rPr>
              <a:t>This text file can be stored as a backup and copied and pasted into the switch or router CLI.</a:t>
            </a:r>
          </a:p>
          <a:p>
            <a:pPr marL="0" indent="0">
              <a:buNone/>
            </a:pPr>
            <a:r>
              <a:rPr lang="en-US" sz="1600" dirty="0">
                <a:latin typeface="+mj-lt"/>
              </a:rPr>
              <a:t>*Notepad the preferred text editor</a:t>
            </a:r>
          </a:p>
          <a:p>
            <a:pPr marL="0" indent="0">
              <a:buNone/>
            </a:pPr>
            <a:r>
              <a:rPr lang="en-US" sz="1600" dirty="0">
                <a:latin typeface="+mj-lt"/>
              </a:rPr>
              <a:t>** Note that the text file may require some editing prior to be a functional configuration.</a:t>
            </a:r>
          </a:p>
          <a:p>
            <a:pPr marL="0" indent="0">
              <a:buNone/>
            </a:pPr>
            <a:endParaRPr lang="en-US" sz="1600" i="1" dirty="0">
              <a:latin typeface="+mj-lt"/>
            </a:endParaRPr>
          </a:p>
          <a:p>
            <a:pPr marL="0" indent="0">
              <a:buNone/>
            </a:pPr>
            <a:endParaRPr lang="en-US" sz="1600" i="1" dirty="0">
              <a:latin typeface="+mj-lt"/>
            </a:endParaRPr>
          </a:p>
          <a:p>
            <a:pPr marL="0" indent="0">
              <a:buNone/>
            </a:pPr>
            <a:endParaRPr lang="en-US" sz="1600"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Using a text editor to copy and paste configurations</a:t>
            </a:r>
          </a:p>
        </p:txBody>
      </p:sp>
      <p:pic>
        <p:nvPicPr>
          <p:cNvPr id="3" name="Picture 2"/>
          <p:cNvPicPr>
            <a:picLocks noChangeAspect="1"/>
          </p:cNvPicPr>
          <p:nvPr/>
        </p:nvPicPr>
        <p:blipFill rotWithShape="1">
          <a:blip r:embed="rId3"/>
          <a:srcRect l="1749"/>
          <a:stretch/>
        </p:blipFill>
        <p:spPr>
          <a:xfrm>
            <a:off x="7143750" y="4202770"/>
            <a:ext cx="2918435" cy="1463244"/>
          </a:xfrm>
          <a:prstGeom prst="rect">
            <a:avLst/>
          </a:prstGeom>
        </p:spPr>
      </p:pic>
      <p:pic>
        <p:nvPicPr>
          <p:cNvPr id="4" name="Picture 3"/>
          <p:cNvPicPr>
            <a:picLocks noChangeAspect="1"/>
          </p:cNvPicPr>
          <p:nvPr/>
        </p:nvPicPr>
        <p:blipFill rotWithShape="1">
          <a:blip r:embed="rId4"/>
          <a:srcRect l="10085"/>
          <a:stretch/>
        </p:blipFill>
        <p:spPr>
          <a:xfrm>
            <a:off x="11172797" y="1661441"/>
            <a:ext cx="872469" cy="784985"/>
          </a:xfrm>
          <a:prstGeom prst="rect">
            <a:avLst/>
          </a:prstGeom>
        </p:spPr>
      </p:pic>
      <p:pic>
        <p:nvPicPr>
          <p:cNvPr id="15" name="Picture 14"/>
          <p:cNvPicPr>
            <a:picLocks noChangeAspect="1"/>
          </p:cNvPicPr>
          <p:nvPr/>
        </p:nvPicPr>
        <p:blipFill rotWithShape="1">
          <a:blip r:embed="rId5"/>
          <a:srcRect l="68031" t="62681" r="16704" b="6755"/>
          <a:stretch/>
        </p:blipFill>
        <p:spPr>
          <a:xfrm>
            <a:off x="7102778" y="1661441"/>
            <a:ext cx="3901464" cy="2197096"/>
          </a:xfrm>
          <a:prstGeom prst="rect">
            <a:avLst/>
          </a:prstGeom>
        </p:spPr>
      </p:pic>
      <p:sp>
        <p:nvSpPr>
          <p:cNvPr id="16" name="TextBox 15">
            <a:extLst>
              <a:ext uri="{FF2B5EF4-FFF2-40B4-BE49-F238E27FC236}">
                <a16:creationId xmlns="" xmlns:a16="http://schemas.microsoft.com/office/drawing/2014/main" id="{1894B962-FA96-4936-A2D4-1AC4607B602B}"/>
              </a:ext>
            </a:extLst>
          </p:cNvPr>
          <p:cNvSpPr txBox="1"/>
          <p:nvPr/>
        </p:nvSpPr>
        <p:spPr>
          <a:xfrm>
            <a:off x="6093806" y="2446426"/>
            <a:ext cx="1251931" cy="369332"/>
          </a:xfrm>
          <a:prstGeom prst="rect">
            <a:avLst/>
          </a:prstGeom>
          <a:noFill/>
        </p:spPr>
        <p:txBody>
          <a:bodyPr wrap="square" rtlCol="0">
            <a:spAutoFit/>
          </a:bodyPr>
          <a:lstStyle/>
          <a:p>
            <a:r>
              <a:rPr lang="en-US" dirty="0">
                <a:solidFill>
                  <a:prstClr val="black"/>
                </a:solidFill>
              </a:rPr>
              <a:t>Option1</a:t>
            </a:r>
          </a:p>
        </p:txBody>
      </p:sp>
      <p:sp>
        <p:nvSpPr>
          <p:cNvPr id="17" name="TextBox 16">
            <a:extLst>
              <a:ext uri="{FF2B5EF4-FFF2-40B4-BE49-F238E27FC236}">
                <a16:creationId xmlns="" xmlns:a16="http://schemas.microsoft.com/office/drawing/2014/main" id="{1894B962-FA96-4936-A2D4-1AC4607B602B}"/>
              </a:ext>
            </a:extLst>
          </p:cNvPr>
          <p:cNvSpPr txBox="1"/>
          <p:nvPr/>
        </p:nvSpPr>
        <p:spPr>
          <a:xfrm>
            <a:off x="6108354" y="4786765"/>
            <a:ext cx="1251931" cy="369332"/>
          </a:xfrm>
          <a:prstGeom prst="rect">
            <a:avLst/>
          </a:prstGeom>
          <a:noFill/>
        </p:spPr>
        <p:txBody>
          <a:bodyPr wrap="square" rtlCol="0">
            <a:spAutoFit/>
          </a:bodyPr>
          <a:lstStyle/>
          <a:p>
            <a:r>
              <a:rPr lang="en-US" dirty="0">
                <a:solidFill>
                  <a:prstClr val="black"/>
                </a:solidFill>
              </a:rPr>
              <a:t>Option 2</a:t>
            </a:r>
          </a:p>
        </p:txBody>
      </p:sp>
    </p:spTree>
    <p:extLst>
      <p:ext uri="{BB962C8B-B14F-4D97-AF65-F5344CB8AC3E}">
        <p14:creationId xmlns:p14="http://schemas.microsoft.com/office/powerpoint/2010/main" val="425222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209807"/>
            <a:ext cx="5035008" cy="5224104"/>
          </a:xfrm>
        </p:spPr>
        <p:txBody>
          <a:bodyPr>
            <a:normAutofit/>
          </a:bodyPr>
          <a:lstStyle/>
          <a:p>
            <a:pPr marL="0" indent="0">
              <a:buNone/>
            </a:pPr>
            <a:r>
              <a:rPr lang="en-US" sz="1600" dirty="0">
                <a:latin typeface="+mj-lt"/>
              </a:rPr>
              <a:t>The Universal Serial Bus (USB) storage feature enables certain models of Cisco routers to support USB flash drives. </a:t>
            </a:r>
          </a:p>
          <a:p>
            <a:pPr marL="0" indent="0">
              <a:buNone/>
            </a:pPr>
            <a:r>
              <a:rPr lang="en-US" sz="1600" dirty="0">
                <a:latin typeface="+mj-lt"/>
              </a:rPr>
              <a:t>The USB flash feature provides an optional secondary storage capability and an additional boot device. Images, configurations, and other files can be copied to or from the Cisco USB flash memory with the same reliability as storing and retrieving files by using the Compact Flash card. </a:t>
            </a:r>
          </a:p>
          <a:p>
            <a:pPr marL="0" indent="0">
              <a:buNone/>
            </a:pPr>
            <a:r>
              <a:rPr lang="en-US" sz="1600" dirty="0">
                <a:latin typeface="+mj-lt"/>
              </a:rPr>
              <a:t>In addition, modular integrated services routers can boot any Cisco IOS Software image saved on USB flash memory. Ideally, USB flash can hold multiple copies of the Cisco IOS and multiple router configurations. The USB ports of a Cisco 4321 Router are shown in the figure.</a:t>
            </a:r>
            <a:endParaRPr lang="en-US" sz="1600" b="1"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Use USB Ports to Back Up and Restore a Configuration</a:t>
            </a:r>
          </a:p>
          <a:p>
            <a:r>
              <a:rPr lang="en-US" sz="2800" b="1" dirty="0">
                <a:solidFill>
                  <a:prstClr val="black"/>
                </a:solidFill>
              </a:rPr>
              <a:t>	USB Ports</a:t>
            </a:r>
            <a:endParaRPr lang="en-US" sz="2000" b="1" dirty="0">
              <a:solidFill>
                <a:prstClr val="black"/>
              </a:solidFill>
            </a:endParaRPr>
          </a:p>
        </p:txBody>
      </p:sp>
      <p:pic>
        <p:nvPicPr>
          <p:cNvPr id="2" name="Picture 1">
            <a:extLst>
              <a:ext uri="{FF2B5EF4-FFF2-40B4-BE49-F238E27FC236}">
                <a16:creationId xmlns="" xmlns:a16="http://schemas.microsoft.com/office/drawing/2014/main" id="{90329CCE-8DEF-4F2A-B599-7388BA659A71}"/>
              </a:ext>
            </a:extLst>
          </p:cNvPr>
          <p:cNvPicPr>
            <a:picLocks noChangeAspect="1"/>
          </p:cNvPicPr>
          <p:nvPr/>
        </p:nvPicPr>
        <p:blipFill>
          <a:blip r:embed="rId3"/>
          <a:stretch>
            <a:fillRect/>
          </a:stretch>
        </p:blipFill>
        <p:spPr>
          <a:xfrm>
            <a:off x="5886450" y="1202343"/>
            <a:ext cx="5907058" cy="844571"/>
          </a:xfrm>
          <a:prstGeom prst="rect">
            <a:avLst/>
          </a:prstGeom>
        </p:spPr>
      </p:pic>
      <p:sp>
        <p:nvSpPr>
          <p:cNvPr id="23" name="TextBox 22">
            <a:extLst>
              <a:ext uri="{FF2B5EF4-FFF2-40B4-BE49-F238E27FC236}">
                <a16:creationId xmlns="" xmlns:a16="http://schemas.microsoft.com/office/drawing/2014/main" id="{BF8CD85F-CE87-4CBC-9E19-4421D729F8FC}"/>
              </a:ext>
            </a:extLst>
          </p:cNvPr>
          <p:cNvSpPr txBox="1"/>
          <p:nvPr/>
        </p:nvSpPr>
        <p:spPr>
          <a:xfrm>
            <a:off x="6010850" y="2890715"/>
            <a:ext cx="5369859" cy="276999"/>
          </a:xfrm>
          <a:prstGeom prst="rect">
            <a:avLst/>
          </a:prstGeom>
          <a:solidFill>
            <a:srgbClr val="034A6B"/>
          </a:solidFill>
        </p:spPr>
        <p:txBody>
          <a:bodyPr wrap="square" rtlCol="0">
            <a:spAutoFit/>
          </a:bodyPr>
          <a:lstStyle/>
          <a:p>
            <a:r>
              <a:rPr lang="en-US" sz="1200" dirty="0">
                <a:solidFill>
                  <a:prstClr val="white"/>
                </a:solidFill>
              </a:rPr>
              <a:t>Use the </a:t>
            </a:r>
            <a:r>
              <a:rPr lang="en-US" sz="1200" dirty="0" err="1">
                <a:solidFill>
                  <a:prstClr val="white"/>
                </a:solidFill>
              </a:rPr>
              <a:t>dir</a:t>
            </a:r>
            <a:r>
              <a:rPr lang="en-US" sz="1200" dirty="0">
                <a:solidFill>
                  <a:prstClr val="white"/>
                </a:solidFill>
              </a:rPr>
              <a:t> command to view the contents of the USB flash drive</a:t>
            </a:r>
          </a:p>
        </p:txBody>
      </p:sp>
      <p:pic>
        <p:nvPicPr>
          <p:cNvPr id="3" name="Picture 2">
            <a:extLst>
              <a:ext uri="{FF2B5EF4-FFF2-40B4-BE49-F238E27FC236}">
                <a16:creationId xmlns="" xmlns:a16="http://schemas.microsoft.com/office/drawing/2014/main" id="{E28D423C-CF74-4E75-A514-D45B24A27C4A}"/>
              </a:ext>
            </a:extLst>
          </p:cNvPr>
          <p:cNvPicPr>
            <a:picLocks noChangeAspect="1"/>
          </p:cNvPicPr>
          <p:nvPr/>
        </p:nvPicPr>
        <p:blipFill rotWithShape="1">
          <a:blip r:embed="rId4"/>
          <a:srcRect l="1223" t="5608" r="12014" b="22228"/>
          <a:stretch/>
        </p:blipFill>
        <p:spPr>
          <a:xfrm>
            <a:off x="6010850" y="3167714"/>
            <a:ext cx="5369859" cy="651052"/>
          </a:xfrm>
          <a:prstGeom prst="rect">
            <a:avLst/>
          </a:prstGeom>
        </p:spPr>
      </p:pic>
    </p:spTree>
    <p:extLst>
      <p:ext uri="{BB962C8B-B14F-4D97-AF65-F5344CB8AC3E}">
        <p14:creationId xmlns:p14="http://schemas.microsoft.com/office/powerpoint/2010/main" val="345459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412852"/>
            <a:ext cx="4146900" cy="5224104"/>
          </a:xfrm>
        </p:spPr>
        <p:txBody>
          <a:bodyPr>
            <a:normAutofit/>
          </a:bodyPr>
          <a:lstStyle/>
          <a:p>
            <a:pPr marL="0" indent="0">
              <a:buNone/>
            </a:pPr>
            <a:r>
              <a:rPr lang="en-US" sz="1600" dirty="0">
                <a:latin typeface="+mj-lt"/>
              </a:rPr>
              <a:t>When backing up to a USB port, it is a good idea to issue the </a:t>
            </a:r>
            <a:r>
              <a:rPr lang="en-US" sz="1600" b="1" dirty="0">
                <a:latin typeface="Courier New" panose="02070309020205020404" pitchFamily="49" charset="0"/>
                <a:cs typeface="Courier New" panose="02070309020205020404" pitchFamily="49" charset="0"/>
              </a:rPr>
              <a:t>show file systems</a:t>
            </a:r>
            <a:r>
              <a:rPr lang="en-US" sz="1600" dirty="0">
                <a:latin typeface="+mj-lt"/>
              </a:rPr>
              <a:t> command to verify that the USB drive is there and confirm the name, as shown in the example.</a:t>
            </a:r>
            <a:endParaRPr lang="en-US" sz="1600" b="1"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Use USB Ports to Back Up and Restore a Configuration</a:t>
            </a:r>
          </a:p>
        </p:txBody>
      </p:sp>
      <p:pic>
        <p:nvPicPr>
          <p:cNvPr id="4" name="Picture 3">
            <a:extLst>
              <a:ext uri="{FF2B5EF4-FFF2-40B4-BE49-F238E27FC236}">
                <a16:creationId xmlns="" xmlns:a16="http://schemas.microsoft.com/office/drawing/2014/main" id="{178C9D82-F640-4B82-8216-7BF14B2DD2A7}"/>
              </a:ext>
            </a:extLst>
          </p:cNvPr>
          <p:cNvPicPr>
            <a:picLocks noChangeAspect="1"/>
          </p:cNvPicPr>
          <p:nvPr/>
        </p:nvPicPr>
        <p:blipFill>
          <a:blip r:embed="rId3"/>
          <a:stretch>
            <a:fillRect/>
          </a:stretch>
        </p:blipFill>
        <p:spPr>
          <a:xfrm>
            <a:off x="5219350" y="2055211"/>
            <a:ext cx="5369859" cy="3024848"/>
          </a:xfrm>
          <a:prstGeom prst="rect">
            <a:avLst/>
          </a:prstGeom>
        </p:spPr>
      </p:pic>
      <p:sp>
        <p:nvSpPr>
          <p:cNvPr id="14" name="TextBox 13">
            <a:extLst>
              <a:ext uri="{FF2B5EF4-FFF2-40B4-BE49-F238E27FC236}">
                <a16:creationId xmlns="" xmlns:a16="http://schemas.microsoft.com/office/drawing/2014/main" id="{A166066D-E09D-43D3-86FF-51F8B64BBF5C}"/>
              </a:ext>
            </a:extLst>
          </p:cNvPr>
          <p:cNvSpPr txBox="1"/>
          <p:nvPr/>
        </p:nvSpPr>
        <p:spPr>
          <a:xfrm>
            <a:off x="5219350" y="1778212"/>
            <a:ext cx="5369859" cy="276999"/>
          </a:xfrm>
          <a:prstGeom prst="rect">
            <a:avLst/>
          </a:prstGeom>
          <a:solidFill>
            <a:srgbClr val="034A6B"/>
          </a:solidFill>
        </p:spPr>
        <p:txBody>
          <a:bodyPr wrap="square" rtlCol="0">
            <a:spAutoFit/>
          </a:bodyPr>
          <a:lstStyle/>
          <a:p>
            <a:r>
              <a:rPr lang="en-US" sz="1200" dirty="0">
                <a:solidFill>
                  <a:prstClr val="white"/>
                </a:solidFill>
              </a:rPr>
              <a:t>Notice that the last line of output shows the USB port and name: “usbflash0:”</a:t>
            </a:r>
          </a:p>
        </p:txBody>
      </p:sp>
    </p:spTree>
    <p:extLst>
      <p:ext uri="{BB962C8B-B14F-4D97-AF65-F5344CB8AC3E}">
        <p14:creationId xmlns:p14="http://schemas.microsoft.com/office/powerpoint/2010/main" val="242727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30" y="1412852"/>
            <a:ext cx="4155064" cy="5224104"/>
          </a:xfrm>
        </p:spPr>
        <p:txBody>
          <a:bodyPr>
            <a:normAutofit/>
          </a:bodyPr>
          <a:lstStyle/>
          <a:p>
            <a:pPr marL="0" indent="0">
              <a:buNone/>
            </a:pPr>
            <a:r>
              <a:rPr lang="en-US" sz="1600" dirty="0">
                <a:latin typeface="+mj-lt"/>
              </a:rPr>
              <a:t>Next, use the </a:t>
            </a:r>
            <a:r>
              <a:rPr lang="en-US" sz="1600" b="1" dirty="0">
                <a:latin typeface="Courier New" panose="02070309020205020404" pitchFamily="49" charset="0"/>
                <a:cs typeface="Courier New" panose="02070309020205020404" pitchFamily="49" charset="0"/>
              </a:rPr>
              <a:t>copy </a:t>
            </a:r>
            <a:r>
              <a:rPr lang="en-US" sz="1600" b="1" dirty="0" smtClean="0">
                <a:latin typeface="Courier New" panose="02070309020205020404" pitchFamily="49" charset="0"/>
                <a:cs typeface="Courier New" panose="02070309020205020404" pitchFamily="49" charset="0"/>
              </a:rPr>
              <a:t>run usbflash0:/ </a:t>
            </a:r>
            <a:r>
              <a:rPr lang="en-US" sz="1600" dirty="0" smtClean="0">
                <a:latin typeface="+mj-lt"/>
              </a:rPr>
              <a:t>command </a:t>
            </a:r>
            <a:r>
              <a:rPr lang="en-US" sz="1600" dirty="0">
                <a:latin typeface="+mj-lt"/>
              </a:rPr>
              <a:t>to copy the configuration file to the USB flash drive. Be sure to use the name of the flash drive, as indicated in the file system. The slash is optional but indicates the root directory of the USB flash drive.</a:t>
            </a:r>
          </a:p>
          <a:p>
            <a:pPr marL="0" indent="0">
              <a:buNone/>
            </a:pPr>
            <a:r>
              <a:rPr lang="en-US" sz="1600" dirty="0">
                <a:latin typeface="+mj-lt"/>
              </a:rPr>
              <a:t>The IOS will prompt for the filename. If the file already exists on the USB flash drive, the router will prompt to overwrite, as shown in the examples.</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Use USB Ports to Back Up and Restore a Configuration</a:t>
            </a:r>
          </a:p>
        </p:txBody>
      </p:sp>
      <p:sp>
        <p:nvSpPr>
          <p:cNvPr id="14" name="TextBox 13">
            <a:extLst>
              <a:ext uri="{FF2B5EF4-FFF2-40B4-BE49-F238E27FC236}">
                <a16:creationId xmlns="" xmlns:a16="http://schemas.microsoft.com/office/drawing/2014/main" id="{A166066D-E09D-43D3-86FF-51F8B64BBF5C}"/>
              </a:ext>
            </a:extLst>
          </p:cNvPr>
          <p:cNvSpPr txBox="1"/>
          <p:nvPr/>
        </p:nvSpPr>
        <p:spPr>
          <a:xfrm>
            <a:off x="5219350" y="1778212"/>
            <a:ext cx="5369859" cy="276999"/>
          </a:xfrm>
          <a:prstGeom prst="rect">
            <a:avLst/>
          </a:prstGeom>
          <a:solidFill>
            <a:srgbClr val="034A6B"/>
          </a:solidFill>
        </p:spPr>
        <p:txBody>
          <a:bodyPr wrap="square" rtlCol="0">
            <a:spAutoFit/>
          </a:bodyPr>
          <a:lstStyle/>
          <a:p>
            <a:r>
              <a:rPr lang="en-US" sz="1200" dirty="0">
                <a:solidFill>
                  <a:prstClr val="white"/>
                </a:solidFill>
              </a:rPr>
              <a:t>When copying to USB flash drive, with no pre-existing file, this is the output:</a:t>
            </a:r>
          </a:p>
        </p:txBody>
      </p:sp>
      <p:pic>
        <p:nvPicPr>
          <p:cNvPr id="2" name="Picture 1">
            <a:extLst>
              <a:ext uri="{FF2B5EF4-FFF2-40B4-BE49-F238E27FC236}">
                <a16:creationId xmlns="" xmlns:a16="http://schemas.microsoft.com/office/drawing/2014/main" id="{FBCC0342-B4B6-48AC-BF31-AB298BFF5E89}"/>
              </a:ext>
            </a:extLst>
          </p:cNvPr>
          <p:cNvPicPr>
            <a:picLocks noChangeAspect="1"/>
          </p:cNvPicPr>
          <p:nvPr/>
        </p:nvPicPr>
        <p:blipFill rotWithShape="1">
          <a:blip r:embed="rId3"/>
          <a:srcRect r="5273" b="9970"/>
          <a:stretch/>
        </p:blipFill>
        <p:spPr>
          <a:xfrm>
            <a:off x="5219350" y="2055211"/>
            <a:ext cx="5369859" cy="575869"/>
          </a:xfrm>
          <a:prstGeom prst="rect">
            <a:avLst/>
          </a:prstGeom>
        </p:spPr>
      </p:pic>
      <p:sp>
        <p:nvSpPr>
          <p:cNvPr id="13" name="TextBox 12">
            <a:extLst>
              <a:ext uri="{FF2B5EF4-FFF2-40B4-BE49-F238E27FC236}">
                <a16:creationId xmlns="" xmlns:a16="http://schemas.microsoft.com/office/drawing/2014/main" id="{B40D358E-9107-4ABF-9C27-21A9F25AF0FC}"/>
              </a:ext>
            </a:extLst>
          </p:cNvPr>
          <p:cNvSpPr txBox="1"/>
          <p:nvPr/>
        </p:nvSpPr>
        <p:spPr>
          <a:xfrm>
            <a:off x="5219350" y="3405868"/>
            <a:ext cx="5369859" cy="461665"/>
          </a:xfrm>
          <a:prstGeom prst="rect">
            <a:avLst/>
          </a:prstGeom>
          <a:solidFill>
            <a:srgbClr val="034A6B"/>
          </a:solidFill>
        </p:spPr>
        <p:txBody>
          <a:bodyPr wrap="square" rtlCol="0">
            <a:spAutoFit/>
          </a:bodyPr>
          <a:lstStyle/>
          <a:p>
            <a:r>
              <a:rPr lang="en-US" sz="1200" dirty="0">
                <a:solidFill>
                  <a:prstClr val="white"/>
                </a:solidFill>
              </a:rPr>
              <a:t>When copying to USB flash drive, with the same configuration file already on the</a:t>
            </a:r>
          </a:p>
          <a:p>
            <a:r>
              <a:rPr lang="en-US" sz="1200" dirty="0">
                <a:solidFill>
                  <a:prstClr val="white"/>
                </a:solidFill>
              </a:rPr>
              <a:t>Drive, the following output will display:</a:t>
            </a:r>
          </a:p>
        </p:txBody>
      </p:sp>
      <p:pic>
        <p:nvPicPr>
          <p:cNvPr id="3" name="Picture 2">
            <a:extLst>
              <a:ext uri="{FF2B5EF4-FFF2-40B4-BE49-F238E27FC236}">
                <a16:creationId xmlns="" xmlns:a16="http://schemas.microsoft.com/office/drawing/2014/main" id="{5C0AC436-026C-4D35-94FB-2D5199004AA5}"/>
              </a:ext>
            </a:extLst>
          </p:cNvPr>
          <p:cNvPicPr>
            <a:picLocks noChangeAspect="1"/>
          </p:cNvPicPr>
          <p:nvPr/>
        </p:nvPicPr>
        <p:blipFill>
          <a:blip r:embed="rId4"/>
          <a:stretch>
            <a:fillRect/>
          </a:stretch>
        </p:blipFill>
        <p:spPr>
          <a:xfrm>
            <a:off x="5219350" y="3859378"/>
            <a:ext cx="5369859" cy="1109240"/>
          </a:xfrm>
          <a:prstGeom prst="rect">
            <a:avLst/>
          </a:prstGeom>
        </p:spPr>
      </p:pic>
    </p:spTree>
    <p:extLst>
      <p:ext uri="{BB962C8B-B14F-4D97-AF65-F5344CB8AC3E}">
        <p14:creationId xmlns:p14="http://schemas.microsoft.com/office/powerpoint/2010/main" val="275351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41429" y="1084422"/>
            <a:ext cx="5249078" cy="1551202"/>
          </a:xfrm>
        </p:spPr>
        <p:txBody>
          <a:bodyPr>
            <a:normAutofit/>
          </a:bodyPr>
          <a:lstStyle/>
          <a:p>
            <a:pPr marL="0" indent="0">
              <a:buNone/>
            </a:pPr>
            <a:r>
              <a:rPr lang="en-US" sz="1600" dirty="0">
                <a:latin typeface="+mj-lt"/>
              </a:rPr>
              <a:t>To restore configurations with a USB Flash Drive, you will have to edit the USB R1-Config file with a text editor, then use  </a:t>
            </a:r>
            <a:r>
              <a:rPr lang="en-US" sz="1600" b="1" i="1" dirty="0">
                <a:latin typeface="Courier New" panose="02070309020205020404" pitchFamily="49" charset="0"/>
                <a:cs typeface="Courier New" panose="02070309020205020404" pitchFamily="49" charset="0"/>
              </a:rPr>
              <a:t>copy usbflash0:/R1-Config running-config </a:t>
            </a:r>
            <a:r>
              <a:rPr lang="en-US" sz="1600" dirty="0">
                <a:latin typeface="+mj-lt"/>
              </a:rPr>
              <a:t>to restore to running </a:t>
            </a:r>
            <a:r>
              <a:rPr lang="en-US" sz="1600" dirty="0" smtClean="0">
                <a:latin typeface="+mj-lt"/>
              </a:rPr>
              <a:t>configuration.</a:t>
            </a:r>
            <a:endParaRPr lang="en-US" sz="1600"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Use USB Ports to Back Up and Restore a Configuration</a:t>
            </a:r>
          </a:p>
        </p:txBody>
      </p:sp>
      <p:sp>
        <p:nvSpPr>
          <p:cNvPr id="14" name="TextBox 13">
            <a:extLst>
              <a:ext uri="{FF2B5EF4-FFF2-40B4-BE49-F238E27FC236}">
                <a16:creationId xmlns="" xmlns:a16="http://schemas.microsoft.com/office/drawing/2014/main" id="{A166066D-E09D-43D3-86FF-51F8B64BBF5C}"/>
              </a:ext>
            </a:extLst>
          </p:cNvPr>
          <p:cNvSpPr txBox="1"/>
          <p:nvPr/>
        </p:nvSpPr>
        <p:spPr>
          <a:xfrm>
            <a:off x="5851073" y="1045292"/>
            <a:ext cx="5369859" cy="461665"/>
          </a:xfrm>
          <a:prstGeom prst="rect">
            <a:avLst/>
          </a:prstGeom>
          <a:solidFill>
            <a:srgbClr val="034A6B"/>
          </a:solidFill>
        </p:spPr>
        <p:txBody>
          <a:bodyPr wrap="square" rtlCol="0">
            <a:spAutoFit/>
          </a:bodyPr>
          <a:lstStyle/>
          <a:p>
            <a:r>
              <a:rPr lang="en-US" sz="1200" dirty="0">
                <a:solidFill>
                  <a:prstClr val="white"/>
                </a:solidFill>
              </a:rPr>
              <a:t>Use the </a:t>
            </a:r>
            <a:r>
              <a:rPr lang="en-US" sz="1200" dirty="0" err="1">
                <a:solidFill>
                  <a:prstClr val="white"/>
                </a:solidFill>
              </a:rPr>
              <a:t>dir</a:t>
            </a:r>
            <a:r>
              <a:rPr lang="en-US" sz="1200" dirty="0">
                <a:solidFill>
                  <a:prstClr val="white"/>
                </a:solidFill>
              </a:rPr>
              <a:t> command to see the file on the3 USB drive and use the more command to see the contents, as shown below:</a:t>
            </a:r>
          </a:p>
        </p:txBody>
      </p:sp>
      <p:pic>
        <p:nvPicPr>
          <p:cNvPr id="4" name="Picture 3">
            <a:extLst>
              <a:ext uri="{FF2B5EF4-FFF2-40B4-BE49-F238E27FC236}">
                <a16:creationId xmlns="" xmlns:a16="http://schemas.microsoft.com/office/drawing/2014/main" id="{5AC5DA15-44F5-4D5A-AC7D-C59C8CF13ACF}"/>
              </a:ext>
            </a:extLst>
          </p:cNvPr>
          <p:cNvPicPr>
            <a:picLocks noChangeAspect="1"/>
          </p:cNvPicPr>
          <p:nvPr/>
        </p:nvPicPr>
        <p:blipFill rotWithShape="1">
          <a:blip r:embed="rId3"/>
          <a:srcRect r="7117"/>
          <a:stretch/>
        </p:blipFill>
        <p:spPr>
          <a:xfrm>
            <a:off x="5851070" y="1506957"/>
            <a:ext cx="5369859" cy="4169328"/>
          </a:xfrm>
          <a:prstGeom prst="rect">
            <a:avLst/>
          </a:prstGeom>
        </p:spPr>
      </p:pic>
    </p:spTree>
    <p:extLst>
      <p:ext uri="{BB962C8B-B14F-4D97-AF65-F5344CB8AC3E}">
        <p14:creationId xmlns:p14="http://schemas.microsoft.com/office/powerpoint/2010/main" val="2671210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752475" y="2230437"/>
            <a:ext cx="11080404" cy="2753495"/>
          </a:xfrm>
        </p:spPr>
        <p:txBody>
          <a:bodyPr>
            <a:normAutofit/>
          </a:bodyPr>
          <a:lstStyle/>
          <a:p>
            <a:pPr marL="571500" indent="-571500" algn="l">
              <a:spcBef>
                <a:spcPts val="0"/>
              </a:spcBef>
              <a:buFont typeface="Arial" panose="020B0604020202020204" pitchFamily="34" charset="0"/>
              <a:buChar char="•"/>
            </a:pPr>
            <a:r>
              <a:rPr lang="en-US" sz="3600" dirty="0">
                <a:solidFill>
                  <a:srgbClr val="FFC000"/>
                </a:solidFill>
              </a:rPr>
              <a:t>4.8.1 - Lab – Use TFTP, Flash, and USB to Manage Configuration Files</a:t>
            </a:r>
          </a:p>
          <a:p>
            <a:pPr marL="571500" indent="-571500" algn="l">
              <a:spcBef>
                <a:spcPts val="0"/>
              </a:spcBef>
              <a:buFont typeface="Arial" panose="020B0604020202020204" pitchFamily="34" charset="0"/>
              <a:buChar char="•"/>
            </a:pPr>
            <a:r>
              <a:rPr lang="en-US" sz="3600" dirty="0">
                <a:solidFill>
                  <a:srgbClr val="FFC000"/>
                </a:solidFill>
              </a:rPr>
              <a:t>4.8.1b – Packet Tracer – Using a TFTP Server to Upgrade a Cisco IOS Image.</a:t>
            </a:r>
          </a:p>
        </p:txBody>
      </p:sp>
      <p:sp>
        <p:nvSpPr>
          <p:cNvPr id="9" name="Title 6"/>
          <p:cNvSpPr>
            <a:spLocks noGrp="1"/>
          </p:cNvSpPr>
          <p:nvPr>
            <p:ph type="ctrTitle"/>
          </p:nvPr>
        </p:nvSpPr>
        <p:spPr>
          <a:xfrm>
            <a:off x="752475" y="1122363"/>
            <a:ext cx="10585450" cy="1154112"/>
          </a:xfrm>
        </p:spPr>
        <p:txBody>
          <a:bodyPr>
            <a:normAutofit/>
          </a:bodyPr>
          <a:lstStyle/>
          <a:p>
            <a:r>
              <a:rPr lang="en-US" dirty="0">
                <a:solidFill>
                  <a:prstClr val="white"/>
                </a:solidFill>
              </a:rPr>
              <a:t>Activity to Complete</a:t>
            </a:r>
            <a:endParaRPr lang="en-US" dirty="0">
              <a:solidFill>
                <a:schemeClr val="bg1"/>
              </a:solidFill>
            </a:endParaRPr>
          </a:p>
        </p:txBody>
      </p:sp>
    </p:spTree>
    <p:extLst>
      <p:ext uri="{BB962C8B-B14F-4D97-AF65-F5344CB8AC3E}">
        <p14:creationId xmlns:p14="http://schemas.microsoft.com/office/powerpoint/2010/main" val="424002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242047" y="3602037"/>
            <a:ext cx="11590832" cy="2753495"/>
          </a:xfrm>
        </p:spPr>
        <p:txBody>
          <a:bodyPr>
            <a:noAutofit/>
          </a:bodyPr>
          <a:lstStyle/>
          <a:p>
            <a:pPr algn="l">
              <a:spcBef>
                <a:spcPts val="0"/>
              </a:spcBef>
            </a:pPr>
            <a:r>
              <a:rPr lang="en-US" sz="3600" dirty="0">
                <a:solidFill>
                  <a:srgbClr val="FFC000"/>
                </a:solidFill>
              </a:rPr>
              <a:t>Section 4.8</a:t>
            </a:r>
          </a:p>
          <a:p>
            <a:pPr algn="l">
              <a:spcBef>
                <a:spcPts val="0"/>
              </a:spcBef>
            </a:pPr>
            <a:r>
              <a:rPr lang="en-US" sz="3600" dirty="0">
                <a:solidFill>
                  <a:srgbClr val="FFC000"/>
                </a:solidFill>
              </a:rPr>
              <a:t>Use xmodem to upgrade </a:t>
            </a:r>
            <a:r>
              <a:rPr lang="en-US" sz="3600" dirty="0" smtClean="0">
                <a:solidFill>
                  <a:srgbClr val="FFC000"/>
                </a:solidFill>
              </a:rPr>
              <a:t>IOS</a:t>
            </a:r>
            <a:endParaRPr lang="en-US" sz="3600" dirty="0">
              <a:solidFill>
                <a:srgbClr val="FFC000"/>
              </a:solidFill>
            </a:endParaRPr>
          </a:p>
          <a:p>
            <a:pPr algn="l">
              <a:spcBef>
                <a:spcPts val="0"/>
              </a:spcBef>
            </a:pPr>
            <a:r>
              <a:rPr lang="en-US" sz="3600" dirty="0">
                <a:hlinkClick r:id="rId3"/>
              </a:rPr>
              <a:t>https://www.youtube.com/watch?v=yVEBimiHwB8</a:t>
            </a:r>
            <a:endParaRPr lang="en-US" sz="3600" dirty="0"/>
          </a:p>
          <a:p>
            <a:pPr algn="l">
              <a:spcBef>
                <a:spcPts val="0"/>
              </a:spcBef>
            </a:pPr>
            <a:endParaRPr lang="en-US" sz="1400" dirty="0">
              <a:solidFill>
                <a:srgbClr val="FFC000"/>
              </a:solidFill>
            </a:endParaRPr>
          </a:p>
          <a:p>
            <a:pPr algn="l">
              <a:spcBef>
                <a:spcPts val="0"/>
              </a:spcBef>
            </a:pPr>
            <a:r>
              <a:rPr lang="en-US" sz="3600" dirty="0">
                <a:hlinkClick r:id="rId4"/>
              </a:rPr>
              <a:t>https://www.freeccnaworkbook.com/workbooks/ccna/recovering-a-corrupt-cisco-ios-image-on-a-catalyst-switch</a:t>
            </a: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34816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Section 4.9</a:t>
            </a:r>
          </a:p>
          <a:p>
            <a:pPr algn="l">
              <a:spcBef>
                <a:spcPts val="0"/>
              </a:spcBef>
            </a:pPr>
            <a:r>
              <a:rPr lang="en-US" sz="3500" dirty="0">
                <a:solidFill>
                  <a:srgbClr val="FFC000"/>
                </a:solidFill>
              </a:rPr>
              <a:t>Manage configurations via the TCP/IP </a:t>
            </a:r>
            <a:r>
              <a:rPr lang="en-US" sz="3500" dirty="0" smtClean="0">
                <a:solidFill>
                  <a:srgbClr val="FFC000"/>
                </a:solidFill>
              </a:rPr>
              <a:t>network</a:t>
            </a:r>
            <a:endParaRPr lang="en-US" sz="3500" dirty="0">
              <a:solidFill>
                <a:srgbClr val="FFC000"/>
              </a:solidFill>
            </a:endParaRPr>
          </a:p>
          <a:p>
            <a:pPr algn="l">
              <a:spcBef>
                <a:spcPts val="0"/>
              </a:spcBef>
            </a:pPr>
            <a:r>
              <a:rPr lang="en-US" sz="3600" dirty="0">
                <a:solidFill>
                  <a:srgbClr val="FFC000"/>
                </a:solidFill>
              </a:rPr>
              <a:t>4.9.1 - Lab - Managing Device Configuration Files Using TFTP, Flash, and USB</a:t>
            </a:r>
          </a:p>
          <a:p>
            <a:pPr algn="l">
              <a:spcBef>
                <a:spcPts val="0"/>
              </a:spcBef>
            </a:pPr>
            <a:r>
              <a:rPr lang="en-US" sz="3600" dirty="0">
                <a:solidFill>
                  <a:srgbClr val="FFC000"/>
                </a:solidFill>
              </a:rPr>
              <a:t>4.9.2 – Packet Tracer – Backing up Configuration Files</a:t>
            </a:r>
          </a:p>
          <a:p>
            <a:pPr algn="l">
              <a:spcBef>
                <a:spcPts val="0"/>
              </a:spcBef>
            </a:pPr>
            <a:endParaRPr lang="en-US" sz="3600" dirty="0">
              <a:solidFill>
                <a:srgbClr val="FFC000"/>
              </a:solidFill>
            </a:endParaRP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1458551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Section 4.10</a:t>
            </a:r>
          </a:p>
          <a:p>
            <a:pPr algn="l">
              <a:spcBef>
                <a:spcPts val="0"/>
              </a:spcBef>
            </a:pPr>
            <a:r>
              <a:rPr lang="en-US" sz="3500" dirty="0">
                <a:solidFill>
                  <a:srgbClr val="FFC000"/>
                </a:solidFill>
              </a:rPr>
              <a:t>Perform password recovery on a Cisco </a:t>
            </a:r>
            <a:r>
              <a:rPr lang="en-US" sz="3500" dirty="0" smtClean="0">
                <a:solidFill>
                  <a:srgbClr val="FFC000"/>
                </a:solidFill>
              </a:rPr>
              <a:t>device</a:t>
            </a:r>
            <a:endParaRPr lang="en-US" sz="3500" dirty="0">
              <a:solidFill>
                <a:srgbClr val="FFC000"/>
              </a:solidFill>
            </a:endParaRPr>
          </a:p>
          <a:p>
            <a:pPr algn="l">
              <a:spcBef>
                <a:spcPts val="0"/>
              </a:spcBef>
            </a:pPr>
            <a:r>
              <a:rPr lang="en-US" sz="3500" dirty="0">
                <a:solidFill>
                  <a:srgbClr val="FFC000"/>
                </a:solidFill>
              </a:rPr>
              <a:t>4.10.1 lab Password Recovery</a:t>
            </a:r>
          </a:p>
          <a:p>
            <a:pPr algn="l">
              <a:spcBef>
                <a:spcPts val="0"/>
              </a:spcBef>
            </a:pPr>
            <a:r>
              <a:rPr lang="en-US" sz="3600" dirty="0">
                <a:solidFill>
                  <a:srgbClr val="FFC000"/>
                </a:solidFill>
              </a:rPr>
              <a:t>4.10.2 Configure and verify Password Recovery</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151021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Perform password recovery on a Cisco device</a:t>
            </a:r>
          </a:p>
        </p:txBody>
      </p:sp>
      <p:sp>
        <p:nvSpPr>
          <p:cNvPr id="13"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prstClr val="black"/>
                </a:solidFill>
                <a:latin typeface="Calibri Light" panose="020F0302020204030204"/>
              </a:rPr>
              <a:t>If the password to a device has been forgotten or accidently entered incorrectly during configuration, the user will not have access to the device. In order to regain access, the user will need to have physical access to the device and will have to perform a password recovery procedure.</a:t>
            </a:r>
          </a:p>
          <a:p>
            <a:pPr marL="0" indent="0">
              <a:buFont typeface="Arial" panose="020B0604020202020204" pitchFamily="34" charset="0"/>
              <a:buNone/>
            </a:pPr>
            <a:r>
              <a:rPr lang="en-US" sz="1600" dirty="0">
                <a:solidFill>
                  <a:prstClr val="black"/>
                </a:solidFill>
                <a:latin typeface="Calibri Light" panose="020F0302020204030204"/>
              </a:rPr>
              <a:t>The password recovery procedure allows the user to bypass the current running configuration, then access the global configuration mode. Once the user has access the password can be reconfigured.</a:t>
            </a:r>
          </a:p>
          <a:p>
            <a:pPr marL="0" indent="0">
              <a:buFont typeface="Arial" panose="020B0604020202020204" pitchFamily="34" charset="0"/>
              <a:buNone/>
            </a:pPr>
            <a:r>
              <a:rPr lang="en-US" sz="1600" dirty="0">
                <a:solidFill>
                  <a:prstClr val="black"/>
                </a:solidFill>
                <a:latin typeface="Calibri Light" panose="020F0302020204030204"/>
              </a:rPr>
              <a:t>There are basic steps to follow for this procedure, but it can differ from one device model to another. If the user is unfamiliar with the procedure for the particular model device, they should perform a quick search on the Internet.</a:t>
            </a:r>
          </a:p>
          <a:p>
            <a:pPr marL="0" indent="0">
              <a:buFont typeface="Arial" panose="020B0604020202020204" pitchFamily="34" charset="0"/>
              <a:buNone/>
            </a:pPr>
            <a:r>
              <a:rPr lang="en-US" sz="1600" dirty="0">
                <a:solidFill>
                  <a:prstClr val="black"/>
                </a:solidFill>
                <a:latin typeface="Calibri Light" panose="020F0302020204030204"/>
              </a:rPr>
              <a:t>NOTE: The procedure for switches is very different from routers.</a:t>
            </a:r>
          </a:p>
          <a:p>
            <a:pPr marL="0" indent="0">
              <a:buFont typeface="Arial" panose="020B0604020202020204" pitchFamily="34" charset="0"/>
              <a:buNone/>
            </a:pPr>
            <a:endParaRPr lang="en-US" sz="1600" dirty="0">
              <a:solidFill>
                <a:prstClr val="black"/>
              </a:solidFill>
              <a:latin typeface="Calibri Light" panose="020F0302020204030204"/>
            </a:endParaRPr>
          </a:p>
        </p:txBody>
      </p:sp>
      <p:grpSp>
        <p:nvGrpSpPr>
          <p:cNvPr id="18" name="Group 17"/>
          <p:cNvGrpSpPr/>
          <p:nvPr/>
        </p:nvGrpSpPr>
        <p:grpSpPr>
          <a:xfrm>
            <a:off x="6441622" y="1225791"/>
            <a:ext cx="4860471" cy="2951146"/>
            <a:chOff x="6441622" y="1225791"/>
            <a:chExt cx="4860471" cy="2951146"/>
          </a:xfrm>
        </p:grpSpPr>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9593" y="1262287"/>
              <a:ext cx="4762500" cy="2914650"/>
            </a:xfrm>
            <a:prstGeom prst="rect">
              <a:avLst/>
            </a:prstGeom>
          </p:spPr>
        </p:pic>
        <p:sp>
          <p:nvSpPr>
            <p:cNvPr id="15" name="Rectangle 14"/>
            <p:cNvSpPr/>
            <p:nvPr/>
          </p:nvSpPr>
          <p:spPr>
            <a:xfrm>
              <a:off x="6441622" y="3094264"/>
              <a:ext cx="555171"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9434683" y="3151414"/>
              <a:ext cx="452268" cy="513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9560379" y="1225791"/>
              <a:ext cx="429474" cy="333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8697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Perform password recovery on a Cisco device</a:t>
            </a:r>
          </a:p>
        </p:txBody>
      </p:sp>
      <p:sp>
        <p:nvSpPr>
          <p:cNvPr id="13" name="Content Placeholder 7"/>
          <p:cNvSpPr txBox="1">
            <a:spLocks/>
          </p:cNvSpPr>
          <p:nvPr/>
        </p:nvSpPr>
        <p:spPr>
          <a:xfrm>
            <a:off x="310243"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prstClr val="black"/>
                </a:solidFill>
                <a:latin typeface="Calibri Light" panose="020F0302020204030204"/>
              </a:rPr>
              <a:t>Starting the password recovery procedure on a router</a:t>
            </a:r>
          </a:p>
          <a:p>
            <a:pPr marL="342900" indent="-342900">
              <a:buFont typeface="+mj-lt"/>
              <a:buAutoNum type="arabicPeriod"/>
            </a:pPr>
            <a:r>
              <a:rPr lang="en-US" sz="1600" dirty="0">
                <a:solidFill>
                  <a:prstClr val="black"/>
                </a:solidFill>
                <a:latin typeface="Calibri Light" panose="020F0302020204030204"/>
              </a:rPr>
              <a:t>Connect console cable to router.</a:t>
            </a:r>
          </a:p>
          <a:p>
            <a:pPr marL="342900" indent="-342900">
              <a:buFont typeface="+mj-lt"/>
              <a:buAutoNum type="arabicPeriod"/>
            </a:pPr>
            <a:r>
              <a:rPr lang="en-US" sz="1600" dirty="0">
                <a:solidFill>
                  <a:prstClr val="black"/>
                </a:solidFill>
                <a:latin typeface="Calibri Light" panose="020F0302020204030204"/>
              </a:rPr>
              <a:t>Power cycle the router</a:t>
            </a:r>
          </a:p>
          <a:p>
            <a:pPr marL="342900" indent="-342900">
              <a:buFont typeface="+mj-lt"/>
              <a:buAutoNum type="arabicPeriod"/>
            </a:pPr>
            <a:r>
              <a:rPr lang="en-US" sz="1600" dirty="0">
                <a:solidFill>
                  <a:prstClr val="black"/>
                </a:solidFill>
                <a:latin typeface="Calibri Light" panose="020F0302020204030204"/>
              </a:rPr>
              <a:t>Press the Break key on the keyboard within 60 seconds.</a:t>
            </a:r>
          </a:p>
          <a:p>
            <a:pPr marL="342900" indent="-342900">
              <a:buFont typeface="+mj-lt"/>
              <a:buAutoNum type="arabicPeriod"/>
            </a:pPr>
            <a:r>
              <a:rPr lang="en-US" sz="1600" dirty="0">
                <a:solidFill>
                  <a:prstClr val="black"/>
                </a:solidFill>
                <a:latin typeface="Calibri Light" panose="020F0302020204030204"/>
              </a:rPr>
              <a:t>The router will boot to </a:t>
            </a:r>
            <a:r>
              <a:rPr lang="en-US" sz="1600" b="1" dirty="0" err="1">
                <a:solidFill>
                  <a:prstClr val="black"/>
                </a:solidFill>
                <a:latin typeface="Courier New" panose="02070309020205020404" pitchFamily="49" charset="0"/>
                <a:cs typeface="Courier New" panose="02070309020205020404" pitchFamily="49" charset="0"/>
              </a:rPr>
              <a:t>rommon</a:t>
            </a:r>
            <a:r>
              <a:rPr lang="en-US" sz="1600" dirty="0">
                <a:solidFill>
                  <a:prstClr val="black"/>
                </a:solidFill>
                <a:latin typeface="Calibri Light" panose="020F0302020204030204"/>
              </a:rPr>
              <a:t> mode</a:t>
            </a:r>
          </a:p>
          <a:p>
            <a:pPr marL="0" indent="0">
              <a:buFont typeface="Arial" panose="020B0604020202020204" pitchFamily="34" charset="0"/>
              <a:buNone/>
            </a:pPr>
            <a:endParaRPr lang="en-US" sz="1600" dirty="0">
              <a:solidFill>
                <a:prstClr val="black"/>
              </a:solidFill>
              <a:latin typeface="Calibri Light" panose="020F0302020204030204"/>
            </a:endParaRPr>
          </a:p>
          <a:p>
            <a:pPr marL="0" indent="0">
              <a:buFont typeface="Arial" panose="020B0604020202020204" pitchFamily="34" charset="0"/>
              <a:buNone/>
            </a:pPr>
            <a:endParaRPr lang="en-US" sz="1600" dirty="0">
              <a:solidFill>
                <a:prstClr val="black"/>
              </a:solidFill>
              <a:latin typeface="Calibri Light" panose="020F0302020204030204"/>
            </a:endParaRPr>
          </a:p>
          <a:p>
            <a:pPr marL="0" indent="0">
              <a:buFont typeface="Arial" panose="020B0604020202020204" pitchFamily="34" charset="0"/>
              <a:buNone/>
            </a:pPr>
            <a:r>
              <a:rPr lang="en-US" sz="1600" b="1" dirty="0">
                <a:solidFill>
                  <a:prstClr val="black"/>
                </a:solidFill>
                <a:latin typeface="Calibri Light" panose="020F0302020204030204"/>
              </a:rPr>
              <a:t>Complete lab</a:t>
            </a:r>
          </a:p>
          <a:p>
            <a:pPr marL="0" indent="0">
              <a:buFont typeface="Arial" panose="020B0604020202020204" pitchFamily="34" charset="0"/>
              <a:buNone/>
            </a:pPr>
            <a:r>
              <a:rPr lang="en-US" sz="1600" b="1" dirty="0">
                <a:solidFill>
                  <a:prstClr val="black"/>
                </a:solidFill>
                <a:latin typeface="Calibri Light" panose="020F0302020204030204"/>
              </a:rPr>
              <a:t>2.9 Lab</a:t>
            </a:r>
          </a:p>
        </p:txBody>
      </p:sp>
      <p:pic>
        <p:nvPicPr>
          <p:cNvPr id="5" name="Picture 4"/>
          <p:cNvPicPr>
            <a:picLocks noChangeAspect="1"/>
          </p:cNvPicPr>
          <p:nvPr/>
        </p:nvPicPr>
        <p:blipFill>
          <a:blip r:embed="rId3"/>
          <a:stretch>
            <a:fillRect/>
          </a:stretch>
        </p:blipFill>
        <p:spPr>
          <a:xfrm>
            <a:off x="6941004" y="1017868"/>
            <a:ext cx="3481356" cy="106192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51546" y="2019071"/>
            <a:ext cx="3538213" cy="677263"/>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90516" y="2774059"/>
            <a:ext cx="3260271" cy="2092985"/>
          </a:xfrm>
          <a:prstGeom prst="rect">
            <a:avLst/>
          </a:prstGeom>
        </p:spPr>
      </p:pic>
      <p:sp>
        <p:nvSpPr>
          <p:cNvPr id="8" name="Oval 7"/>
          <p:cNvSpPr/>
          <p:nvPr/>
        </p:nvSpPr>
        <p:spPr>
          <a:xfrm>
            <a:off x="7553326" y="2138337"/>
            <a:ext cx="317046" cy="4334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C00000"/>
                </a:solidFill>
              </a:ln>
              <a:solidFill>
                <a:prstClr val="white"/>
              </a:solidFill>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1003" y="4919658"/>
            <a:ext cx="4178753" cy="1638598"/>
          </a:xfrm>
          <a:prstGeom prst="rect">
            <a:avLst/>
          </a:prstGeom>
        </p:spPr>
      </p:pic>
      <p:sp>
        <p:nvSpPr>
          <p:cNvPr id="18" name="Oval 17"/>
          <p:cNvSpPr/>
          <p:nvPr/>
        </p:nvSpPr>
        <p:spPr>
          <a:xfrm>
            <a:off x="8871856" y="2896519"/>
            <a:ext cx="317046" cy="4334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C00000"/>
                </a:solidFill>
              </a:ln>
              <a:solidFill>
                <a:prstClr val="white"/>
              </a:solidFill>
            </a:endParaRPr>
          </a:p>
        </p:txBody>
      </p:sp>
      <p:sp>
        <p:nvSpPr>
          <p:cNvPr id="19" name="TextBox 18">
            <a:extLst>
              <a:ext uri="{FF2B5EF4-FFF2-40B4-BE49-F238E27FC236}">
                <a16:creationId xmlns="" xmlns:a16="http://schemas.microsoft.com/office/drawing/2014/main" id="{1894B962-FA96-4936-A2D4-1AC4607B602B}"/>
              </a:ext>
            </a:extLst>
          </p:cNvPr>
          <p:cNvSpPr txBox="1"/>
          <p:nvPr/>
        </p:nvSpPr>
        <p:spPr>
          <a:xfrm>
            <a:off x="6218109" y="5643217"/>
            <a:ext cx="722894" cy="307777"/>
          </a:xfrm>
          <a:prstGeom prst="rect">
            <a:avLst/>
          </a:prstGeom>
          <a:noFill/>
        </p:spPr>
        <p:txBody>
          <a:bodyPr wrap="square" rtlCol="0">
            <a:spAutoFit/>
          </a:bodyPr>
          <a:lstStyle/>
          <a:p>
            <a:r>
              <a:rPr lang="en-US" sz="1400" dirty="0">
                <a:solidFill>
                  <a:prstClr val="black"/>
                </a:solidFill>
              </a:rPr>
              <a:t>Step 4</a:t>
            </a:r>
          </a:p>
        </p:txBody>
      </p:sp>
      <p:sp>
        <p:nvSpPr>
          <p:cNvPr id="22" name="TextBox 21">
            <a:extLst>
              <a:ext uri="{FF2B5EF4-FFF2-40B4-BE49-F238E27FC236}">
                <a16:creationId xmlns="" xmlns:a16="http://schemas.microsoft.com/office/drawing/2014/main" id="{1894B962-FA96-4936-A2D4-1AC4607B602B}"/>
              </a:ext>
            </a:extLst>
          </p:cNvPr>
          <p:cNvSpPr txBox="1"/>
          <p:nvPr/>
        </p:nvSpPr>
        <p:spPr>
          <a:xfrm>
            <a:off x="6218109" y="3613244"/>
            <a:ext cx="722894" cy="307777"/>
          </a:xfrm>
          <a:prstGeom prst="rect">
            <a:avLst/>
          </a:prstGeom>
          <a:noFill/>
        </p:spPr>
        <p:txBody>
          <a:bodyPr wrap="square" rtlCol="0">
            <a:spAutoFit/>
          </a:bodyPr>
          <a:lstStyle/>
          <a:p>
            <a:r>
              <a:rPr lang="en-US" sz="1400" dirty="0">
                <a:solidFill>
                  <a:prstClr val="black"/>
                </a:solidFill>
              </a:rPr>
              <a:t>Step 3</a:t>
            </a:r>
          </a:p>
        </p:txBody>
      </p:sp>
      <p:sp>
        <p:nvSpPr>
          <p:cNvPr id="24" name="TextBox 23">
            <a:extLst>
              <a:ext uri="{FF2B5EF4-FFF2-40B4-BE49-F238E27FC236}">
                <a16:creationId xmlns="" xmlns:a16="http://schemas.microsoft.com/office/drawing/2014/main" id="{1894B962-FA96-4936-A2D4-1AC4607B602B}"/>
              </a:ext>
            </a:extLst>
          </p:cNvPr>
          <p:cNvSpPr txBox="1"/>
          <p:nvPr/>
        </p:nvSpPr>
        <p:spPr>
          <a:xfrm>
            <a:off x="6218109" y="2207807"/>
            <a:ext cx="722894" cy="307777"/>
          </a:xfrm>
          <a:prstGeom prst="rect">
            <a:avLst/>
          </a:prstGeom>
          <a:noFill/>
        </p:spPr>
        <p:txBody>
          <a:bodyPr wrap="square" rtlCol="0">
            <a:spAutoFit/>
          </a:bodyPr>
          <a:lstStyle/>
          <a:p>
            <a:r>
              <a:rPr lang="en-US" sz="1400" dirty="0">
                <a:solidFill>
                  <a:prstClr val="black"/>
                </a:solidFill>
              </a:rPr>
              <a:t>Step 2</a:t>
            </a:r>
          </a:p>
        </p:txBody>
      </p:sp>
      <p:sp>
        <p:nvSpPr>
          <p:cNvPr id="25" name="TextBox 24">
            <a:extLst>
              <a:ext uri="{FF2B5EF4-FFF2-40B4-BE49-F238E27FC236}">
                <a16:creationId xmlns="" xmlns:a16="http://schemas.microsoft.com/office/drawing/2014/main" id="{1894B962-FA96-4936-A2D4-1AC4607B602B}"/>
              </a:ext>
            </a:extLst>
          </p:cNvPr>
          <p:cNvSpPr txBox="1"/>
          <p:nvPr/>
        </p:nvSpPr>
        <p:spPr>
          <a:xfrm>
            <a:off x="6218109" y="1376660"/>
            <a:ext cx="722894" cy="307777"/>
          </a:xfrm>
          <a:prstGeom prst="rect">
            <a:avLst/>
          </a:prstGeom>
          <a:noFill/>
        </p:spPr>
        <p:txBody>
          <a:bodyPr wrap="square" rtlCol="0">
            <a:spAutoFit/>
          </a:bodyPr>
          <a:lstStyle/>
          <a:p>
            <a:r>
              <a:rPr lang="en-US" sz="1400" dirty="0">
                <a:solidFill>
                  <a:prstClr val="black"/>
                </a:solidFill>
              </a:rPr>
              <a:t>Step 1</a:t>
            </a:r>
          </a:p>
        </p:txBody>
      </p:sp>
    </p:spTree>
    <p:extLst>
      <p:ext uri="{BB962C8B-B14F-4D97-AF65-F5344CB8AC3E}">
        <p14:creationId xmlns:p14="http://schemas.microsoft.com/office/powerpoint/2010/main" val="340819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0242" y="1262287"/>
            <a:ext cx="5220981" cy="5260977"/>
          </a:xfrm>
        </p:spPr>
        <p:txBody>
          <a:bodyPr>
            <a:normAutofit/>
          </a:bodyPr>
          <a:lstStyle/>
          <a:p>
            <a:pPr marL="0" indent="0">
              <a:buNone/>
            </a:pPr>
            <a:r>
              <a:rPr lang="en-US" sz="1600" dirty="0">
                <a:latin typeface="+mj-lt"/>
              </a:rPr>
              <a:t>Text files are often used to restore a configuration file to a device.</a:t>
            </a:r>
          </a:p>
          <a:p>
            <a:pPr marL="0" indent="0">
              <a:buNone/>
            </a:pPr>
            <a:r>
              <a:rPr lang="en-US" sz="1600" b="1" dirty="0">
                <a:latin typeface="+mj-lt"/>
              </a:rPr>
              <a:t>Step 1. </a:t>
            </a:r>
            <a:r>
              <a:rPr lang="en-US" sz="1600" dirty="0">
                <a:latin typeface="+mj-lt"/>
              </a:rPr>
              <a:t>Open the text file and copy the text (you may want to remove any unnecessary text).</a:t>
            </a:r>
          </a:p>
          <a:p>
            <a:pPr marL="0" indent="0">
              <a:buNone/>
            </a:pPr>
            <a:r>
              <a:rPr lang="en-US" sz="1600" b="1" dirty="0">
                <a:latin typeface="+mj-lt"/>
              </a:rPr>
              <a:t>Step 2. </a:t>
            </a:r>
            <a:r>
              <a:rPr lang="en-US" sz="1600" dirty="0">
                <a:latin typeface="+mj-lt"/>
              </a:rPr>
              <a:t>Enter global configuration mode on the device.</a:t>
            </a:r>
          </a:p>
          <a:p>
            <a:pPr marL="0" indent="0">
              <a:buNone/>
            </a:pPr>
            <a:r>
              <a:rPr lang="en-US" sz="1600" b="1" dirty="0">
                <a:latin typeface="+mj-lt"/>
              </a:rPr>
              <a:t>Step 3</a:t>
            </a:r>
            <a:r>
              <a:rPr lang="en-US" sz="1600" dirty="0">
                <a:latin typeface="+mj-lt"/>
              </a:rPr>
              <a:t>. Paste the text file into the terminal window connected to the router or switch.</a:t>
            </a:r>
          </a:p>
          <a:p>
            <a:pPr marL="0" indent="0">
              <a:buNone/>
            </a:pPr>
            <a:r>
              <a:rPr lang="en-US" sz="1600" dirty="0">
                <a:latin typeface="+mj-lt"/>
              </a:rPr>
              <a:t>The text in the file will be applied as commands in the CLI and become the running configuration on the device. This is a convenient method of manually configuring a device.</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Describe Cisco IOS Software Operation</a:t>
            </a:r>
            <a:br>
              <a:rPr lang="en-US" sz="2800" b="1" dirty="0">
                <a:solidFill>
                  <a:prstClr val="black"/>
                </a:solidFill>
              </a:rPr>
            </a:br>
            <a:r>
              <a:rPr lang="en-US" sz="1900" b="1" dirty="0">
                <a:solidFill>
                  <a:prstClr val="black"/>
                </a:solidFill>
              </a:rPr>
              <a:t>Copy and paste a configuration file from/to a router or switch</a:t>
            </a:r>
          </a:p>
        </p:txBody>
      </p:sp>
      <p:sp>
        <p:nvSpPr>
          <p:cNvPr id="6" name="TextBox 5">
            <a:extLst>
              <a:ext uri="{FF2B5EF4-FFF2-40B4-BE49-F238E27FC236}">
                <a16:creationId xmlns="" xmlns:a16="http://schemas.microsoft.com/office/drawing/2014/main" id="{1894B962-FA96-4936-A2D4-1AC4607B602B}"/>
              </a:ext>
            </a:extLst>
          </p:cNvPr>
          <p:cNvSpPr txBox="1"/>
          <p:nvPr/>
        </p:nvSpPr>
        <p:spPr>
          <a:xfrm>
            <a:off x="5420938" y="2359464"/>
            <a:ext cx="1251931" cy="369332"/>
          </a:xfrm>
          <a:prstGeom prst="rect">
            <a:avLst/>
          </a:prstGeom>
          <a:noFill/>
        </p:spPr>
        <p:txBody>
          <a:bodyPr wrap="square" rtlCol="0">
            <a:spAutoFit/>
          </a:bodyPr>
          <a:lstStyle/>
          <a:p>
            <a:r>
              <a:rPr lang="en-US" dirty="0">
                <a:solidFill>
                  <a:prstClr val="black"/>
                </a:solidFill>
              </a:rPr>
              <a:t>Step 1</a:t>
            </a:r>
          </a:p>
        </p:txBody>
      </p:sp>
      <p:pic>
        <p:nvPicPr>
          <p:cNvPr id="7" name="Picture 6"/>
          <p:cNvPicPr>
            <a:picLocks noChangeAspect="1"/>
          </p:cNvPicPr>
          <p:nvPr/>
        </p:nvPicPr>
        <p:blipFill>
          <a:blip r:embed="rId3"/>
          <a:stretch>
            <a:fillRect/>
          </a:stretch>
        </p:blipFill>
        <p:spPr>
          <a:xfrm>
            <a:off x="6342462" y="1269822"/>
            <a:ext cx="5245685" cy="4917363"/>
          </a:xfrm>
          <a:prstGeom prst="rect">
            <a:avLst/>
          </a:prstGeom>
        </p:spPr>
      </p:pic>
    </p:spTree>
    <p:extLst>
      <p:ext uri="{BB962C8B-B14F-4D97-AF65-F5344CB8AC3E}">
        <p14:creationId xmlns:p14="http://schemas.microsoft.com/office/powerpoint/2010/main" val="104052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242046" y="3602037"/>
            <a:ext cx="11752729" cy="2753495"/>
          </a:xfrm>
        </p:spPr>
        <p:txBody>
          <a:bodyPr>
            <a:noAutofit/>
          </a:bodyPr>
          <a:lstStyle/>
          <a:p>
            <a:pPr algn="l">
              <a:spcBef>
                <a:spcPts val="0"/>
              </a:spcBef>
            </a:pPr>
            <a:r>
              <a:rPr lang="en-US" sz="3400" dirty="0">
                <a:solidFill>
                  <a:srgbClr val="FFC000"/>
                </a:solidFill>
              </a:rPr>
              <a:t>Section 4.11</a:t>
            </a:r>
          </a:p>
          <a:p>
            <a:pPr algn="l">
              <a:spcBef>
                <a:spcPts val="0"/>
              </a:spcBef>
            </a:pPr>
            <a:r>
              <a:rPr lang="en-US" sz="3400" dirty="0">
                <a:solidFill>
                  <a:srgbClr val="FFC000"/>
                </a:solidFill>
              </a:rPr>
              <a:t>Identify and correct common network problems at Layers 1 and </a:t>
            </a:r>
            <a:r>
              <a:rPr lang="en-US" sz="3400" dirty="0" smtClean="0">
                <a:solidFill>
                  <a:srgbClr val="FFC000"/>
                </a:solidFill>
              </a:rPr>
              <a:t>2</a:t>
            </a:r>
            <a:endParaRPr lang="en-US" sz="3400" dirty="0">
              <a:solidFill>
                <a:srgbClr val="FFC000"/>
              </a:solidFill>
            </a:endParaRPr>
          </a:p>
          <a:p>
            <a:pPr algn="l">
              <a:spcBef>
                <a:spcPts val="0"/>
              </a:spcBef>
            </a:pPr>
            <a:r>
              <a:rPr lang="en-US" sz="3400" dirty="0">
                <a:solidFill>
                  <a:srgbClr val="FFC000"/>
                </a:solidFill>
              </a:rPr>
              <a:t>	4.11a  Serial or ethernet interface status</a:t>
            </a:r>
          </a:p>
          <a:p>
            <a:pPr algn="l">
              <a:spcBef>
                <a:spcPts val="0"/>
              </a:spcBef>
            </a:pPr>
            <a:r>
              <a:rPr lang="en-US" sz="3400" dirty="0">
                <a:solidFill>
                  <a:srgbClr val="FFC000"/>
                </a:solidFill>
              </a:rPr>
              <a:t>	4.11b  Ethernet layer 2 (full and half duplex, speed issues)</a:t>
            </a:r>
          </a:p>
          <a:p>
            <a:pPr algn="l">
              <a:spcBef>
                <a:spcPts val="0"/>
              </a:spcBef>
            </a:pPr>
            <a:r>
              <a:rPr lang="en-US" sz="3400" dirty="0">
                <a:solidFill>
                  <a:srgbClr val="FFC000"/>
                </a:solidFill>
              </a:rPr>
              <a:t>	</a:t>
            </a:r>
            <a:r>
              <a:rPr lang="en-US" sz="3400" dirty="0" smtClean="0">
                <a:solidFill>
                  <a:srgbClr val="FFC000"/>
                </a:solidFill>
              </a:rPr>
              <a:t>4.11c</a:t>
            </a:r>
            <a:r>
              <a:rPr lang="en-US" sz="3400" dirty="0">
                <a:solidFill>
                  <a:srgbClr val="FFC000"/>
                </a:solidFill>
              </a:rPr>
              <a:t> </a:t>
            </a:r>
            <a:r>
              <a:rPr lang="en-US" sz="3400" dirty="0" smtClean="0">
                <a:solidFill>
                  <a:srgbClr val="FFC000"/>
                </a:solidFill>
              </a:rPr>
              <a:t>  WAN </a:t>
            </a:r>
            <a:r>
              <a:rPr lang="en-US" sz="3400" dirty="0">
                <a:solidFill>
                  <a:srgbClr val="FFC000"/>
                </a:solidFill>
              </a:rPr>
              <a:t>serial loopback test (T1, 56K and Telco assisted 	</a:t>
            </a:r>
            <a:r>
              <a:rPr lang="en-US" sz="3400" dirty="0" smtClean="0">
                <a:solidFill>
                  <a:srgbClr val="FFC000"/>
                </a:solidFill>
              </a:rPr>
              <a:t>loopback</a:t>
            </a:r>
            <a:r>
              <a:rPr lang="en-US" sz="3400" dirty="0">
                <a:solidFill>
                  <a:srgbClr val="FFC000"/>
                </a:solidFill>
              </a:rPr>
              <a:t>)</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73668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	4.11a  Serial or ethernet interface status</a:t>
            </a:r>
          </a:p>
          <a:p>
            <a:pPr algn="l">
              <a:spcBef>
                <a:spcPts val="0"/>
              </a:spcBef>
            </a:pPr>
            <a:r>
              <a:rPr lang="en-US" sz="3600" dirty="0">
                <a:solidFill>
                  <a:srgbClr val="FFC000"/>
                </a:solidFill>
              </a:rPr>
              <a:t>	</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141447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019" y="1415596"/>
            <a:ext cx="4097015" cy="5224104"/>
          </a:xfrm>
        </p:spPr>
        <p:txBody>
          <a:bodyPr>
            <a:normAutofit/>
          </a:bodyPr>
          <a:lstStyle/>
          <a:p>
            <a:r>
              <a:rPr lang="en-US" sz="1600" dirty="0">
                <a:latin typeface="+mj-lt"/>
              </a:rPr>
              <a:t>Show interfaces command is very important as it shows the line and data-link protocol status</a:t>
            </a:r>
          </a:p>
          <a:p>
            <a:r>
              <a:rPr lang="en-US" sz="1600" dirty="0">
                <a:latin typeface="+mj-lt"/>
              </a:rPr>
              <a:t>The 1</a:t>
            </a:r>
            <a:r>
              <a:rPr lang="en-US" sz="1600" baseline="30000" dirty="0">
                <a:latin typeface="+mj-lt"/>
              </a:rPr>
              <a:t>st</a:t>
            </a:r>
            <a:r>
              <a:rPr lang="en-US" sz="1600" dirty="0">
                <a:latin typeface="+mj-lt"/>
              </a:rPr>
              <a:t> parameter refers to the physical later of the OSI model and reflects whether the interface is receiving CD (Carrier Detect). The 2</a:t>
            </a:r>
            <a:r>
              <a:rPr lang="en-US" sz="1600" baseline="30000" dirty="0">
                <a:latin typeface="+mj-lt"/>
              </a:rPr>
              <a:t>nd</a:t>
            </a:r>
            <a:r>
              <a:rPr lang="en-US" sz="1600" dirty="0">
                <a:latin typeface="+mj-lt"/>
              </a:rPr>
              <a:t> parameter refers to the data link layer, whether keep-</a:t>
            </a:r>
            <a:r>
              <a:rPr lang="en-US" sz="1600" dirty="0" err="1">
                <a:latin typeface="+mj-lt"/>
              </a:rPr>
              <a:t>alives</a:t>
            </a:r>
            <a:r>
              <a:rPr lang="en-US" sz="1600" dirty="0">
                <a:latin typeface="+mj-lt"/>
              </a:rPr>
              <a:t> are being received or not</a:t>
            </a:r>
          </a:p>
          <a:p>
            <a:r>
              <a:rPr lang="en-US" sz="1600" dirty="0">
                <a:latin typeface="+mj-lt"/>
              </a:rPr>
              <a:t>Show interfaces serial command </a:t>
            </a:r>
            <a:r>
              <a:rPr lang="en-US" sz="1600" dirty="0" smtClean="0">
                <a:latin typeface="+mj-lt"/>
              </a:rPr>
              <a:t/>
            </a:r>
            <a:br>
              <a:rPr lang="en-US" sz="1600" dirty="0" smtClean="0">
                <a:latin typeface="+mj-lt"/>
              </a:rPr>
            </a:br>
            <a:r>
              <a:rPr lang="en-US" sz="1600" dirty="0" smtClean="0">
                <a:latin typeface="+mj-lt"/>
              </a:rPr>
              <a:t>(</a:t>
            </a:r>
            <a:r>
              <a:rPr lang="en-US" sz="1600" b="1" dirty="0" smtClean="0">
                <a:latin typeface="Courier New" panose="02070309020205020404" pitchFamily="49" charset="0"/>
                <a:cs typeface="Courier New" panose="02070309020205020404" pitchFamily="49" charset="0"/>
              </a:rPr>
              <a:t>show interface serial 2/0</a:t>
            </a:r>
            <a:r>
              <a:rPr lang="en-US" sz="1600" dirty="0">
                <a:latin typeface="+mj-lt"/>
              </a:rPr>
              <a:t>) will show info about a serial interface. If both are up, that is the proper status.</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Serial Interface Status</a:t>
            </a:r>
          </a:p>
        </p:txBody>
      </p:sp>
      <p:sp>
        <p:nvSpPr>
          <p:cNvPr id="13" name="TextBox 12">
            <a:extLst>
              <a:ext uri="{FF2B5EF4-FFF2-40B4-BE49-F238E27FC236}">
                <a16:creationId xmlns="" xmlns:a16="http://schemas.microsoft.com/office/drawing/2014/main" id="{B40D358E-9107-4ABF-9C27-21A9F25AF0FC}"/>
              </a:ext>
            </a:extLst>
          </p:cNvPr>
          <p:cNvSpPr txBox="1"/>
          <p:nvPr/>
        </p:nvSpPr>
        <p:spPr>
          <a:xfrm>
            <a:off x="5510902" y="1495877"/>
            <a:ext cx="1080782" cy="276999"/>
          </a:xfrm>
          <a:prstGeom prst="rect">
            <a:avLst/>
          </a:prstGeom>
          <a:solidFill>
            <a:srgbClr val="034A6B"/>
          </a:solidFill>
        </p:spPr>
        <p:txBody>
          <a:bodyPr wrap="square" rtlCol="0">
            <a:spAutoFit/>
          </a:bodyPr>
          <a:lstStyle/>
          <a:p>
            <a:r>
              <a:rPr lang="en-US" sz="1200" dirty="0">
                <a:solidFill>
                  <a:prstClr val="white"/>
                </a:solidFill>
              </a:rPr>
              <a:t>Carrier detect</a:t>
            </a:r>
          </a:p>
        </p:txBody>
      </p:sp>
      <p:pic>
        <p:nvPicPr>
          <p:cNvPr id="4" name="Picture 3">
            <a:extLst>
              <a:ext uri="{FF2B5EF4-FFF2-40B4-BE49-F238E27FC236}">
                <a16:creationId xmlns="" xmlns:a16="http://schemas.microsoft.com/office/drawing/2014/main" id="{48284301-9E86-42AB-80DB-864566F31C27}"/>
              </a:ext>
            </a:extLst>
          </p:cNvPr>
          <p:cNvPicPr>
            <a:picLocks noChangeAspect="1"/>
          </p:cNvPicPr>
          <p:nvPr/>
        </p:nvPicPr>
        <p:blipFill>
          <a:blip r:embed="rId3"/>
          <a:stretch>
            <a:fillRect/>
          </a:stretch>
        </p:blipFill>
        <p:spPr>
          <a:xfrm>
            <a:off x="5219350" y="2044472"/>
            <a:ext cx="5369859" cy="1013990"/>
          </a:xfrm>
          <a:prstGeom prst="rect">
            <a:avLst/>
          </a:prstGeom>
        </p:spPr>
      </p:pic>
      <p:sp>
        <p:nvSpPr>
          <p:cNvPr id="5" name="Arrow: Bent 4">
            <a:extLst>
              <a:ext uri="{FF2B5EF4-FFF2-40B4-BE49-F238E27FC236}">
                <a16:creationId xmlns="" xmlns:a16="http://schemas.microsoft.com/office/drawing/2014/main" id="{984590E2-6DEE-4A68-A19D-6B47806EFA4A}"/>
              </a:ext>
            </a:extLst>
          </p:cNvPr>
          <p:cNvSpPr/>
          <p:nvPr/>
        </p:nvSpPr>
        <p:spPr>
          <a:xfrm rot="5400000">
            <a:off x="6472296" y="1815029"/>
            <a:ext cx="494950" cy="256173"/>
          </a:xfrm>
          <a:prstGeom prst="bentArrow">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 xmlns:a16="http://schemas.microsoft.com/office/drawing/2014/main" id="{C7D323EA-B9DB-4FFB-8C57-A08A51AB2CC0}"/>
              </a:ext>
            </a:extLst>
          </p:cNvPr>
          <p:cNvSpPr txBox="1"/>
          <p:nvPr/>
        </p:nvSpPr>
        <p:spPr>
          <a:xfrm>
            <a:off x="7729126" y="1496475"/>
            <a:ext cx="1080782" cy="276999"/>
          </a:xfrm>
          <a:prstGeom prst="rect">
            <a:avLst/>
          </a:prstGeom>
          <a:solidFill>
            <a:srgbClr val="034A6B"/>
          </a:solidFill>
        </p:spPr>
        <p:txBody>
          <a:bodyPr wrap="square" rtlCol="0">
            <a:spAutoFit/>
          </a:bodyPr>
          <a:lstStyle/>
          <a:p>
            <a:r>
              <a:rPr lang="en-US" sz="1200" dirty="0">
                <a:solidFill>
                  <a:prstClr val="white"/>
                </a:solidFill>
              </a:rPr>
              <a:t>Keep </a:t>
            </a:r>
            <a:r>
              <a:rPr lang="en-US" sz="1200" dirty="0" err="1">
                <a:solidFill>
                  <a:prstClr val="white"/>
                </a:solidFill>
              </a:rPr>
              <a:t>alives</a:t>
            </a:r>
            <a:endParaRPr lang="en-US" sz="1200" dirty="0">
              <a:solidFill>
                <a:prstClr val="white"/>
              </a:solidFill>
            </a:endParaRPr>
          </a:p>
        </p:txBody>
      </p:sp>
      <p:sp>
        <p:nvSpPr>
          <p:cNvPr id="17" name="Arrow: Bent 16">
            <a:extLst>
              <a:ext uri="{FF2B5EF4-FFF2-40B4-BE49-F238E27FC236}">
                <a16:creationId xmlns="" xmlns:a16="http://schemas.microsoft.com/office/drawing/2014/main" id="{0CCCFBBA-6EDE-404F-97C1-809ABA5F7E1A}"/>
              </a:ext>
            </a:extLst>
          </p:cNvPr>
          <p:cNvSpPr/>
          <p:nvPr/>
        </p:nvSpPr>
        <p:spPr>
          <a:xfrm rot="5400000">
            <a:off x="8690520" y="1815627"/>
            <a:ext cx="494950" cy="256173"/>
          </a:xfrm>
          <a:prstGeom prst="bentArrow">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 xmlns:a16="http://schemas.microsoft.com/office/drawing/2014/main" id="{6696B3D8-0E85-4A77-AB85-F162F80A1411}"/>
              </a:ext>
            </a:extLst>
          </p:cNvPr>
          <p:cNvPicPr>
            <a:picLocks noChangeAspect="1"/>
          </p:cNvPicPr>
          <p:nvPr/>
        </p:nvPicPr>
        <p:blipFill>
          <a:blip r:embed="rId4"/>
          <a:stretch>
            <a:fillRect/>
          </a:stretch>
        </p:blipFill>
        <p:spPr>
          <a:xfrm>
            <a:off x="5219350" y="3775180"/>
            <a:ext cx="5514910" cy="1008401"/>
          </a:xfrm>
          <a:prstGeom prst="rect">
            <a:avLst/>
          </a:prstGeom>
        </p:spPr>
      </p:pic>
      <p:sp>
        <p:nvSpPr>
          <p:cNvPr id="22" name="TextBox 21">
            <a:extLst>
              <a:ext uri="{FF2B5EF4-FFF2-40B4-BE49-F238E27FC236}">
                <a16:creationId xmlns="" xmlns:a16="http://schemas.microsoft.com/office/drawing/2014/main" id="{1F783059-2953-46A7-86C3-27173D85001A}"/>
              </a:ext>
            </a:extLst>
          </p:cNvPr>
          <p:cNvSpPr txBox="1"/>
          <p:nvPr/>
        </p:nvSpPr>
        <p:spPr>
          <a:xfrm>
            <a:off x="6288810" y="5045068"/>
            <a:ext cx="1440316" cy="246221"/>
          </a:xfrm>
          <a:prstGeom prst="rect">
            <a:avLst/>
          </a:prstGeom>
          <a:solidFill>
            <a:srgbClr val="034A6B"/>
          </a:solidFill>
        </p:spPr>
        <p:txBody>
          <a:bodyPr wrap="square" rtlCol="0">
            <a:spAutoFit/>
          </a:bodyPr>
          <a:lstStyle/>
          <a:p>
            <a:r>
              <a:rPr lang="en-US" sz="1000" dirty="0">
                <a:solidFill>
                  <a:prstClr val="white"/>
                </a:solidFill>
              </a:rPr>
              <a:t>Layer 2 issue</a:t>
            </a:r>
          </a:p>
        </p:txBody>
      </p:sp>
      <p:sp>
        <p:nvSpPr>
          <p:cNvPr id="25" name="TextBox 24">
            <a:extLst>
              <a:ext uri="{FF2B5EF4-FFF2-40B4-BE49-F238E27FC236}">
                <a16:creationId xmlns="" xmlns:a16="http://schemas.microsoft.com/office/drawing/2014/main" id="{6156AABF-80B2-4BC5-83E9-ABA1A8AC9695}"/>
              </a:ext>
            </a:extLst>
          </p:cNvPr>
          <p:cNvSpPr txBox="1"/>
          <p:nvPr/>
        </p:nvSpPr>
        <p:spPr>
          <a:xfrm>
            <a:off x="9921176" y="5038651"/>
            <a:ext cx="1043696" cy="230832"/>
          </a:xfrm>
          <a:prstGeom prst="rect">
            <a:avLst/>
          </a:prstGeom>
          <a:solidFill>
            <a:srgbClr val="034A6B"/>
          </a:solidFill>
        </p:spPr>
        <p:txBody>
          <a:bodyPr wrap="square" rtlCol="0">
            <a:spAutoFit/>
          </a:bodyPr>
          <a:lstStyle/>
          <a:p>
            <a:r>
              <a:rPr lang="en-US" sz="900" dirty="0">
                <a:solidFill>
                  <a:prstClr val="white"/>
                </a:solidFill>
              </a:rPr>
              <a:t>Manually disabled</a:t>
            </a:r>
          </a:p>
        </p:txBody>
      </p:sp>
      <p:sp>
        <p:nvSpPr>
          <p:cNvPr id="26" name="Arrow: Bent 25">
            <a:extLst>
              <a:ext uri="{FF2B5EF4-FFF2-40B4-BE49-F238E27FC236}">
                <a16:creationId xmlns="" xmlns:a16="http://schemas.microsoft.com/office/drawing/2014/main" id="{CCC53C29-8FB4-4299-BD2E-5AE58F336539}"/>
              </a:ext>
            </a:extLst>
          </p:cNvPr>
          <p:cNvSpPr/>
          <p:nvPr/>
        </p:nvSpPr>
        <p:spPr>
          <a:xfrm>
            <a:off x="6744084" y="4148664"/>
            <a:ext cx="274697" cy="896403"/>
          </a:xfrm>
          <a:prstGeom prst="bentArrow">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 xmlns:a16="http://schemas.microsoft.com/office/drawing/2014/main" id="{182443CF-EF0D-4FFB-BF1E-683EC18F3988}"/>
              </a:ext>
            </a:extLst>
          </p:cNvPr>
          <p:cNvSpPr txBox="1"/>
          <p:nvPr/>
        </p:nvSpPr>
        <p:spPr>
          <a:xfrm>
            <a:off x="7976805" y="5038651"/>
            <a:ext cx="1440316" cy="246221"/>
          </a:xfrm>
          <a:prstGeom prst="rect">
            <a:avLst/>
          </a:prstGeom>
          <a:solidFill>
            <a:srgbClr val="034A6B"/>
          </a:solidFill>
        </p:spPr>
        <p:txBody>
          <a:bodyPr wrap="square" rtlCol="0">
            <a:spAutoFit/>
          </a:bodyPr>
          <a:lstStyle/>
          <a:p>
            <a:r>
              <a:rPr lang="en-US" sz="1000" dirty="0">
                <a:solidFill>
                  <a:prstClr val="white"/>
                </a:solidFill>
              </a:rPr>
              <a:t>Layer 1 issue</a:t>
            </a:r>
          </a:p>
        </p:txBody>
      </p:sp>
      <p:cxnSp>
        <p:nvCxnSpPr>
          <p:cNvPr id="15" name="Straight Arrow Connector 14">
            <a:extLst>
              <a:ext uri="{FF2B5EF4-FFF2-40B4-BE49-F238E27FC236}">
                <a16:creationId xmlns="" xmlns:a16="http://schemas.microsoft.com/office/drawing/2014/main" id="{9B885997-1238-4EAE-83A3-9BEB2A17175D}"/>
              </a:ext>
            </a:extLst>
          </p:cNvPr>
          <p:cNvCxnSpPr>
            <a:cxnSpLocks/>
          </p:cNvCxnSpPr>
          <p:nvPr/>
        </p:nvCxnSpPr>
        <p:spPr>
          <a:xfrm flipH="1" flipV="1">
            <a:off x="7904279" y="4346311"/>
            <a:ext cx="535046" cy="692341"/>
          </a:xfrm>
          <a:prstGeom prst="straightConnector1">
            <a:avLst/>
          </a:prstGeom>
          <a:ln w="44450">
            <a:solidFill>
              <a:srgbClr val="034A6B"/>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FBAC8A1C-4A21-4C92-8119-54FCFE93B07B}"/>
              </a:ext>
            </a:extLst>
          </p:cNvPr>
          <p:cNvCxnSpPr>
            <a:cxnSpLocks/>
          </p:cNvCxnSpPr>
          <p:nvPr/>
        </p:nvCxnSpPr>
        <p:spPr>
          <a:xfrm flipH="1" flipV="1">
            <a:off x="8543515" y="4564946"/>
            <a:ext cx="1540922" cy="556075"/>
          </a:xfrm>
          <a:prstGeom prst="straightConnector1">
            <a:avLst/>
          </a:prstGeom>
          <a:ln w="44450">
            <a:solidFill>
              <a:srgbClr val="034A6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018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019" y="1415596"/>
            <a:ext cx="4097015" cy="5224104"/>
          </a:xfrm>
        </p:spPr>
        <p:txBody>
          <a:bodyPr>
            <a:normAutofit/>
          </a:bodyPr>
          <a:lstStyle/>
          <a:p>
            <a:pPr marL="0" indent="0">
              <a:buNone/>
            </a:pPr>
            <a:r>
              <a:rPr lang="en-US" sz="1600" b="1" dirty="0">
                <a:latin typeface="Courier New" panose="02070309020205020404" pitchFamily="49" charset="0"/>
                <a:cs typeface="Courier New" panose="02070309020205020404" pitchFamily="49" charset="0"/>
              </a:rPr>
              <a:t>Show interfaces ethernet </a:t>
            </a:r>
            <a:r>
              <a:rPr lang="en-US" sz="1600" dirty="0">
                <a:latin typeface="+mj-lt"/>
              </a:rPr>
              <a:t>command specific to Ethernet </a:t>
            </a:r>
            <a:r>
              <a:rPr lang="en-US" sz="1600" dirty="0" smtClean="0">
                <a:latin typeface="+mj-lt"/>
              </a:rPr>
              <a:t>interfaces</a:t>
            </a:r>
          </a:p>
          <a:p>
            <a:pPr marL="0" indent="0">
              <a:buNone/>
            </a:pPr>
            <a:endParaRPr lang="en-US" sz="1600" dirty="0">
              <a:latin typeface="+mj-lt"/>
            </a:endParaRPr>
          </a:p>
          <a:p>
            <a:pPr marL="0" indent="0">
              <a:buNone/>
            </a:pPr>
            <a:r>
              <a:rPr lang="en-US" sz="1600" dirty="0" smtClean="0">
                <a:latin typeface="+mj-lt"/>
              </a:rPr>
              <a:t>Possible Ethernet interface status:</a:t>
            </a:r>
            <a:endParaRPr lang="en-US" sz="1600" dirty="0">
              <a:latin typeface="+mj-lt"/>
            </a:endParaRPr>
          </a:p>
          <a:p>
            <a:r>
              <a:rPr lang="en-US" sz="1600" b="1" dirty="0" smtClean="0">
                <a:latin typeface="+mj-lt"/>
              </a:rPr>
              <a:t>Up and up – </a:t>
            </a:r>
            <a:r>
              <a:rPr lang="en-US" sz="1600" dirty="0" smtClean="0">
                <a:latin typeface="+mj-lt"/>
              </a:rPr>
              <a:t>the interface is fully functional at Layer 1 and Layer 2</a:t>
            </a:r>
          </a:p>
          <a:p>
            <a:r>
              <a:rPr lang="en-US" sz="1600" b="1" dirty="0" smtClean="0">
                <a:latin typeface="+mj-lt"/>
              </a:rPr>
              <a:t>Up </a:t>
            </a:r>
            <a:r>
              <a:rPr lang="en-US" sz="1600" b="1" dirty="0">
                <a:latin typeface="+mj-lt"/>
              </a:rPr>
              <a:t>and down </a:t>
            </a:r>
            <a:r>
              <a:rPr lang="en-US" sz="1600" dirty="0">
                <a:latin typeface="+mj-lt"/>
              </a:rPr>
              <a:t>– Layer 2 problem such as Layer 2 mismatch in encapsulation type</a:t>
            </a:r>
          </a:p>
          <a:p>
            <a:r>
              <a:rPr lang="en-US" sz="1600" b="1" dirty="0">
                <a:latin typeface="+mj-lt"/>
              </a:rPr>
              <a:t>Down and down </a:t>
            </a:r>
            <a:r>
              <a:rPr lang="en-US" sz="1600" dirty="0">
                <a:latin typeface="+mj-lt"/>
              </a:rPr>
              <a:t>– Layer 1, physical problem – a cable might not be attached properly, or there is a speed or duplex mismatch with another LAN device</a:t>
            </a:r>
          </a:p>
          <a:p>
            <a:r>
              <a:rPr lang="en-US" sz="1600" b="1" dirty="0">
                <a:latin typeface="+mj-lt"/>
              </a:rPr>
              <a:t>Administratively down </a:t>
            </a:r>
            <a:r>
              <a:rPr lang="en-US" sz="1600" dirty="0">
                <a:latin typeface="+mj-lt"/>
              </a:rPr>
              <a:t>– must to “no shutdown” on the interface</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Ethernet Interface Status</a:t>
            </a:r>
          </a:p>
        </p:txBody>
      </p:sp>
      <p:pic>
        <p:nvPicPr>
          <p:cNvPr id="2" name="Picture 1">
            <a:extLst>
              <a:ext uri="{FF2B5EF4-FFF2-40B4-BE49-F238E27FC236}">
                <a16:creationId xmlns="" xmlns:a16="http://schemas.microsoft.com/office/drawing/2014/main" id="{91512319-D818-4064-A35E-7125F3BD8849}"/>
              </a:ext>
            </a:extLst>
          </p:cNvPr>
          <p:cNvPicPr>
            <a:picLocks noChangeAspect="1"/>
          </p:cNvPicPr>
          <p:nvPr/>
        </p:nvPicPr>
        <p:blipFill>
          <a:blip r:embed="rId3"/>
          <a:stretch>
            <a:fillRect/>
          </a:stretch>
        </p:blipFill>
        <p:spPr>
          <a:xfrm>
            <a:off x="4746865" y="1415596"/>
            <a:ext cx="6885905" cy="2952750"/>
          </a:xfrm>
          <a:prstGeom prst="rect">
            <a:avLst/>
          </a:prstGeom>
        </p:spPr>
      </p:pic>
    </p:spTree>
    <p:extLst>
      <p:ext uri="{BB962C8B-B14F-4D97-AF65-F5344CB8AC3E}">
        <p14:creationId xmlns:p14="http://schemas.microsoft.com/office/powerpoint/2010/main" val="1995121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smtClean="0">
                <a:solidFill>
                  <a:srgbClr val="FFC000"/>
                </a:solidFill>
              </a:rPr>
              <a:t>4.11b  </a:t>
            </a:r>
            <a:r>
              <a:rPr lang="en-US" sz="3600" dirty="0">
                <a:solidFill>
                  <a:srgbClr val="FFC000"/>
                </a:solidFill>
              </a:rPr>
              <a:t>Ethernet layer 2 (full and half duplex, speed issues)</a:t>
            </a:r>
          </a:p>
          <a:p>
            <a:pPr algn="l">
              <a:spcBef>
                <a:spcPts val="0"/>
              </a:spcBef>
            </a:pPr>
            <a:endParaRPr lang="en-US" sz="3600" dirty="0">
              <a:solidFill>
                <a:srgbClr val="FFC000"/>
              </a:solidFill>
            </a:endParaRPr>
          </a:p>
          <a:p>
            <a:pPr algn="l">
              <a:spcBef>
                <a:spcPts val="0"/>
              </a:spcBef>
            </a:pPr>
            <a:r>
              <a:rPr lang="en-US" sz="3600" dirty="0">
                <a:solidFill>
                  <a:srgbClr val="FFC000"/>
                </a:solidFill>
              </a:rPr>
              <a:t>	</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523828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019" y="1415596"/>
            <a:ext cx="4097015" cy="5224104"/>
          </a:xfrm>
        </p:spPr>
        <p:txBody>
          <a:bodyPr>
            <a:normAutofit/>
          </a:bodyPr>
          <a:lstStyle/>
          <a:p>
            <a:r>
              <a:rPr lang="en-US" sz="1600" dirty="0">
                <a:latin typeface="+mj-lt"/>
              </a:rPr>
              <a:t>Duplex mismatch is a Layer 1 problem between 2 Ethernet devices. </a:t>
            </a:r>
            <a:r>
              <a:rPr lang="en-US" sz="1600" b="1" dirty="0">
                <a:latin typeface="+mj-lt"/>
              </a:rPr>
              <a:t>Half duplex </a:t>
            </a:r>
            <a:r>
              <a:rPr lang="en-US" sz="1600" dirty="0">
                <a:latin typeface="+mj-lt"/>
              </a:rPr>
              <a:t>is shared media with only 1 device able to use 1 circuit at a time. This would cause collisions if both try transmit at the same time.</a:t>
            </a:r>
          </a:p>
          <a:p>
            <a:r>
              <a:rPr lang="en-US" sz="1600" b="1" dirty="0">
                <a:latin typeface="+mj-lt"/>
              </a:rPr>
              <a:t>Full duplex </a:t>
            </a:r>
            <a:r>
              <a:rPr lang="en-US" sz="1600" dirty="0">
                <a:latin typeface="+mj-lt"/>
              </a:rPr>
              <a:t>is point to point between only 2 devices that provides bidirectional data flow. Full duplex is collision-free.</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Ethernet Related Issues</a:t>
            </a:r>
          </a:p>
        </p:txBody>
      </p:sp>
      <p:pic>
        <p:nvPicPr>
          <p:cNvPr id="2" name="Picture 1">
            <a:extLst>
              <a:ext uri="{FF2B5EF4-FFF2-40B4-BE49-F238E27FC236}">
                <a16:creationId xmlns="" xmlns:a16="http://schemas.microsoft.com/office/drawing/2014/main" id="{946693F5-FB20-4D75-8E18-512C6C775EFF}"/>
              </a:ext>
            </a:extLst>
          </p:cNvPr>
          <p:cNvPicPr>
            <a:picLocks noChangeAspect="1"/>
          </p:cNvPicPr>
          <p:nvPr/>
        </p:nvPicPr>
        <p:blipFill>
          <a:blip r:embed="rId3"/>
          <a:stretch>
            <a:fillRect/>
          </a:stretch>
        </p:blipFill>
        <p:spPr>
          <a:xfrm>
            <a:off x="8405812" y="4084411"/>
            <a:ext cx="3117267" cy="1695450"/>
          </a:xfrm>
          <a:prstGeom prst="rect">
            <a:avLst/>
          </a:prstGeom>
        </p:spPr>
      </p:pic>
      <p:sp>
        <p:nvSpPr>
          <p:cNvPr id="23" name="TextBox 22">
            <a:extLst>
              <a:ext uri="{FF2B5EF4-FFF2-40B4-BE49-F238E27FC236}">
                <a16:creationId xmlns="" xmlns:a16="http://schemas.microsoft.com/office/drawing/2014/main" id="{4190E401-BAA8-4969-80AC-68A65353A185}"/>
              </a:ext>
            </a:extLst>
          </p:cNvPr>
          <p:cNvSpPr txBox="1"/>
          <p:nvPr/>
        </p:nvSpPr>
        <p:spPr>
          <a:xfrm>
            <a:off x="5399888" y="4376678"/>
            <a:ext cx="2639767" cy="1077218"/>
          </a:xfrm>
          <a:prstGeom prst="rect">
            <a:avLst/>
          </a:prstGeom>
          <a:solidFill>
            <a:srgbClr val="034A6B"/>
          </a:solidFill>
        </p:spPr>
        <p:txBody>
          <a:bodyPr wrap="square" rtlCol="0">
            <a:spAutoFit/>
          </a:bodyPr>
          <a:lstStyle/>
          <a:p>
            <a:r>
              <a:rPr lang="en-US" sz="1600" dirty="0">
                <a:solidFill>
                  <a:prstClr val="white"/>
                </a:solidFill>
              </a:rPr>
              <a:t>Full duplex</a:t>
            </a:r>
          </a:p>
          <a:p>
            <a:pPr marL="285750" indent="-285750">
              <a:buFont typeface="Arial" panose="020B0604020202020204" pitchFamily="34" charset="0"/>
              <a:buChar char="•"/>
            </a:pPr>
            <a:r>
              <a:rPr lang="en-US" sz="1600" dirty="0">
                <a:solidFill>
                  <a:prstClr val="white"/>
                </a:solidFill>
              </a:rPr>
              <a:t>Point to point only</a:t>
            </a:r>
          </a:p>
          <a:p>
            <a:pPr marL="285750" indent="-285750">
              <a:buFont typeface="Arial" panose="020B0604020202020204" pitchFamily="34" charset="0"/>
              <a:buChar char="•"/>
            </a:pPr>
            <a:r>
              <a:rPr lang="en-US" sz="1600" dirty="0">
                <a:solidFill>
                  <a:prstClr val="white"/>
                </a:solidFill>
              </a:rPr>
              <a:t>Bidirectional data flow</a:t>
            </a:r>
          </a:p>
          <a:p>
            <a:pPr marL="285750" indent="-285750">
              <a:buFont typeface="Arial" panose="020B0604020202020204" pitchFamily="34" charset="0"/>
              <a:buChar char="•"/>
            </a:pPr>
            <a:r>
              <a:rPr lang="en-US" sz="1600" dirty="0">
                <a:solidFill>
                  <a:prstClr val="white"/>
                </a:solidFill>
              </a:rPr>
              <a:t>Collision-free</a:t>
            </a:r>
          </a:p>
        </p:txBody>
      </p:sp>
      <p:sp>
        <p:nvSpPr>
          <p:cNvPr id="29" name="TextBox 28">
            <a:extLst>
              <a:ext uri="{FF2B5EF4-FFF2-40B4-BE49-F238E27FC236}">
                <a16:creationId xmlns="" xmlns:a16="http://schemas.microsoft.com/office/drawing/2014/main" id="{97E431FF-F87D-4811-9034-476C79B98D02}"/>
              </a:ext>
            </a:extLst>
          </p:cNvPr>
          <p:cNvSpPr txBox="1"/>
          <p:nvPr/>
        </p:nvSpPr>
        <p:spPr>
          <a:xfrm>
            <a:off x="5399887" y="1404104"/>
            <a:ext cx="2639767" cy="1077218"/>
          </a:xfrm>
          <a:prstGeom prst="rect">
            <a:avLst/>
          </a:prstGeom>
          <a:solidFill>
            <a:srgbClr val="034A6B"/>
          </a:solidFill>
        </p:spPr>
        <p:txBody>
          <a:bodyPr wrap="square" rtlCol="0">
            <a:spAutoFit/>
          </a:bodyPr>
          <a:lstStyle/>
          <a:p>
            <a:r>
              <a:rPr lang="en-US" sz="1600" dirty="0">
                <a:solidFill>
                  <a:prstClr val="white"/>
                </a:solidFill>
              </a:rPr>
              <a:t>Half Duplex</a:t>
            </a:r>
          </a:p>
          <a:p>
            <a:pPr marL="285750" indent="-285750">
              <a:buFont typeface="Arial" panose="020B0604020202020204" pitchFamily="34" charset="0"/>
              <a:buChar char="•"/>
            </a:pPr>
            <a:r>
              <a:rPr lang="en-US" sz="1600" dirty="0">
                <a:solidFill>
                  <a:prstClr val="white"/>
                </a:solidFill>
              </a:rPr>
              <a:t>Multipoint</a:t>
            </a:r>
          </a:p>
          <a:p>
            <a:pPr marL="285750" indent="-285750">
              <a:buFont typeface="Arial" panose="020B0604020202020204" pitchFamily="34" charset="0"/>
              <a:buChar char="•"/>
            </a:pPr>
            <a:r>
              <a:rPr lang="en-US" sz="1600" dirty="0">
                <a:solidFill>
                  <a:prstClr val="white"/>
                </a:solidFill>
              </a:rPr>
              <a:t>Unidirectional data flow</a:t>
            </a:r>
          </a:p>
          <a:p>
            <a:pPr marL="285750" indent="-285750">
              <a:buFont typeface="Arial" panose="020B0604020202020204" pitchFamily="34" charset="0"/>
              <a:buChar char="•"/>
            </a:pPr>
            <a:r>
              <a:rPr lang="en-US" sz="1600" dirty="0">
                <a:solidFill>
                  <a:prstClr val="white"/>
                </a:solidFill>
              </a:rPr>
              <a:t>High potential for collision</a:t>
            </a:r>
          </a:p>
        </p:txBody>
      </p:sp>
      <p:pic>
        <p:nvPicPr>
          <p:cNvPr id="3" name="Picture 2">
            <a:extLst>
              <a:ext uri="{FF2B5EF4-FFF2-40B4-BE49-F238E27FC236}">
                <a16:creationId xmlns="" xmlns:a16="http://schemas.microsoft.com/office/drawing/2014/main" id="{8F16B3A3-8B2B-43B2-806F-4F972F047937}"/>
              </a:ext>
            </a:extLst>
          </p:cNvPr>
          <p:cNvPicPr>
            <a:picLocks noChangeAspect="1"/>
          </p:cNvPicPr>
          <p:nvPr/>
        </p:nvPicPr>
        <p:blipFill>
          <a:blip r:embed="rId4"/>
          <a:stretch>
            <a:fillRect/>
          </a:stretch>
        </p:blipFill>
        <p:spPr>
          <a:xfrm>
            <a:off x="8536324" y="1054267"/>
            <a:ext cx="2534885" cy="2337496"/>
          </a:xfrm>
          <a:prstGeom prst="rect">
            <a:avLst/>
          </a:prstGeom>
        </p:spPr>
      </p:pic>
    </p:spTree>
    <p:extLst>
      <p:ext uri="{BB962C8B-B14F-4D97-AF65-F5344CB8AC3E}">
        <p14:creationId xmlns:p14="http://schemas.microsoft.com/office/powerpoint/2010/main" val="2579263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Duplex Related Issues</a:t>
            </a:r>
          </a:p>
        </p:txBody>
      </p:sp>
      <p:pic>
        <p:nvPicPr>
          <p:cNvPr id="6" name="Picture 5">
            <a:extLst>
              <a:ext uri="{FF2B5EF4-FFF2-40B4-BE49-F238E27FC236}">
                <a16:creationId xmlns="" xmlns:a16="http://schemas.microsoft.com/office/drawing/2014/main" id="{B9BA6D39-DDF9-4CD2-B580-6F8158B01D09}"/>
              </a:ext>
            </a:extLst>
          </p:cNvPr>
          <p:cNvPicPr>
            <a:picLocks noChangeAspect="1"/>
          </p:cNvPicPr>
          <p:nvPr/>
        </p:nvPicPr>
        <p:blipFill rotWithShape="1">
          <a:blip r:embed="rId3"/>
          <a:srcRect t="12236" b="9225"/>
          <a:stretch/>
        </p:blipFill>
        <p:spPr>
          <a:xfrm>
            <a:off x="722421" y="1039121"/>
            <a:ext cx="10771865" cy="5386247"/>
          </a:xfrm>
          <a:prstGeom prst="rect">
            <a:avLst/>
          </a:prstGeom>
        </p:spPr>
      </p:pic>
    </p:spTree>
    <p:extLst>
      <p:ext uri="{BB962C8B-B14F-4D97-AF65-F5344CB8AC3E}">
        <p14:creationId xmlns:p14="http://schemas.microsoft.com/office/powerpoint/2010/main" val="4291194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Speed Related Issues</a:t>
            </a:r>
          </a:p>
        </p:txBody>
      </p:sp>
      <p:pic>
        <p:nvPicPr>
          <p:cNvPr id="2" name="Picture 1">
            <a:extLst>
              <a:ext uri="{FF2B5EF4-FFF2-40B4-BE49-F238E27FC236}">
                <a16:creationId xmlns="" xmlns:a16="http://schemas.microsoft.com/office/drawing/2014/main" id="{8553E8D3-D49F-4C64-AEDC-059BAFD70C4E}"/>
              </a:ext>
            </a:extLst>
          </p:cNvPr>
          <p:cNvPicPr>
            <a:picLocks noChangeAspect="1"/>
          </p:cNvPicPr>
          <p:nvPr/>
        </p:nvPicPr>
        <p:blipFill rotWithShape="1">
          <a:blip r:embed="rId3"/>
          <a:srcRect r="916"/>
          <a:stretch/>
        </p:blipFill>
        <p:spPr>
          <a:xfrm>
            <a:off x="1012479" y="1225791"/>
            <a:ext cx="10303221" cy="4952045"/>
          </a:xfrm>
          <a:prstGeom prst="rect">
            <a:avLst/>
          </a:prstGeom>
        </p:spPr>
      </p:pic>
    </p:spTree>
    <p:extLst>
      <p:ext uri="{BB962C8B-B14F-4D97-AF65-F5344CB8AC3E}">
        <p14:creationId xmlns:p14="http://schemas.microsoft.com/office/powerpoint/2010/main" val="4188878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Speed Related Issues</a:t>
            </a:r>
          </a:p>
        </p:txBody>
      </p:sp>
      <p:pic>
        <p:nvPicPr>
          <p:cNvPr id="2" name="Picture 1">
            <a:extLst>
              <a:ext uri="{FF2B5EF4-FFF2-40B4-BE49-F238E27FC236}">
                <a16:creationId xmlns="" xmlns:a16="http://schemas.microsoft.com/office/drawing/2014/main" id="{8553E8D3-D49F-4C64-AEDC-059BAFD70C4E}"/>
              </a:ext>
            </a:extLst>
          </p:cNvPr>
          <p:cNvPicPr>
            <a:picLocks noChangeAspect="1"/>
          </p:cNvPicPr>
          <p:nvPr/>
        </p:nvPicPr>
        <p:blipFill rotWithShape="1">
          <a:blip r:embed="rId3"/>
          <a:srcRect r="916"/>
          <a:stretch/>
        </p:blipFill>
        <p:spPr>
          <a:xfrm>
            <a:off x="1012479" y="1225791"/>
            <a:ext cx="10303221" cy="4952045"/>
          </a:xfrm>
          <a:prstGeom prst="rect">
            <a:avLst/>
          </a:prstGeom>
        </p:spPr>
      </p:pic>
    </p:spTree>
    <p:extLst>
      <p:ext uri="{BB962C8B-B14F-4D97-AF65-F5344CB8AC3E}">
        <p14:creationId xmlns:p14="http://schemas.microsoft.com/office/powerpoint/2010/main" val="3338058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smtClean="0">
                <a:solidFill>
                  <a:srgbClr val="FFC000"/>
                </a:solidFill>
              </a:rPr>
              <a:t>4.11c</a:t>
            </a:r>
            <a:r>
              <a:rPr lang="en-US" sz="3600" dirty="0">
                <a:solidFill>
                  <a:srgbClr val="FFC000"/>
                </a:solidFill>
              </a:rPr>
              <a:t> </a:t>
            </a:r>
            <a:r>
              <a:rPr lang="en-US" sz="3600" dirty="0" smtClean="0">
                <a:solidFill>
                  <a:srgbClr val="FFC000"/>
                </a:solidFill>
              </a:rPr>
              <a:t> WAN </a:t>
            </a:r>
            <a:r>
              <a:rPr lang="en-US" sz="3600" dirty="0">
                <a:solidFill>
                  <a:srgbClr val="FFC000"/>
                </a:solidFill>
              </a:rPr>
              <a:t>serial loopback test (T1, 56K and Telco assisted </a:t>
            </a:r>
            <a:r>
              <a:rPr lang="en-US" sz="3600" dirty="0" smtClean="0">
                <a:solidFill>
                  <a:srgbClr val="FFC000"/>
                </a:solidFill>
              </a:rPr>
              <a:t>loopback</a:t>
            </a:r>
            <a:r>
              <a:rPr lang="en-US" sz="3600" dirty="0">
                <a:solidFill>
                  <a:srgbClr val="FFC000"/>
                </a:solidFill>
              </a:rPr>
              <a:t>)</a:t>
            </a:r>
          </a:p>
          <a:p>
            <a:pPr algn="l">
              <a:spcBef>
                <a:spcPts val="0"/>
              </a:spcBef>
            </a:pPr>
            <a:endParaRPr lang="en-US" sz="3600" dirty="0">
              <a:solidFill>
                <a:srgbClr val="FFC000"/>
              </a:solidFill>
            </a:endParaRPr>
          </a:p>
          <a:p>
            <a:pPr algn="l">
              <a:spcBef>
                <a:spcPts val="0"/>
              </a:spcBef>
            </a:pPr>
            <a:r>
              <a:rPr lang="en-US" sz="3600" dirty="0">
                <a:solidFill>
                  <a:srgbClr val="FFC000"/>
                </a:solidFill>
              </a:rPr>
              <a:t>	</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384637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9937687" cy="2871190"/>
          </a:xfrm>
        </p:spPr>
        <p:txBody>
          <a:bodyPr>
            <a:normAutofit/>
          </a:bodyPr>
          <a:lstStyle/>
          <a:p>
            <a:pPr algn="l">
              <a:spcBef>
                <a:spcPts val="0"/>
              </a:spcBef>
            </a:pPr>
            <a:r>
              <a:rPr lang="en-US" sz="3600" dirty="0">
                <a:solidFill>
                  <a:srgbClr val="FFC000"/>
                </a:solidFill>
              </a:rPr>
              <a:t>Section 4.2 </a:t>
            </a:r>
          </a:p>
          <a:p>
            <a:pPr algn="l">
              <a:spcBef>
                <a:spcPts val="0"/>
              </a:spcBef>
            </a:pPr>
            <a:r>
              <a:rPr lang="en-US" sz="3600" dirty="0">
                <a:solidFill>
                  <a:srgbClr val="FFC000"/>
                </a:solidFill>
              </a:rPr>
              <a:t>Locate and use the Window command prompt</a:t>
            </a:r>
          </a:p>
        </p:txBody>
      </p:sp>
      <p:sp>
        <p:nvSpPr>
          <p:cNvPr id="11"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809197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019" y="1415596"/>
            <a:ext cx="4097015" cy="5224104"/>
          </a:xfrm>
        </p:spPr>
        <p:txBody>
          <a:bodyPr>
            <a:normAutofit/>
          </a:bodyPr>
          <a:lstStyle/>
          <a:p>
            <a:r>
              <a:rPr lang="en-US" sz="1600" dirty="0">
                <a:latin typeface="+mj-lt"/>
              </a:rPr>
              <a:t>When a serial line does not come up, the show interface command may display a status of down/down. The best way to troubleshoot the circuit is to perform loopback tests. They allow you to isolate pieces of the circuit, and test them separately. Proper testing begins with a CSU/DSU loopback plug</a:t>
            </a:r>
          </a:p>
          <a:p>
            <a:r>
              <a:rPr lang="en-US" sz="1600" dirty="0">
                <a:latin typeface="+mj-lt"/>
              </a:rPr>
              <a:t>Then test should go to the Telco-assisted loopback tests that involve the provider. When testing, </a:t>
            </a:r>
            <a:r>
              <a:rPr lang="en-US" sz="1600" b="1" dirty="0">
                <a:latin typeface="+mj-lt"/>
              </a:rPr>
              <a:t>no traffic will be able to cross the link</a:t>
            </a:r>
            <a:r>
              <a:rPr lang="en-US" sz="1600" dirty="0">
                <a:latin typeface="+mj-lt"/>
              </a:rPr>
              <a:t>.</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WAN Serial Loopback Tests</a:t>
            </a:r>
          </a:p>
        </p:txBody>
      </p:sp>
      <p:pic>
        <p:nvPicPr>
          <p:cNvPr id="4" name="Picture 3">
            <a:extLst>
              <a:ext uri="{FF2B5EF4-FFF2-40B4-BE49-F238E27FC236}">
                <a16:creationId xmlns="" xmlns:a16="http://schemas.microsoft.com/office/drawing/2014/main" id="{52FD1A1F-7F98-499E-B9AD-FC9292F55342}"/>
              </a:ext>
            </a:extLst>
          </p:cNvPr>
          <p:cNvPicPr>
            <a:picLocks noChangeAspect="1"/>
          </p:cNvPicPr>
          <p:nvPr/>
        </p:nvPicPr>
        <p:blipFill>
          <a:blip r:embed="rId3"/>
          <a:stretch>
            <a:fillRect/>
          </a:stretch>
        </p:blipFill>
        <p:spPr>
          <a:xfrm>
            <a:off x="4805362" y="1634975"/>
            <a:ext cx="6845337" cy="3737429"/>
          </a:xfrm>
          <a:prstGeom prst="rect">
            <a:avLst/>
          </a:prstGeom>
        </p:spPr>
      </p:pic>
    </p:spTree>
    <p:extLst>
      <p:ext uri="{BB962C8B-B14F-4D97-AF65-F5344CB8AC3E}">
        <p14:creationId xmlns:p14="http://schemas.microsoft.com/office/powerpoint/2010/main" val="3152629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019" y="1415596"/>
            <a:ext cx="4097015" cy="5224104"/>
          </a:xfrm>
        </p:spPr>
        <p:txBody>
          <a:bodyPr>
            <a:normAutofit/>
          </a:bodyPr>
          <a:lstStyle/>
          <a:p>
            <a:pPr marL="0" indent="0">
              <a:buNone/>
            </a:pPr>
            <a:r>
              <a:rPr lang="en-US" sz="1600" dirty="0">
                <a:latin typeface="+mj-lt"/>
              </a:rPr>
              <a:t>Local loopbacks test the customer premises equipment, the router, serials cable, and CSU/DSU. </a:t>
            </a:r>
            <a:endParaRPr lang="en-US" sz="1600" dirty="0" smtClean="0">
              <a:latin typeface="+mj-lt"/>
            </a:endParaRPr>
          </a:p>
          <a:p>
            <a:pPr marL="0" indent="0">
              <a:buNone/>
            </a:pPr>
            <a:r>
              <a:rPr lang="en-US" sz="1600" dirty="0" smtClean="0">
                <a:latin typeface="+mj-lt"/>
              </a:rPr>
              <a:t>You </a:t>
            </a:r>
            <a:r>
              <a:rPr lang="en-US" sz="1600" dirty="0">
                <a:latin typeface="+mj-lt"/>
              </a:rPr>
              <a:t>have to loop the local circuit back from the CSU/DSU to the router using a loopback </a:t>
            </a:r>
            <a:r>
              <a:rPr lang="en-US" sz="1600" dirty="0" smtClean="0">
                <a:latin typeface="+mj-lt"/>
              </a:rPr>
              <a:t>plug.</a:t>
            </a:r>
            <a:endParaRPr lang="en-US" sz="1600" dirty="0">
              <a:latin typeface="+mj-lt"/>
            </a:endParaRPr>
          </a:p>
          <a:p>
            <a:pPr marL="0" indent="0">
              <a:buNone/>
            </a:pPr>
            <a:endParaRPr lang="en-US" sz="1600" dirty="0">
              <a:latin typeface="+mj-lt"/>
            </a:endParaRPr>
          </a:p>
          <a:p>
            <a:pPr marL="0" indent="0">
              <a:buNone/>
            </a:pPr>
            <a:endParaRPr lang="en-US" sz="1600"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Local Loopback Testing with a T1 Loopback Plug</a:t>
            </a:r>
          </a:p>
        </p:txBody>
      </p:sp>
      <p:grpSp>
        <p:nvGrpSpPr>
          <p:cNvPr id="6" name="Group 5"/>
          <p:cNvGrpSpPr/>
          <p:nvPr/>
        </p:nvGrpSpPr>
        <p:grpSpPr>
          <a:xfrm>
            <a:off x="5189835" y="1412482"/>
            <a:ext cx="6724889" cy="4596432"/>
            <a:chOff x="5189835" y="1412482"/>
            <a:chExt cx="6724889" cy="4596432"/>
          </a:xfrm>
        </p:grpSpPr>
        <p:pic>
          <p:nvPicPr>
            <p:cNvPr id="2" name="Picture 1">
              <a:extLst>
                <a:ext uri="{FF2B5EF4-FFF2-40B4-BE49-F238E27FC236}">
                  <a16:creationId xmlns="" xmlns:a16="http://schemas.microsoft.com/office/drawing/2014/main" id="{93FC6BB5-9825-4100-9985-486CCD8E6950}"/>
                </a:ext>
              </a:extLst>
            </p:cNvPr>
            <p:cNvPicPr>
              <a:picLocks noChangeAspect="1"/>
            </p:cNvPicPr>
            <p:nvPr/>
          </p:nvPicPr>
          <p:blipFill rotWithShape="1">
            <a:blip r:embed="rId3"/>
            <a:srcRect t="2926" r="51708" b="24311"/>
            <a:stretch/>
          </p:blipFill>
          <p:spPr>
            <a:xfrm>
              <a:off x="5189835" y="1415596"/>
              <a:ext cx="3355595" cy="2957384"/>
            </a:xfrm>
            <a:prstGeom prst="rect">
              <a:avLst/>
            </a:prstGeom>
          </p:spPr>
        </p:pic>
        <p:pic>
          <p:nvPicPr>
            <p:cNvPr id="4" name="Picture 3"/>
            <p:cNvPicPr>
              <a:picLocks noChangeAspect="1"/>
            </p:cNvPicPr>
            <p:nvPr/>
          </p:nvPicPr>
          <p:blipFill>
            <a:blip r:embed="rId4"/>
            <a:stretch>
              <a:fillRect/>
            </a:stretch>
          </p:blipFill>
          <p:spPr>
            <a:xfrm>
              <a:off x="8648585" y="1412482"/>
              <a:ext cx="3266139" cy="4491770"/>
            </a:xfrm>
            <a:prstGeom prst="rect">
              <a:avLst/>
            </a:prstGeom>
          </p:spPr>
        </p:pic>
        <p:sp>
          <p:nvSpPr>
            <p:cNvPr id="5" name="Rectangle 4"/>
            <p:cNvSpPr/>
            <p:nvPr/>
          </p:nvSpPr>
          <p:spPr>
            <a:xfrm>
              <a:off x="8545430" y="5372100"/>
              <a:ext cx="2182441" cy="63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5190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5019" y="1415596"/>
            <a:ext cx="4097015" cy="5224104"/>
          </a:xfrm>
        </p:spPr>
        <p:txBody>
          <a:bodyPr>
            <a:normAutofit/>
          </a:bodyPr>
          <a:lstStyle/>
          <a:p>
            <a:pPr marL="0" indent="0">
              <a:buNone/>
            </a:pPr>
            <a:r>
              <a:rPr lang="en-US" sz="1600" dirty="0">
                <a:latin typeface="+mj-lt"/>
              </a:rPr>
              <a:t>Once the loopback plug has been created, insert into the Telco side of the CSU/DSU. Do an extended ping and monitor the show interfaces serial command on the interface.</a:t>
            </a:r>
          </a:p>
          <a:p>
            <a:pPr marL="0" indent="0">
              <a:buNone/>
            </a:pPr>
            <a:r>
              <a:rPr lang="en-US" sz="1600" dirty="0">
                <a:latin typeface="+mj-lt"/>
              </a:rPr>
              <a:t>Look at this show int serial command to verify packets have been received and see if input errors have increased.</a:t>
            </a:r>
          </a:p>
          <a:p>
            <a:pPr marL="0" indent="0">
              <a:buNone/>
            </a:pPr>
            <a:endParaRPr lang="en-US" sz="1600" dirty="0">
              <a:latin typeface="+mj-lt"/>
            </a:endParaRPr>
          </a:p>
          <a:p>
            <a:pPr marL="0" indent="0">
              <a:buNone/>
            </a:pPr>
            <a:endParaRPr lang="en-US" sz="1600" dirty="0">
              <a:latin typeface="+mj-lt"/>
            </a:endParaRP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4" name="Title 6"/>
          <p:cNvSpPr txBox="1">
            <a:spLocks/>
          </p:cNvSpPr>
          <p:nvPr/>
        </p:nvSpPr>
        <p:spPr>
          <a:xfrm>
            <a:off x="310243" y="432632"/>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Local Loopback Testing with a T1 Loopback Plug</a:t>
            </a:r>
          </a:p>
        </p:txBody>
      </p:sp>
      <p:pic>
        <p:nvPicPr>
          <p:cNvPr id="3" name="Picture 2">
            <a:extLst>
              <a:ext uri="{FF2B5EF4-FFF2-40B4-BE49-F238E27FC236}">
                <a16:creationId xmlns="" xmlns:a16="http://schemas.microsoft.com/office/drawing/2014/main" id="{245F06E0-87AD-42C3-8436-A47D30B76112}"/>
              </a:ext>
            </a:extLst>
          </p:cNvPr>
          <p:cNvPicPr>
            <a:picLocks noChangeAspect="1"/>
          </p:cNvPicPr>
          <p:nvPr/>
        </p:nvPicPr>
        <p:blipFill>
          <a:blip r:embed="rId3"/>
          <a:stretch>
            <a:fillRect/>
          </a:stretch>
        </p:blipFill>
        <p:spPr>
          <a:xfrm>
            <a:off x="4743128" y="1415596"/>
            <a:ext cx="6993853" cy="3996487"/>
          </a:xfrm>
          <a:prstGeom prst="rect">
            <a:avLst/>
          </a:prstGeom>
        </p:spPr>
      </p:pic>
    </p:spTree>
    <p:extLst>
      <p:ext uri="{BB962C8B-B14F-4D97-AF65-F5344CB8AC3E}">
        <p14:creationId xmlns:p14="http://schemas.microsoft.com/office/powerpoint/2010/main" val="2793766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7"/>
            <a:ext cx="10308880" cy="2753495"/>
          </a:xfrm>
        </p:spPr>
        <p:txBody>
          <a:bodyPr>
            <a:normAutofit/>
          </a:bodyPr>
          <a:lstStyle/>
          <a:p>
            <a:pPr algn="l">
              <a:spcBef>
                <a:spcPts val="0"/>
              </a:spcBef>
            </a:pPr>
            <a:r>
              <a:rPr lang="en-US" sz="3600" dirty="0">
                <a:solidFill>
                  <a:srgbClr val="FFC000"/>
                </a:solidFill>
              </a:rPr>
              <a:t>Supplemental Material</a:t>
            </a:r>
          </a:p>
        </p:txBody>
      </p:sp>
      <p:sp>
        <p:nvSpPr>
          <p:cNvPr id="10"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221318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1900" b="1" dirty="0">
                <a:solidFill>
                  <a:prstClr val="black"/>
                </a:solidFill>
              </a:rPr>
              <a:t>Make a physical Ethernet connection from laptop to Cisco device Ethernet port using correct cable</a:t>
            </a:r>
          </a:p>
        </p:txBody>
      </p:sp>
      <p:pic>
        <p:nvPicPr>
          <p:cNvPr id="2" name="Picture 1"/>
          <p:cNvPicPr>
            <a:picLocks noChangeAspect="1"/>
          </p:cNvPicPr>
          <p:nvPr/>
        </p:nvPicPr>
        <p:blipFill>
          <a:blip r:embed="rId3"/>
          <a:stretch>
            <a:fillRect/>
          </a:stretch>
        </p:blipFill>
        <p:spPr>
          <a:xfrm>
            <a:off x="7172695" y="1177076"/>
            <a:ext cx="3328717" cy="1012110"/>
          </a:xfrm>
          <a:prstGeom prst="rect">
            <a:avLst/>
          </a:prstGeom>
        </p:spPr>
      </p:pic>
      <p:sp>
        <p:nvSpPr>
          <p:cNvPr id="51" name="Content Placeholder 7"/>
          <p:cNvSpPr txBox="1">
            <a:spLocks/>
          </p:cNvSpPr>
          <p:nvPr/>
        </p:nvSpPr>
        <p:spPr>
          <a:xfrm>
            <a:off x="210660" y="1262287"/>
            <a:ext cx="5369950"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prstClr val="black"/>
                </a:solidFill>
                <a:latin typeface="+mj-lt"/>
              </a:rPr>
              <a:t>Selection of the correct cable is critical in making an Ethernet connection. The types of devices that are being connected determine the type of cable that needs to be used for the connection.</a:t>
            </a:r>
          </a:p>
          <a:p>
            <a:pPr marL="0" indent="0">
              <a:buFont typeface="Arial" panose="020B0604020202020204" pitchFamily="34" charset="0"/>
              <a:buNone/>
            </a:pPr>
            <a:r>
              <a:rPr lang="en-US" sz="1600" dirty="0">
                <a:solidFill>
                  <a:prstClr val="black"/>
                </a:solidFill>
                <a:latin typeface="+mj-lt"/>
              </a:rPr>
              <a:t>The diagram at the right shows the pin out for straight-through and crossover cables.</a:t>
            </a:r>
          </a:p>
          <a:p>
            <a:pPr marL="0" indent="0">
              <a:buNone/>
            </a:pPr>
            <a:r>
              <a:rPr lang="en-US" sz="1600" dirty="0">
                <a:solidFill>
                  <a:prstClr val="black"/>
                </a:solidFill>
                <a:latin typeface="+mj-lt"/>
              </a:rPr>
              <a:t>The 568B is seen as the default wiring scheme for twisted pair structured cabling. If you are unsure of which to use, choose 568B.</a:t>
            </a:r>
          </a:p>
        </p:txBody>
      </p:sp>
      <p:grpSp>
        <p:nvGrpSpPr>
          <p:cNvPr id="33" name="Group 32"/>
          <p:cNvGrpSpPr/>
          <p:nvPr/>
        </p:nvGrpSpPr>
        <p:grpSpPr>
          <a:xfrm>
            <a:off x="5888242" y="2231427"/>
            <a:ext cx="6152136" cy="4386648"/>
            <a:chOff x="5888242" y="1434723"/>
            <a:chExt cx="6152136" cy="4386648"/>
          </a:xfrm>
        </p:grpSpPr>
        <p:grpSp>
          <p:nvGrpSpPr>
            <p:cNvPr id="26" name="Group 25"/>
            <p:cNvGrpSpPr/>
            <p:nvPr/>
          </p:nvGrpSpPr>
          <p:grpSpPr>
            <a:xfrm>
              <a:off x="5888242" y="3729485"/>
              <a:ext cx="6152136" cy="2091886"/>
              <a:chOff x="5888242" y="3874333"/>
              <a:chExt cx="6152136" cy="2091886"/>
            </a:xfrm>
          </p:grpSpPr>
          <p:sp>
            <p:nvSpPr>
              <p:cNvPr id="52" name="TextBox 51"/>
              <p:cNvSpPr txBox="1"/>
              <p:nvPr/>
            </p:nvSpPr>
            <p:spPr>
              <a:xfrm>
                <a:off x="6719772" y="3874333"/>
                <a:ext cx="1277657" cy="461665"/>
              </a:xfrm>
              <a:prstGeom prst="rect">
                <a:avLst/>
              </a:prstGeom>
              <a:noFill/>
            </p:spPr>
            <p:txBody>
              <a:bodyPr wrap="none" rtlCol="0">
                <a:spAutoFit/>
              </a:bodyPr>
              <a:lstStyle/>
              <a:p>
                <a:pPr algn="ctr"/>
                <a:r>
                  <a:rPr lang="en-US" sz="1200" b="1" dirty="0">
                    <a:solidFill>
                      <a:prstClr val="black"/>
                    </a:solidFill>
                  </a:rPr>
                  <a:t>TIA/EIA 568A</a:t>
                </a:r>
              </a:p>
              <a:p>
                <a:pPr algn="ctr"/>
                <a:r>
                  <a:rPr lang="en-US" sz="1200" b="1" dirty="0">
                    <a:solidFill>
                      <a:prstClr val="black"/>
                    </a:solidFill>
                  </a:rPr>
                  <a:t>Straight-through </a:t>
                </a:r>
              </a:p>
            </p:txBody>
          </p:sp>
          <p:sp>
            <p:nvSpPr>
              <p:cNvPr id="54" name="TextBox 53"/>
              <p:cNvSpPr txBox="1"/>
              <p:nvPr/>
            </p:nvSpPr>
            <p:spPr>
              <a:xfrm>
                <a:off x="9907033" y="3874333"/>
                <a:ext cx="1035861" cy="461665"/>
              </a:xfrm>
              <a:prstGeom prst="rect">
                <a:avLst/>
              </a:prstGeom>
              <a:noFill/>
            </p:spPr>
            <p:txBody>
              <a:bodyPr wrap="none" rtlCol="0">
                <a:spAutoFit/>
              </a:bodyPr>
              <a:lstStyle/>
              <a:p>
                <a:pPr algn="ctr"/>
                <a:r>
                  <a:rPr lang="en-US" sz="1200" b="1" dirty="0">
                    <a:solidFill>
                      <a:prstClr val="black"/>
                    </a:solidFill>
                  </a:rPr>
                  <a:t>TIA/EIA 568A</a:t>
                </a:r>
              </a:p>
              <a:p>
                <a:pPr algn="ctr"/>
                <a:r>
                  <a:rPr lang="en-US" sz="1200" b="1" dirty="0">
                    <a:solidFill>
                      <a:prstClr val="black"/>
                    </a:solidFill>
                  </a:rPr>
                  <a:t>Crossover </a:t>
                </a:r>
              </a:p>
            </p:txBody>
          </p:sp>
          <p:pic>
            <p:nvPicPr>
              <p:cNvPr id="56" name="Picture 55"/>
              <p:cNvPicPr>
                <a:picLocks noChangeAspect="1"/>
              </p:cNvPicPr>
              <p:nvPr/>
            </p:nvPicPr>
            <p:blipFill rotWithShape="1">
              <a:blip r:embed="rId4"/>
              <a:srcRect t="7634" b="59130"/>
              <a:stretch/>
            </p:blipFill>
            <p:spPr>
              <a:xfrm>
                <a:off x="5888242" y="4327542"/>
                <a:ext cx="6152136" cy="1638677"/>
              </a:xfrm>
              <a:prstGeom prst="rect">
                <a:avLst/>
              </a:prstGeom>
            </p:spPr>
          </p:pic>
        </p:grpSp>
        <p:grpSp>
          <p:nvGrpSpPr>
            <p:cNvPr id="27" name="Group 26"/>
            <p:cNvGrpSpPr/>
            <p:nvPr/>
          </p:nvGrpSpPr>
          <p:grpSpPr>
            <a:xfrm>
              <a:off x="5888242" y="1434723"/>
              <a:ext cx="6152136" cy="2096114"/>
              <a:chOff x="5888242" y="1434723"/>
              <a:chExt cx="6152136" cy="2096114"/>
            </a:xfrm>
          </p:grpSpPr>
          <p:sp>
            <p:nvSpPr>
              <p:cNvPr id="53" name="TextBox 52"/>
              <p:cNvSpPr txBox="1"/>
              <p:nvPr/>
            </p:nvSpPr>
            <p:spPr>
              <a:xfrm>
                <a:off x="6719772" y="1460109"/>
                <a:ext cx="1242391" cy="461665"/>
              </a:xfrm>
              <a:prstGeom prst="rect">
                <a:avLst/>
              </a:prstGeom>
              <a:noFill/>
            </p:spPr>
            <p:txBody>
              <a:bodyPr wrap="none" rtlCol="0">
                <a:spAutoFit/>
              </a:bodyPr>
              <a:lstStyle/>
              <a:p>
                <a:pPr algn="ctr"/>
                <a:r>
                  <a:rPr lang="en-US" sz="1200" b="1" dirty="0">
                    <a:solidFill>
                      <a:prstClr val="black"/>
                    </a:solidFill>
                  </a:rPr>
                  <a:t>TIA/EIA 568B </a:t>
                </a:r>
              </a:p>
              <a:p>
                <a:pPr algn="ctr"/>
                <a:r>
                  <a:rPr lang="en-US" sz="1200" b="1" dirty="0">
                    <a:solidFill>
                      <a:prstClr val="black"/>
                    </a:solidFill>
                  </a:rPr>
                  <a:t>Straight-through</a:t>
                </a:r>
              </a:p>
            </p:txBody>
          </p:sp>
          <p:sp>
            <p:nvSpPr>
              <p:cNvPr id="55" name="TextBox 54"/>
              <p:cNvSpPr txBox="1"/>
              <p:nvPr/>
            </p:nvSpPr>
            <p:spPr>
              <a:xfrm>
                <a:off x="9871767" y="1434723"/>
                <a:ext cx="1029449" cy="461665"/>
              </a:xfrm>
              <a:prstGeom prst="rect">
                <a:avLst/>
              </a:prstGeom>
              <a:noFill/>
            </p:spPr>
            <p:txBody>
              <a:bodyPr wrap="none" rtlCol="0">
                <a:spAutoFit/>
              </a:bodyPr>
              <a:lstStyle/>
              <a:p>
                <a:r>
                  <a:rPr lang="en-US" sz="1200" b="1" dirty="0">
                    <a:solidFill>
                      <a:prstClr val="black"/>
                    </a:solidFill>
                  </a:rPr>
                  <a:t>TIA/EIA 568B</a:t>
                </a:r>
              </a:p>
              <a:p>
                <a:pPr algn="ctr"/>
                <a:r>
                  <a:rPr lang="en-US" sz="1200" b="1" dirty="0">
                    <a:solidFill>
                      <a:prstClr val="black"/>
                    </a:solidFill>
                  </a:rPr>
                  <a:t>Crossover </a:t>
                </a:r>
              </a:p>
            </p:txBody>
          </p:sp>
          <p:pic>
            <p:nvPicPr>
              <p:cNvPr id="57" name="Picture 56"/>
              <p:cNvPicPr>
                <a:picLocks noChangeAspect="1"/>
              </p:cNvPicPr>
              <p:nvPr/>
            </p:nvPicPr>
            <p:blipFill rotWithShape="1">
              <a:blip r:embed="rId4"/>
              <a:srcRect t="49318" b="17445"/>
              <a:stretch/>
            </p:blipFill>
            <p:spPr>
              <a:xfrm>
                <a:off x="5888242" y="1892160"/>
                <a:ext cx="6152136" cy="1638677"/>
              </a:xfrm>
              <a:prstGeom prst="rect">
                <a:avLst/>
              </a:prstGeom>
            </p:spPr>
          </p:pic>
        </p:grpSp>
      </p:grpSp>
    </p:spTree>
    <p:extLst>
      <p:ext uri="{BB962C8B-B14F-4D97-AF65-F5344CB8AC3E}">
        <p14:creationId xmlns:p14="http://schemas.microsoft.com/office/powerpoint/2010/main" val="1844990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1900" b="1" dirty="0">
                <a:solidFill>
                  <a:prstClr val="black"/>
                </a:solidFill>
              </a:rPr>
              <a:t>Make a physical Ethernet connection from laptop to Cisco device Ethernet port using correct cable</a:t>
            </a:r>
          </a:p>
        </p:txBody>
      </p:sp>
      <p:grpSp>
        <p:nvGrpSpPr>
          <p:cNvPr id="33" name="Group 32"/>
          <p:cNvGrpSpPr/>
          <p:nvPr/>
        </p:nvGrpSpPr>
        <p:grpSpPr>
          <a:xfrm>
            <a:off x="7509579" y="1644925"/>
            <a:ext cx="2729880" cy="4939215"/>
            <a:chOff x="838200" y="2181149"/>
            <a:chExt cx="2007741" cy="3632637"/>
          </a:xfrm>
        </p:grpSpPr>
        <p:pic>
          <p:nvPicPr>
            <p:cNvPr id="18" name="Picture 17"/>
            <p:cNvPicPr>
              <a:picLocks noChangeAspect="1"/>
            </p:cNvPicPr>
            <p:nvPr/>
          </p:nvPicPr>
          <p:blipFill>
            <a:blip r:embed="rId3"/>
            <a:stretch>
              <a:fillRect/>
            </a:stretch>
          </p:blipFill>
          <p:spPr>
            <a:xfrm>
              <a:off x="2441129" y="5127986"/>
              <a:ext cx="342900" cy="685800"/>
            </a:xfrm>
            <a:prstGeom prst="rect">
              <a:avLst/>
            </a:prstGeom>
          </p:spPr>
        </p:pic>
        <p:pic>
          <p:nvPicPr>
            <p:cNvPr id="16" name="Picture 15"/>
            <p:cNvPicPr>
              <a:picLocks noChangeAspect="1"/>
            </p:cNvPicPr>
            <p:nvPr/>
          </p:nvPicPr>
          <p:blipFill>
            <a:blip r:embed="rId4"/>
            <a:stretch>
              <a:fillRect/>
            </a:stretch>
          </p:blipFill>
          <p:spPr>
            <a:xfrm>
              <a:off x="2360166" y="4426634"/>
              <a:ext cx="485775" cy="514350"/>
            </a:xfrm>
            <a:prstGeom prst="rect">
              <a:avLst/>
            </a:prstGeom>
          </p:spPr>
        </p:pic>
        <p:pic>
          <p:nvPicPr>
            <p:cNvPr id="17" name="Picture 16"/>
            <p:cNvPicPr>
              <a:picLocks noChangeAspect="1"/>
            </p:cNvPicPr>
            <p:nvPr/>
          </p:nvPicPr>
          <p:blipFill>
            <a:blip r:embed="rId3"/>
            <a:stretch>
              <a:fillRect/>
            </a:stretch>
          </p:blipFill>
          <p:spPr>
            <a:xfrm>
              <a:off x="2422086" y="3579618"/>
              <a:ext cx="342900" cy="685800"/>
            </a:xfrm>
            <a:prstGeom prst="rect">
              <a:avLst/>
            </a:prstGeom>
          </p:spPr>
        </p:pic>
        <p:pic>
          <p:nvPicPr>
            <p:cNvPr id="13" name="Picture 12"/>
            <p:cNvPicPr>
              <a:picLocks noChangeAspect="1"/>
            </p:cNvPicPr>
            <p:nvPr/>
          </p:nvPicPr>
          <p:blipFill>
            <a:blip r:embed="rId5"/>
            <a:stretch>
              <a:fillRect/>
            </a:stretch>
          </p:blipFill>
          <p:spPr>
            <a:xfrm>
              <a:off x="2369692" y="2181149"/>
              <a:ext cx="466725" cy="485775"/>
            </a:xfrm>
            <a:prstGeom prst="rect">
              <a:avLst/>
            </a:prstGeom>
          </p:spPr>
        </p:pic>
        <p:pic>
          <p:nvPicPr>
            <p:cNvPr id="14" name="Picture 13"/>
            <p:cNvPicPr>
              <a:picLocks noChangeAspect="1"/>
            </p:cNvPicPr>
            <p:nvPr/>
          </p:nvPicPr>
          <p:blipFill>
            <a:blip r:embed="rId4"/>
            <a:stretch>
              <a:fillRect/>
            </a:stretch>
          </p:blipFill>
          <p:spPr>
            <a:xfrm>
              <a:off x="2360166" y="2941044"/>
              <a:ext cx="485775" cy="514350"/>
            </a:xfrm>
            <a:prstGeom prst="rect">
              <a:avLst/>
            </a:prstGeom>
          </p:spPr>
        </p:pic>
        <p:cxnSp>
          <p:nvCxnSpPr>
            <p:cNvPr id="22" name="Straight Connector 21"/>
            <p:cNvCxnSpPr/>
            <p:nvPr/>
          </p:nvCxnSpPr>
          <p:spPr>
            <a:xfrm>
              <a:off x="1148664" y="2353165"/>
              <a:ext cx="12505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02981" y="3094040"/>
              <a:ext cx="12505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02980" y="3845478"/>
              <a:ext cx="12505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08972" y="4605969"/>
              <a:ext cx="12505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21085" y="5412813"/>
              <a:ext cx="125050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a:off x="838200" y="2219250"/>
              <a:ext cx="514350" cy="409575"/>
            </a:xfrm>
            <a:prstGeom prst="rect">
              <a:avLst/>
            </a:prstGeom>
          </p:spPr>
        </p:pic>
        <p:pic>
          <p:nvPicPr>
            <p:cNvPr id="5" name="Picture 4"/>
            <p:cNvPicPr>
              <a:picLocks noChangeAspect="1"/>
            </p:cNvPicPr>
            <p:nvPr/>
          </p:nvPicPr>
          <p:blipFill>
            <a:blip r:embed="rId6"/>
            <a:stretch>
              <a:fillRect/>
            </a:stretch>
          </p:blipFill>
          <p:spPr>
            <a:xfrm>
              <a:off x="838200" y="2966675"/>
              <a:ext cx="514350" cy="409575"/>
            </a:xfrm>
            <a:prstGeom prst="rect">
              <a:avLst/>
            </a:prstGeom>
          </p:spPr>
        </p:pic>
        <p:pic>
          <p:nvPicPr>
            <p:cNvPr id="6" name="Picture 5"/>
            <p:cNvPicPr>
              <a:picLocks noChangeAspect="1"/>
            </p:cNvPicPr>
            <p:nvPr/>
          </p:nvPicPr>
          <p:blipFill>
            <a:blip r:embed="rId6"/>
            <a:stretch>
              <a:fillRect/>
            </a:stretch>
          </p:blipFill>
          <p:spPr>
            <a:xfrm>
              <a:off x="841762" y="3714100"/>
              <a:ext cx="514350" cy="409575"/>
            </a:xfrm>
            <a:prstGeom prst="rect">
              <a:avLst/>
            </a:prstGeom>
          </p:spPr>
        </p:pic>
        <p:pic>
          <p:nvPicPr>
            <p:cNvPr id="7" name="Picture 6"/>
            <p:cNvPicPr>
              <a:picLocks noChangeAspect="1"/>
            </p:cNvPicPr>
            <p:nvPr/>
          </p:nvPicPr>
          <p:blipFill>
            <a:blip r:embed="rId7"/>
            <a:stretch>
              <a:fillRect/>
            </a:stretch>
          </p:blipFill>
          <p:spPr>
            <a:xfrm>
              <a:off x="933450" y="4461525"/>
              <a:ext cx="323850" cy="447675"/>
            </a:xfrm>
            <a:prstGeom prst="rect">
              <a:avLst/>
            </a:prstGeom>
          </p:spPr>
        </p:pic>
        <p:pic>
          <p:nvPicPr>
            <p:cNvPr id="8" name="Picture 7"/>
            <p:cNvPicPr>
              <a:picLocks noChangeAspect="1"/>
            </p:cNvPicPr>
            <p:nvPr/>
          </p:nvPicPr>
          <p:blipFill>
            <a:blip r:embed="rId7"/>
            <a:stretch>
              <a:fillRect/>
            </a:stretch>
          </p:blipFill>
          <p:spPr>
            <a:xfrm>
              <a:off x="933450" y="5247049"/>
              <a:ext cx="323850" cy="447675"/>
            </a:xfrm>
            <a:prstGeom prst="rect">
              <a:avLst/>
            </a:prstGeom>
          </p:spPr>
        </p:pic>
      </p:grpSp>
      <p:sp>
        <p:nvSpPr>
          <p:cNvPr id="34" name="TextBox 33"/>
          <p:cNvSpPr txBox="1"/>
          <p:nvPr/>
        </p:nvSpPr>
        <p:spPr>
          <a:xfrm>
            <a:off x="8047088" y="1339028"/>
            <a:ext cx="1633524" cy="276999"/>
          </a:xfrm>
          <a:prstGeom prst="rect">
            <a:avLst/>
          </a:prstGeom>
          <a:noFill/>
        </p:spPr>
        <p:txBody>
          <a:bodyPr wrap="none" rtlCol="0">
            <a:spAutoFit/>
          </a:bodyPr>
          <a:lstStyle/>
          <a:p>
            <a:r>
              <a:rPr lang="en-US" sz="1200" b="1" dirty="0">
                <a:solidFill>
                  <a:prstClr val="black"/>
                </a:solidFill>
              </a:rPr>
              <a:t>Straight-through Cable</a:t>
            </a:r>
          </a:p>
        </p:txBody>
      </p:sp>
      <p:sp>
        <p:nvSpPr>
          <p:cNvPr id="36" name="Content Placeholder 7"/>
          <p:cNvSpPr txBox="1">
            <a:spLocks/>
          </p:cNvSpPr>
          <p:nvPr/>
        </p:nvSpPr>
        <p:spPr>
          <a:xfrm>
            <a:off x="210659" y="1262287"/>
            <a:ext cx="5338493"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straight through cable is a type of twisted pair cable that is used in local area networks to connect a computer to a network hub such as a router. </a:t>
            </a:r>
          </a:p>
          <a:p>
            <a:pPr marL="0" indent="0">
              <a:buNone/>
            </a:pPr>
            <a:r>
              <a:rPr lang="en-US" sz="1600" dirty="0">
                <a:solidFill>
                  <a:prstClr val="black"/>
                </a:solidFill>
                <a:latin typeface="+mj-lt"/>
              </a:rPr>
              <a:t>The straight through is the most common type and is used to connect computers to hubs or switches. They are most likely what you will find when you go to your local computer store and buy a patch cable.</a:t>
            </a:r>
          </a:p>
          <a:p>
            <a:pPr marL="0" indent="0">
              <a:buNone/>
            </a:pPr>
            <a:r>
              <a:rPr lang="en-US" sz="1600" dirty="0">
                <a:latin typeface="+mj-lt"/>
              </a:rPr>
              <a:t>This type of cable is also sometimes called a patch cable.</a:t>
            </a:r>
          </a:p>
          <a:p>
            <a:pPr marL="0" indent="0">
              <a:buNone/>
            </a:pPr>
            <a:r>
              <a:rPr lang="en-US" sz="1600" dirty="0">
                <a:latin typeface="+mj-lt"/>
              </a:rPr>
              <a:t>Straight through cable use one wiring standard: both ends use T568B wiring standard. </a:t>
            </a:r>
          </a:p>
          <a:p>
            <a:pPr marL="0" indent="0">
              <a:buNone/>
            </a:pPr>
            <a:r>
              <a:rPr lang="en-US" sz="1600" dirty="0">
                <a:latin typeface="+mj-lt"/>
              </a:rPr>
              <a:t>The figure below shows a straight through cable of which both ends are wired as the T568B standard.</a:t>
            </a:r>
            <a:endParaRPr lang="en-US" sz="1600" dirty="0">
              <a:solidFill>
                <a:prstClr val="black"/>
              </a:solidFill>
              <a:latin typeface="+mj-lt"/>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3892"/>
          <a:stretch/>
        </p:blipFill>
        <p:spPr>
          <a:xfrm>
            <a:off x="510988" y="4491318"/>
            <a:ext cx="4391510" cy="2110290"/>
          </a:xfrm>
          <a:prstGeom prst="rect">
            <a:avLst/>
          </a:prstGeom>
        </p:spPr>
      </p:pic>
    </p:spTree>
    <p:extLst>
      <p:ext uri="{BB962C8B-B14F-4D97-AF65-F5344CB8AC3E}">
        <p14:creationId xmlns:p14="http://schemas.microsoft.com/office/powerpoint/2010/main" val="3307800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1900" b="1" dirty="0">
                <a:solidFill>
                  <a:prstClr val="black"/>
                </a:solidFill>
              </a:rPr>
              <a:t>Make a physical Ethernet connection from laptop to Cisco device Ethernet port using correct cable</a:t>
            </a:r>
          </a:p>
        </p:txBody>
      </p:sp>
      <p:grpSp>
        <p:nvGrpSpPr>
          <p:cNvPr id="19" name="Group 18"/>
          <p:cNvGrpSpPr/>
          <p:nvPr/>
        </p:nvGrpSpPr>
        <p:grpSpPr>
          <a:xfrm>
            <a:off x="7469846" y="1666863"/>
            <a:ext cx="2760569" cy="4833788"/>
            <a:chOff x="4228722" y="2219248"/>
            <a:chExt cx="2050118" cy="3589780"/>
          </a:xfrm>
        </p:grpSpPr>
        <p:pic>
          <p:nvPicPr>
            <p:cNvPr id="28" name="Picture 27"/>
            <p:cNvPicPr>
              <a:picLocks noChangeAspect="1"/>
            </p:cNvPicPr>
            <p:nvPr/>
          </p:nvPicPr>
          <p:blipFill>
            <a:blip r:embed="rId3"/>
            <a:stretch>
              <a:fillRect/>
            </a:stretch>
          </p:blipFill>
          <p:spPr>
            <a:xfrm>
              <a:off x="4228722" y="2796236"/>
              <a:ext cx="514350" cy="409575"/>
            </a:xfrm>
            <a:prstGeom prst="rect">
              <a:avLst/>
            </a:prstGeom>
          </p:spPr>
        </p:pic>
        <p:pic>
          <p:nvPicPr>
            <p:cNvPr id="35" name="Picture 34"/>
            <p:cNvPicPr>
              <a:picLocks noChangeAspect="1"/>
            </p:cNvPicPr>
            <p:nvPr/>
          </p:nvPicPr>
          <p:blipFill>
            <a:blip r:embed="rId3"/>
            <a:stretch>
              <a:fillRect/>
            </a:stretch>
          </p:blipFill>
          <p:spPr>
            <a:xfrm>
              <a:off x="4228722" y="2219250"/>
              <a:ext cx="514350" cy="409575"/>
            </a:xfrm>
            <a:prstGeom prst="rect">
              <a:avLst/>
            </a:prstGeom>
          </p:spPr>
        </p:pic>
        <p:pic>
          <p:nvPicPr>
            <p:cNvPr id="37" name="Picture 36"/>
            <p:cNvPicPr>
              <a:picLocks noChangeAspect="1"/>
            </p:cNvPicPr>
            <p:nvPr/>
          </p:nvPicPr>
          <p:blipFill>
            <a:blip r:embed="rId4"/>
            <a:stretch>
              <a:fillRect/>
            </a:stretch>
          </p:blipFill>
          <p:spPr>
            <a:xfrm>
              <a:off x="4323972" y="3373222"/>
              <a:ext cx="323850" cy="447675"/>
            </a:xfrm>
            <a:prstGeom prst="rect">
              <a:avLst/>
            </a:prstGeom>
          </p:spPr>
        </p:pic>
        <p:pic>
          <p:nvPicPr>
            <p:cNvPr id="39" name="Picture 38"/>
            <p:cNvPicPr>
              <a:picLocks noChangeAspect="1"/>
            </p:cNvPicPr>
            <p:nvPr/>
          </p:nvPicPr>
          <p:blipFill>
            <a:blip r:embed="rId5"/>
            <a:stretch>
              <a:fillRect/>
            </a:stretch>
          </p:blipFill>
          <p:spPr>
            <a:xfrm>
              <a:off x="4252535" y="3988308"/>
              <a:ext cx="466725" cy="485775"/>
            </a:xfrm>
            <a:prstGeom prst="rect">
              <a:avLst/>
            </a:prstGeom>
          </p:spPr>
        </p:pic>
        <p:pic>
          <p:nvPicPr>
            <p:cNvPr id="42" name="Picture 41"/>
            <p:cNvPicPr>
              <a:picLocks noChangeAspect="1"/>
            </p:cNvPicPr>
            <p:nvPr/>
          </p:nvPicPr>
          <p:blipFill>
            <a:blip r:embed="rId6"/>
            <a:stretch>
              <a:fillRect/>
            </a:stretch>
          </p:blipFill>
          <p:spPr>
            <a:xfrm>
              <a:off x="5778778" y="4622176"/>
              <a:ext cx="485775" cy="514350"/>
            </a:xfrm>
            <a:prstGeom prst="rect">
              <a:avLst/>
            </a:prstGeom>
          </p:spPr>
        </p:pic>
        <p:pic>
          <p:nvPicPr>
            <p:cNvPr id="43" name="Picture 42"/>
            <p:cNvPicPr>
              <a:picLocks noChangeAspect="1"/>
            </p:cNvPicPr>
            <p:nvPr/>
          </p:nvPicPr>
          <p:blipFill>
            <a:blip r:embed="rId6"/>
            <a:stretch>
              <a:fillRect/>
            </a:stretch>
          </p:blipFill>
          <p:spPr>
            <a:xfrm>
              <a:off x="4243010" y="5294678"/>
              <a:ext cx="485775" cy="514350"/>
            </a:xfrm>
            <a:prstGeom prst="rect">
              <a:avLst/>
            </a:prstGeom>
          </p:spPr>
        </p:pic>
        <p:pic>
          <p:nvPicPr>
            <p:cNvPr id="44" name="Picture 43"/>
            <p:cNvPicPr>
              <a:picLocks noChangeAspect="1"/>
            </p:cNvPicPr>
            <p:nvPr/>
          </p:nvPicPr>
          <p:blipFill>
            <a:blip r:embed="rId6"/>
            <a:stretch>
              <a:fillRect/>
            </a:stretch>
          </p:blipFill>
          <p:spPr>
            <a:xfrm>
              <a:off x="5769253" y="5289581"/>
              <a:ext cx="485775" cy="514350"/>
            </a:xfrm>
            <a:prstGeom prst="rect">
              <a:avLst/>
            </a:prstGeom>
          </p:spPr>
        </p:pic>
        <p:cxnSp>
          <p:nvCxnSpPr>
            <p:cNvPr id="45" name="Straight Connector 44"/>
            <p:cNvCxnSpPr/>
            <p:nvPr/>
          </p:nvCxnSpPr>
          <p:spPr>
            <a:xfrm>
              <a:off x="4613568" y="5449025"/>
              <a:ext cx="125050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20663" y="4831880"/>
              <a:ext cx="125050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647822" y="3558841"/>
              <a:ext cx="125050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28785" y="2929320"/>
              <a:ext cx="125050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43072" y="2353165"/>
              <a:ext cx="125050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3"/>
            <a:stretch>
              <a:fillRect/>
            </a:stretch>
          </p:blipFill>
          <p:spPr>
            <a:xfrm>
              <a:off x="5764490" y="2219248"/>
              <a:ext cx="514350" cy="409575"/>
            </a:xfrm>
            <a:prstGeom prst="rect">
              <a:avLst/>
            </a:prstGeom>
          </p:spPr>
        </p:pic>
        <p:pic>
          <p:nvPicPr>
            <p:cNvPr id="36" name="Picture 35"/>
            <p:cNvPicPr>
              <a:picLocks noChangeAspect="1"/>
            </p:cNvPicPr>
            <p:nvPr/>
          </p:nvPicPr>
          <p:blipFill>
            <a:blip r:embed="rId4"/>
            <a:stretch>
              <a:fillRect/>
            </a:stretch>
          </p:blipFill>
          <p:spPr>
            <a:xfrm>
              <a:off x="5859740" y="2781880"/>
              <a:ext cx="323850" cy="447675"/>
            </a:xfrm>
            <a:prstGeom prst="rect">
              <a:avLst/>
            </a:prstGeom>
          </p:spPr>
        </p:pic>
        <p:pic>
          <p:nvPicPr>
            <p:cNvPr id="38" name="Picture 37"/>
            <p:cNvPicPr>
              <a:picLocks noChangeAspect="1"/>
            </p:cNvPicPr>
            <p:nvPr/>
          </p:nvPicPr>
          <p:blipFill>
            <a:blip r:embed="rId4"/>
            <a:stretch>
              <a:fillRect/>
            </a:stretch>
          </p:blipFill>
          <p:spPr>
            <a:xfrm>
              <a:off x="5859740" y="3382612"/>
              <a:ext cx="323850" cy="447675"/>
            </a:xfrm>
            <a:prstGeom prst="rect">
              <a:avLst/>
            </a:prstGeom>
          </p:spPr>
        </p:pic>
        <p:cxnSp>
          <p:nvCxnSpPr>
            <p:cNvPr id="50" name="Straight Connector 49"/>
            <p:cNvCxnSpPr/>
            <p:nvPr/>
          </p:nvCxnSpPr>
          <p:spPr>
            <a:xfrm>
              <a:off x="4701820" y="4181269"/>
              <a:ext cx="1250505"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5"/>
            <a:stretch>
              <a:fillRect/>
            </a:stretch>
          </p:blipFill>
          <p:spPr>
            <a:xfrm>
              <a:off x="5788303" y="3983344"/>
              <a:ext cx="466725" cy="485775"/>
            </a:xfrm>
            <a:prstGeom prst="rect">
              <a:avLst/>
            </a:prstGeom>
          </p:spPr>
        </p:pic>
        <p:pic>
          <p:nvPicPr>
            <p:cNvPr id="41" name="Picture 40"/>
            <p:cNvPicPr>
              <a:picLocks noChangeAspect="1"/>
            </p:cNvPicPr>
            <p:nvPr/>
          </p:nvPicPr>
          <p:blipFill>
            <a:blip r:embed="rId5"/>
            <a:stretch>
              <a:fillRect/>
            </a:stretch>
          </p:blipFill>
          <p:spPr>
            <a:xfrm>
              <a:off x="4252535" y="4641494"/>
              <a:ext cx="466725" cy="485775"/>
            </a:xfrm>
            <a:prstGeom prst="rect">
              <a:avLst/>
            </a:prstGeom>
          </p:spPr>
        </p:pic>
      </p:grpSp>
      <p:sp>
        <p:nvSpPr>
          <p:cNvPr id="51" name="TextBox 50"/>
          <p:cNvSpPr txBox="1"/>
          <p:nvPr/>
        </p:nvSpPr>
        <p:spPr>
          <a:xfrm>
            <a:off x="8239310" y="1339618"/>
            <a:ext cx="1200457" cy="276999"/>
          </a:xfrm>
          <a:prstGeom prst="rect">
            <a:avLst/>
          </a:prstGeom>
          <a:noFill/>
        </p:spPr>
        <p:txBody>
          <a:bodyPr wrap="none" rtlCol="0">
            <a:spAutoFit/>
          </a:bodyPr>
          <a:lstStyle/>
          <a:p>
            <a:r>
              <a:rPr lang="en-US" sz="1200" b="1" dirty="0">
                <a:solidFill>
                  <a:prstClr val="black"/>
                </a:solidFill>
              </a:rPr>
              <a:t>Crossover Cable</a:t>
            </a:r>
          </a:p>
        </p:txBody>
      </p:sp>
      <p:sp>
        <p:nvSpPr>
          <p:cNvPr id="52" name="Content Placeholder 7"/>
          <p:cNvSpPr txBox="1">
            <a:spLocks/>
          </p:cNvSpPr>
          <p:nvPr/>
        </p:nvSpPr>
        <p:spPr>
          <a:xfrm>
            <a:off x="210660" y="1262287"/>
            <a:ext cx="4599508"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crossover Ethernet cable is a type of Ethernet cable used to connect computing devices together directly. </a:t>
            </a:r>
          </a:p>
          <a:p>
            <a:pPr marL="0" indent="0">
              <a:buNone/>
            </a:pPr>
            <a:r>
              <a:rPr lang="en-US" sz="1600" dirty="0">
                <a:latin typeface="+mj-lt"/>
              </a:rPr>
              <a:t>It is most often used to connect two devices of the same type: e.g. two computers (via network interface controller) or two switches to each other.</a:t>
            </a:r>
          </a:p>
          <a:p>
            <a:pPr marL="0" indent="0">
              <a:buNone/>
            </a:pPr>
            <a:r>
              <a:rPr lang="en-US" sz="1600" dirty="0">
                <a:latin typeface="+mj-lt"/>
              </a:rPr>
              <a:t>Unlike straight through cable, the RJ45 crossover cable uses two different wiring standards: one end uses the T568A wiring standard, and the other end uses the T568B wiring standard. The internal wiring of Ethernet crossover cables reverses the transmit and receive signals.</a:t>
            </a:r>
            <a:endParaRPr lang="en-US" sz="1600" dirty="0">
              <a:solidFill>
                <a:prstClr val="black"/>
              </a:solidFill>
              <a:latin typeface="+mj-lt"/>
            </a:endParaRP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249" y="4245206"/>
            <a:ext cx="4551434" cy="2275717"/>
          </a:xfrm>
          <a:prstGeom prst="rect">
            <a:avLst/>
          </a:prstGeom>
        </p:spPr>
      </p:pic>
    </p:spTree>
    <p:extLst>
      <p:ext uri="{BB962C8B-B14F-4D97-AF65-F5344CB8AC3E}">
        <p14:creationId xmlns:p14="http://schemas.microsoft.com/office/powerpoint/2010/main" val="934300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r>
              <a:rPr lang="en-US" sz="2800" b="1" dirty="0"/>
              <a:t/>
            </a:r>
            <a:br>
              <a:rPr lang="en-US" sz="2800" b="1" dirty="0"/>
            </a:br>
            <a:r>
              <a:rPr lang="en-US" sz="1900" b="1" dirty="0"/>
              <a:t>Use a modem to connect to Cisco console port and phone line</a:t>
            </a:r>
          </a:p>
        </p:txBody>
      </p:sp>
      <p:sp>
        <p:nvSpPr>
          <p:cNvPr id="22" name="Content Placeholder 7"/>
          <p:cNvSpPr txBox="1">
            <a:spLocks/>
          </p:cNvSpPr>
          <p:nvPr/>
        </p:nvSpPr>
        <p:spPr>
          <a:xfrm>
            <a:off x="310242" y="1262287"/>
            <a:ext cx="5220981"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Having a modem connected to a router allows the user remote access. It can be used to recover passwords remotely, it is beneficial if you need to access the router for configuration or management and leave the AUX port free for dial-on-demand routing (DDR).</a:t>
            </a:r>
          </a:p>
          <a:p>
            <a:pPr marL="0" indent="0">
              <a:buNone/>
            </a:pPr>
            <a:r>
              <a:rPr lang="en-US" sz="1600" dirty="0">
                <a:latin typeface="+mj-lt"/>
              </a:rPr>
              <a:t>Some routers (for example, Cisco 1600s) do not have AUX ports. If you want to connect a modem to the router and leave the serial port(s) free for other connections, the console is the only option.</a:t>
            </a:r>
          </a:p>
          <a:p>
            <a:pPr marL="0" indent="0">
              <a:buNone/>
            </a:pPr>
            <a:r>
              <a:rPr lang="en-US" sz="1600" b="1" dirty="0">
                <a:latin typeface="+mj-lt"/>
              </a:rPr>
              <a:t>Step 1   </a:t>
            </a:r>
            <a:r>
              <a:rPr lang="en-US" sz="1600" dirty="0">
                <a:latin typeface="+mj-lt"/>
              </a:rPr>
              <a:t>Connect the RJ-45 end of the adapter cable to the Console port on the router </a:t>
            </a:r>
          </a:p>
          <a:p>
            <a:pPr marL="0" indent="0">
              <a:buNone/>
            </a:pPr>
            <a:r>
              <a:rPr lang="en-US" sz="1600" b="1" dirty="0">
                <a:latin typeface="+mj-lt"/>
              </a:rPr>
              <a:t>Step 2   </a:t>
            </a:r>
            <a:r>
              <a:rPr lang="en-US" sz="1600" dirty="0">
                <a:latin typeface="+mj-lt"/>
              </a:rPr>
              <a:t>Connect the DB-9 end of the console cable to the DB-9 end of the modem adapter.</a:t>
            </a:r>
          </a:p>
          <a:p>
            <a:pPr marL="0" indent="0">
              <a:buNone/>
            </a:pPr>
            <a:r>
              <a:rPr lang="en-US" sz="1600" b="1" dirty="0">
                <a:latin typeface="+mj-lt"/>
              </a:rPr>
              <a:t>Step 3  </a:t>
            </a:r>
            <a:r>
              <a:rPr lang="en-US" sz="1600" dirty="0">
                <a:latin typeface="+mj-lt"/>
              </a:rPr>
              <a:t>Connect the DB-25 end of the modem adapter to the modem.</a:t>
            </a:r>
          </a:p>
          <a:p>
            <a:pPr marL="0" indent="0">
              <a:buNone/>
            </a:pPr>
            <a:r>
              <a:rPr lang="en-US" sz="1600" b="1" dirty="0">
                <a:latin typeface="+mj-lt"/>
              </a:rPr>
              <a:t>Step 4  </a:t>
            </a:r>
            <a:r>
              <a:rPr lang="en-US" sz="1600" dirty="0">
                <a:latin typeface="+mj-lt"/>
              </a:rPr>
              <a:t>Make sure that your modem and the router console port are configured for the same transmission speed and support mode control with data carrier detect (DCD) and data terminal ready (DTR).</a:t>
            </a:r>
          </a:p>
          <a:p>
            <a:pPr marL="0" indent="0">
              <a:buNone/>
            </a:pPr>
            <a:endParaRPr lang="en-US" sz="1600" dirty="0">
              <a:latin typeface="+mj-lt"/>
            </a:endParaRPr>
          </a:p>
          <a:p>
            <a:pPr marL="0" indent="0">
              <a:buNone/>
            </a:pPr>
            <a:endParaRPr lang="en-US" sz="1600" dirty="0">
              <a:latin typeface="+mj-lt"/>
            </a:endParaRPr>
          </a:p>
          <a:p>
            <a:pPr marL="0" indent="0">
              <a:buNone/>
            </a:pPr>
            <a:endParaRPr lang="en-US" sz="16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410" y="1262287"/>
            <a:ext cx="5749315" cy="2860725"/>
          </a:xfrm>
          <a:prstGeom prst="rect">
            <a:avLst/>
          </a:prstGeom>
        </p:spPr>
      </p:pic>
      <p:pic>
        <p:nvPicPr>
          <p:cNvPr id="1034" name="Picture 10" descr="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5" y="90488"/>
            <a:ext cx="47625"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00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r>
              <a:rPr lang="en-US" sz="2800" b="1" dirty="0"/>
              <a:t/>
            </a:r>
            <a:br>
              <a:rPr lang="en-US" sz="2800" b="1" dirty="0"/>
            </a:br>
            <a:r>
              <a:rPr lang="en-US" sz="1900" b="1" dirty="0"/>
              <a:t>Configure the correct DIP switch settings on the modem </a:t>
            </a:r>
          </a:p>
        </p:txBody>
      </p:sp>
      <p:sp>
        <p:nvSpPr>
          <p:cNvPr id="25" name="TextBox 24"/>
          <p:cNvSpPr txBox="1"/>
          <p:nvPr/>
        </p:nvSpPr>
        <p:spPr>
          <a:xfrm>
            <a:off x="1227497" y="2931642"/>
            <a:ext cx="989758" cy="276999"/>
          </a:xfrm>
          <a:prstGeom prst="rect">
            <a:avLst/>
          </a:prstGeom>
          <a:noFill/>
        </p:spPr>
        <p:txBody>
          <a:bodyPr wrap="none" rtlCol="0">
            <a:spAutoFit/>
          </a:bodyPr>
          <a:lstStyle/>
          <a:p>
            <a:r>
              <a:rPr lang="en-US" sz="1200" b="1" dirty="0"/>
              <a:t>Dip switches</a:t>
            </a:r>
          </a:p>
        </p:txBody>
      </p:sp>
      <p:sp>
        <p:nvSpPr>
          <p:cNvPr id="22" name="Content Placeholder 7"/>
          <p:cNvSpPr txBox="1">
            <a:spLocks/>
          </p:cNvSpPr>
          <p:nvPr/>
        </p:nvSpPr>
        <p:spPr>
          <a:xfrm>
            <a:off x="310242" y="1262287"/>
            <a:ext cx="5229945"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The dip switched on a modem allow the user to turn specific settings on and off.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97" y="1864842"/>
            <a:ext cx="2857500" cy="1066800"/>
          </a:xfrm>
          <a:prstGeom prst="rect">
            <a:avLst/>
          </a:prstGeom>
        </p:spPr>
      </p:pic>
      <p:grpSp>
        <p:nvGrpSpPr>
          <p:cNvPr id="13" name="Group 12"/>
          <p:cNvGrpSpPr/>
          <p:nvPr/>
        </p:nvGrpSpPr>
        <p:grpSpPr>
          <a:xfrm>
            <a:off x="3597527" y="1864842"/>
            <a:ext cx="8516297" cy="4487333"/>
            <a:chOff x="0" y="1185333"/>
            <a:chExt cx="8516297" cy="4487333"/>
          </a:xfrm>
        </p:grpSpPr>
        <p:pic>
          <p:nvPicPr>
            <p:cNvPr id="14" name="Picture 13"/>
            <p:cNvPicPr>
              <a:picLocks noChangeAspect="1"/>
            </p:cNvPicPr>
            <p:nvPr/>
          </p:nvPicPr>
          <p:blipFill rotWithShape="1">
            <a:blip r:embed="rId4"/>
            <a:srcRect r="60718"/>
            <a:stretch/>
          </p:blipFill>
          <p:spPr>
            <a:xfrm>
              <a:off x="0" y="1185333"/>
              <a:ext cx="4789283" cy="4487333"/>
            </a:xfrm>
            <a:prstGeom prst="rect">
              <a:avLst/>
            </a:prstGeom>
          </p:spPr>
        </p:pic>
        <p:pic>
          <p:nvPicPr>
            <p:cNvPr id="15" name="Picture 14"/>
            <p:cNvPicPr>
              <a:picLocks noChangeAspect="1"/>
            </p:cNvPicPr>
            <p:nvPr/>
          </p:nvPicPr>
          <p:blipFill rotWithShape="1">
            <a:blip r:embed="rId4"/>
            <a:srcRect l="67797"/>
            <a:stretch/>
          </p:blipFill>
          <p:spPr>
            <a:xfrm>
              <a:off x="4590111" y="1185333"/>
              <a:ext cx="3926186" cy="4487333"/>
            </a:xfrm>
            <a:prstGeom prst="rect">
              <a:avLst/>
            </a:prstGeom>
          </p:spPr>
        </p:pic>
      </p:grpSp>
    </p:spTree>
    <p:extLst>
      <p:ext uri="{BB962C8B-B14F-4D97-AF65-F5344CB8AC3E}">
        <p14:creationId xmlns:p14="http://schemas.microsoft.com/office/powerpoint/2010/main" val="886160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365125"/>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1900" b="1" dirty="0">
                <a:solidFill>
                  <a:prstClr val="black"/>
                </a:solidFill>
              </a:rPr>
              <a:t>Identify null modem cable and application</a:t>
            </a:r>
          </a:p>
        </p:txBody>
      </p:sp>
      <p:pic>
        <p:nvPicPr>
          <p:cNvPr id="14" name="Picture 13" descr="Null modem cables"/>
          <p:cNvPicPr/>
          <p:nvPr/>
        </p:nvPicPr>
        <p:blipFill>
          <a:blip r:embed="rId3">
            <a:extLst>
              <a:ext uri="{28A0092B-C50C-407E-A947-70E740481C1C}">
                <a14:useLocalDpi xmlns:a14="http://schemas.microsoft.com/office/drawing/2010/main" val="0"/>
              </a:ext>
            </a:extLst>
          </a:blip>
          <a:srcRect/>
          <a:stretch>
            <a:fillRect/>
          </a:stretch>
        </p:blipFill>
        <p:spPr bwMode="auto">
          <a:xfrm>
            <a:off x="5998152" y="1256082"/>
            <a:ext cx="5238750" cy="1771650"/>
          </a:xfrm>
          <a:prstGeom prst="rect">
            <a:avLst/>
          </a:prstGeom>
          <a:noFill/>
          <a:ln>
            <a:noFill/>
          </a:ln>
        </p:spPr>
      </p:pic>
      <p:sp>
        <p:nvSpPr>
          <p:cNvPr id="13" name="Content Placeholder 7"/>
          <p:cNvSpPr txBox="1">
            <a:spLocks/>
          </p:cNvSpPr>
          <p:nvPr/>
        </p:nvSpPr>
        <p:spPr>
          <a:xfrm>
            <a:off x="310242" y="1262287"/>
            <a:ext cx="5220981"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rPr>
              <a:t>A null modem cable is a RS-232 serial cable where the transmit and receive lines are crosslinked. </a:t>
            </a:r>
          </a:p>
          <a:p>
            <a:pPr marL="0" indent="0">
              <a:buNone/>
            </a:pPr>
            <a:r>
              <a:rPr lang="en-US" sz="1600" dirty="0">
                <a:latin typeface="+mj-lt"/>
              </a:rPr>
              <a:t>It is used to directly connects two DTEs (computer, terminal, printer, etc.) using an RS-232 serial cable. </a:t>
            </a:r>
          </a:p>
          <a:p>
            <a:pPr marL="0" indent="0">
              <a:buNone/>
            </a:pPr>
            <a:r>
              <a:rPr lang="en-US" sz="1600" dirty="0">
                <a:latin typeface="+mj-lt"/>
              </a:rPr>
              <a:t>In many situations a straight-through serial cable is used, together with a null modem adapter. The adapter contains the necessary crosslinks between the signals.</a:t>
            </a:r>
          </a:p>
        </p:txBody>
      </p:sp>
      <p:pic>
        <p:nvPicPr>
          <p:cNvPr id="3" name="Picture 2"/>
          <p:cNvPicPr>
            <a:picLocks noChangeAspect="1"/>
          </p:cNvPicPr>
          <p:nvPr/>
        </p:nvPicPr>
        <p:blipFill>
          <a:blip r:embed="rId4"/>
          <a:stretch>
            <a:fillRect/>
          </a:stretch>
        </p:blipFill>
        <p:spPr>
          <a:xfrm>
            <a:off x="5998152" y="3636455"/>
            <a:ext cx="3804972" cy="22322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9347" y="3781692"/>
            <a:ext cx="1518836" cy="1518836"/>
          </a:xfrm>
          <a:prstGeom prst="rect">
            <a:avLst/>
          </a:prstGeom>
        </p:spPr>
      </p:pic>
      <p:sp>
        <p:nvSpPr>
          <p:cNvPr id="2" name="Rectangle 1"/>
          <p:cNvSpPr/>
          <p:nvPr/>
        </p:nvSpPr>
        <p:spPr>
          <a:xfrm>
            <a:off x="5832614" y="5692588"/>
            <a:ext cx="967843" cy="268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2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0242" y="1262287"/>
            <a:ext cx="5220981" cy="5260977"/>
          </a:xfrm>
        </p:spPr>
        <p:txBody>
          <a:bodyPr>
            <a:normAutofit/>
          </a:bodyPr>
          <a:lstStyle/>
          <a:p>
            <a:pPr marL="0" indent="0">
              <a:buNone/>
            </a:pPr>
            <a:r>
              <a:rPr lang="en-US" sz="1600" dirty="0">
                <a:latin typeface="+mj-lt"/>
              </a:rPr>
              <a:t>The command prompt is one of the command-line interface programs used to execute commands in Windows operating systems.</a:t>
            </a:r>
          </a:p>
          <a:p>
            <a:pPr marL="0" indent="0">
              <a:buNone/>
            </a:pPr>
            <a:endParaRPr lang="en-US" sz="1600" dirty="0">
              <a:latin typeface="+mj-lt"/>
            </a:endParaRPr>
          </a:p>
          <a:p>
            <a:pPr marL="0" indent="0">
              <a:buNone/>
            </a:pPr>
            <a:r>
              <a:rPr lang="en-US" sz="1600" dirty="0">
                <a:latin typeface="+mj-lt"/>
              </a:rPr>
              <a:t>To open:</a:t>
            </a:r>
          </a:p>
          <a:p>
            <a:pPr marL="0" indent="0">
              <a:buNone/>
            </a:pPr>
            <a:r>
              <a:rPr lang="en-US" sz="1600" dirty="0">
                <a:latin typeface="+mj-lt"/>
              </a:rPr>
              <a:t>Select Start, type </a:t>
            </a:r>
            <a:r>
              <a:rPr lang="en-US" sz="1600" b="1" dirty="0" err="1">
                <a:latin typeface="Courier New" panose="02070309020205020404" pitchFamily="49" charset="0"/>
                <a:cs typeface="Courier New" panose="02070309020205020404" pitchFamily="49" charset="0"/>
              </a:rPr>
              <a:t>cmd</a:t>
            </a:r>
            <a:r>
              <a:rPr lang="en-US" sz="1600" dirty="0">
                <a:latin typeface="+mj-lt"/>
              </a:rPr>
              <a:t>, press enter – or select it from the Menu that pops up.</a:t>
            </a:r>
          </a:p>
        </p:txBody>
      </p:sp>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23" name="Title 6"/>
          <p:cNvSpPr txBox="1">
            <a:spLocks/>
          </p:cNvSpPr>
          <p:nvPr/>
        </p:nvSpPr>
        <p:spPr>
          <a:xfrm>
            <a:off x="310243" y="422273"/>
            <a:ext cx="11604482" cy="769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1900" b="1" dirty="0">
                <a:solidFill>
                  <a:prstClr val="black"/>
                </a:solidFill>
              </a:rPr>
              <a:t>Locate and use the Window command prompt</a:t>
            </a:r>
          </a:p>
        </p:txBody>
      </p:sp>
      <p:pic>
        <p:nvPicPr>
          <p:cNvPr id="2" name="Picture 1"/>
          <p:cNvPicPr>
            <a:picLocks noChangeAspect="1"/>
          </p:cNvPicPr>
          <p:nvPr/>
        </p:nvPicPr>
        <p:blipFill>
          <a:blip r:embed="rId3"/>
          <a:stretch>
            <a:fillRect/>
          </a:stretch>
        </p:blipFill>
        <p:spPr>
          <a:xfrm>
            <a:off x="6136882" y="3682926"/>
            <a:ext cx="5093710" cy="2938412"/>
          </a:xfrm>
          <a:prstGeom prst="rect">
            <a:avLst/>
          </a:prstGeom>
        </p:spPr>
      </p:pic>
      <p:pic>
        <p:nvPicPr>
          <p:cNvPr id="7" name="Picture 6"/>
          <p:cNvPicPr>
            <a:picLocks noChangeAspect="1"/>
          </p:cNvPicPr>
          <p:nvPr/>
        </p:nvPicPr>
        <p:blipFill>
          <a:blip r:embed="rId4"/>
          <a:stretch>
            <a:fillRect/>
          </a:stretch>
        </p:blipFill>
        <p:spPr>
          <a:xfrm>
            <a:off x="6136882" y="723447"/>
            <a:ext cx="5045219" cy="1012419"/>
          </a:xfrm>
          <a:prstGeom prst="rect">
            <a:avLst/>
          </a:prstGeom>
        </p:spPr>
      </p:pic>
      <p:pic>
        <p:nvPicPr>
          <p:cNvPr id="13" name="Picture 12"/>
          <p:cNvPicPr>
            <a:picLocks noChangeAspect="1"/>
          </p:cNvPicPr>
          <p:nvPr/>
        </p:nvPicPr>
        <p:blipFill>
          <a:blip r:embed="rId5"/>
          <a:stretch>
            <a:fillRect/>
          </a:stretch>
        </p:blipFill>
        <p:spPr>
          <a:xfrm>
            <a:off x="6136882" y="1782813"/>
            <a:ext cx="5045219" cy="1865417"/>
          </a:xfrm>
          <a:prstGeom prst="rect">
            <a:avLst/>
          </a:prstGeom>
        </p:spPr>
      </p:pic>
    </p:spTree>
    <p:extLst>
      <p:ext uri="{BB962C8B-B14F-4D97-AF65-F5344CB8AC3E}">
        <p14:creationId xmlns:p14="http://schemas.microsoft.com/office/powerpoint/2010/main" val="3049228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87833"/>
            <a:chOff x="0" y="0"/>
            <a:chExt cx="12192000" cy="6887833"/>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87833"/>
            </a:xfrm>
            <a:prstGeom prst="rect">
              <a:avLst/>
            </a:prstGeom>
          </p:spPr>
        </p:pic>
        <p:pic>
          <p:nvPicPr>
            <p:cNvPr id="4" name="Picture 3"/>
            <p:cNvPicPr>
              <a:picLocks noChangeAspect="1"/>
            </p:cNvPicPr>
            <p:nvPr/>
          </p:nvPicPr>
          <p:blipFill>
            <a:blip r:embed="rId3"/>
            <a:stretch>
              <a:fillRect/>
            </a:stretch>
          </p:blipFill>
          <p:spPr>
            <a:xfrm>
              <a:off x="4872037" y="1809750"/>
              <a:ext cx="2447925" cy="3238500"/>
            </a:xfrm>
            <a:prstGeom prst="rect">
              <a:avLst/>
            </a:prstGeom>
          </p:spPr>
        </p:pic>
        <p:sp>
          <p:nvSpPr>
            <p:cNvPr id="5" name="Rectangle 4"/>
            <p:cNvSpPr/>
            <p:nvPr/>
          </p:nvSpPr>
          <p:spPr>
            <a:xfrm>
              <a:off x="3446823" y="1268577"/>
              <a:ext cx="4975849" cy="553998"/>
            </a:xfrm>
            <a:prstGeom prst="rect">
              <a:avLst/>
            </a:prstGeom>
          </p:spPr>
          <p:txBody>
            <a:bodyPr wrap="none">
              <a:spAutoFit/>
            </a:bodyPr>
            <a:lstStyle/>
            <a:p>
              <a:r>
                <a:rPr lang="en-US" sz="3000" b="1" i="1" dirty="0">
                  <a:solidFill>
                    <a:schemeClr val="bg1"/>
                  </a:solidFill>
                </a:rPr>
                <a:t>Cisco Certified Technician</a:t>
              </a:r>
              <a:r>
                <a:rPr lang="en-US" sz="3000" b="1" dirty="0">
                  <a:solidFill>
                    <a:schemeClr val="bg1"/>
                  </a:solidFill>
                </a:rPr>
                <a:t>: </a:t>
              </a:r>
              <a:r>
                <a:rPr lang="en-US" sz="3000" b="1" i="1" dirty="0">
                  <a:solidFill>
                    <a:schemeClr val="bg1"/>
                  </a:solidFill>
                </a:rPr>
                <a:t>CCT</a:t>
              </a:r>
              <a:endParaRPr lang="en-US" sz="3000" b="1" dirty="0">
                <a:solidFill>
                  <a:schemeClr val="bg1"/>
                </a:solidFill>
              </a:endParaRPr>
            </a:p>
          </p:txBody>
        </p:sp>
      </p:grpSp>
    </p:spTree>
    <p:extLst>
      <p:ext uri="{BB962C8B-B14F-4D97-AF65-F5344CB8AC3E}">
        <p14:creationId xmlns:p14="http://schemas.microsoft.com/office/powerpoint/2010/main" val="58164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9" y="3602038"/>
            <a:ext cx="10046329" cy="2355142"/>
          </a:xfrm>
        </p:spPr>
        <p:txBody>
          <a:bodyPr>
            <a:noAutofit/>
          </a:bodyPr>
          <a:lstStyle/>
          <a:p>
            <a:pPr algn="l">
              <a:spcBef>
                <a:spcPts val="0"/>
              </a:spcBef>
            </a:pPr>
            <a:r>
              <a:rPr lang="en-US" sz="3600" dirty="0">
                <a:solidFill>
                  <a:srgbClr val="FFC000"/>
                </a:solidFill>
              </a:rPr>
              <a:t>Section 4.3 </a:t>
            </a:r>
          </a:p>
          <a:p>
            <a:pPr algn="l">
              <a:spcBef>
                <a:spcPts val="0"/>
              </a:spcBef>
            </a:pPr>
            <a:r>
              <a:rPr lang="en-US" sz="3600" dirty="0">
                <a:solidFill>
                  <a:srgbClr val="FFC000"/>
                </a:solidFill>
              </a:rPr>
              <a:t>Locate and use Terminal Emulation</a:t>
            </a:r>
          </a:p>
          <a:p>
            <a:pPr algn="l">
              <a:spcBef>
                <a:spcPts val="0"/>
              </a:spcBef>
            </a:pPr>
            <a:r>
              <a:rPr lang="en-US" sz="3600" dirty="0">
                <a:solidFill>
                  <a:srgbClr val="FFC000"/>
                </a:solidFill>
              </a:rPr>
              <a:t>(This topic is covered in Intro to Networks v7 – 2.1.5)</a:t>
            </a:r>
          </a:p>
          <a:p>
            <a:pPr algn="l">
              <a:spcBef>
                <a:spcPts val="0"/>
              </a:spcBef>
            </a:pPr>
            <a:endParaRPr lang="en-US" sz="3600" dirty="0">
              <a:solidFill>
                <a:srgbClr val="FFC000"/>
              </a:solidFill>
            </a:endParaRPr>
          </a:p>
          <a:p>
            <a:pPr algn="l">
              <a:spcBef>
                <a:spcPts val="0"/>
              </a:spcBef>
            </a:pPr>
            <a:r>
              <a:rPr lang="en-US" sz="3600" dirty="0">
                <a:solidFill>
                  <a:srgbClr val="FFC000"/>
                </a:solidFill>
              </a:rPr>
              <a:t>Lab 4.3.1 Lab – Managing Router configuration files with Terminal Emulation Software</a:t>
            </a:r>
          </a:p>
        </p:txBody>
      </p:sp>
      <p:sp>
        <p:nvSpPr>
          <p:cNvPr id="12"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48336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1523998" y="3431705"/>
            <a:ext cx="10371365" cy="3097526"/>
          </a:xfrm>
        </p:spPr>
        <p:txBody>
          <a:bodyPr>
            <a:noAutofit/>
          </a:bodyPr>
          <a:lstStyle/>
          <a:p>
            <a:pPr algn="l">
              <a:spcBef>
                <a:spcPts val="0"/>
              </a:spcBef>
            </a:pPr>
            <a:r>
              <a:rPr lang="en-US" sz="3500" dirty="0">
                <a:solidFill>
                  <a:srgbClr val="FFC000"/>
                </a:solidFill>
              </a:rPr>
              <a:t>Section 4.4 </a:t>
            </a:r>
          </a:p>
          <a:p>
            <a:pPr algn="l">
              <a:spcBef>
                <a:spcPts val="0"/>
              </a:spcBef>
            </a:pPr>
            <a:r>
              <a:rPr lang="en-US" sz="3500" dirty="0">
                <a:solidFill>
                  <a:srgbClr val="FFC000"/>
                </a:solidFill>
              </a:rPr>
              <a:t>Configure network settings for Ethernet port on a laptop (IP address, subnet mask and default gateway) and establish a connection with Ethernet ports on Cisco equipment</a:t>
            </a:r>
          </a:p>
          <a:p>
            <a:pPr marL="457200" indent="-457200" algn="l">
              <a:spcBef>
                <a:spcPts val="0"/>
              </a:spcBef>
              <a:buFont typeface="Arial" panose="020B0604020202020204" pitchFamily="34" charset="0"/>
              <a:buChar char="•"/>
            </a:pPr>
            <a:r>
              <a:rPr lang="en-US" sz="3500" dirty="0">
                <a:solidFill>
                  <a:srgbClr val="FFC000"/>
                </a:solidFill>
              </a:rPr>
              <a:t>Part 1 is covered in Intro to Networks v7 – 2.7.1</a:t>
            </a:r>
          </a:p>
          <a:p>
            <a:pPr marL="457200" indent="-457200" algn="l">
              <a:spcBef>
                <a:spcPts val="0"/>
              </a:spcBef>
              <a:buFont typeface="Arial" panose="020B0604020202020204" pitchFamily="34" charset="0"/>
              <a:buChar char="•"/>
            </a:pPr>
            <a:r>
              <a:rPr lang="en-US" sz="3500" dirty="0">
                <a:solidFill>
                  <a:srgbClr val="FFC000"/>
                </a:solidFill>
              </a:rPr>
              <a:t>Part 2 – complete lab 4.4 – Connect Ethernet ports</a:t>
            </a:r>
          </a:p>
          <a:p>
            <a:pPr algn="l">
              <a:spcBef>
                <a:spcPts val="0"/>
              </a:spcBef>
            </a:pPr>
            <a:endParaRPr lang="en-US" sz="3500" dirty="0">
              <a:solidFill>
                <a:srgbClr val="FFC000"/>
              </a:solidFill>
            </a:endParaRPr>
          </a:p>
        </p:txBody>
      </p:sp>
      <p:sp>
        <p:nvSpPr>
          <p:cNvPr id="11" name="Title 6"/>
          <p:cNvSpPr>
            <a:spLocks noGrp="1"/>
          </p:cNvSpPr>
          <p:nvPr>
            <p:ph type="ctrTitle"/>
          </p:nvPr>
        </p:nvSpPr>
        <p:spPr>
          <a:xfrm>
            <a:off x="752475" y="1122363"/>
            <a:ext cx="10585450" cy="2387600"/>
          </a:xfrm>
        </p:spPr>
        <p:txBody>
          <a:bodyPr>
            <a:normAutofit/>
          </a:bodyPr>
          <a:lstStyle/>
          <a:p>
            <a:r>
              <a:rPr lang="en-US" dirty="0">
                <a:solidFill>
                  <a:prstClr val="white"/>
                </a:solidFill>
              </a:rPr>
              <a:t>CCT Exam Topic 4: </a:t>
            </a:r>
            <a:br>
              <a:rPr lang="en-US" dirty="0">
                <a:solidFill>
                  <a:prstClr val="white"/>
                </a:solidFill>
              </a:rPr>
            </a:br>
            <a:r>
              <a:rPr lang="en-US" dirty="0">
                <a:solidFill>
                  <a:prstClr val="white"/>
                </a:solidFill>
              </a:rPr>
              <a:t>Service-Related Knowledge</a:t>
            </a:r>
            <a:endParaRPr lang="en-US" dirty="0">
              <a:solidFill>
                <a:schemeClr val="bg1"/>
              </a:solidFill>
            </a:endParaRPr>
          </a:p>
        </p:txBody>
      </p:sp>
    </p:spTree>
    <p:extLst>
      <p:ext uri="{BB962C8B-B14F-4D97-AF65-F5344CB8AC3E}">
        <p14:creationId xmlns:p14="http://schemas.microsoft.com/office/powerpoint/2010/main" val="246226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354" y="6639700"/>
            <a:ext cx="12192000" cy="214240"/>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0" y="0"/>
            <a:ext cx="12192000" cy="454497"/>
            <a:chOff x="0" y="0"/>
            <a:chExt cx="12192000" cy="454497"/>
          </a:xfrm>
        </p:grpSpPr>
        <p:sp>
          <p:nvSpPr>
            <p:cNvPr id="10" name="Rectangle 9"/>
            <p:cNvSpPr/>
            <p:nvPr/>
          </p:nvSpPr>
          <p:spPr>
            <a:xfrm>
              <a:off x="0" y="0"/>
              <a:ext cx="12192000" cy="449036"/>
            </a:xfrm>
            <a:prstGeom prst="rect">
              <a:avLst/>
            </a:prstGeom>
            <a:solidFill>
              <a:srgbClr val="034A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12353" y="0"/>
              <a:ext cx="339567" cy="454497"/>
            </a:xfrm>
            <a:prstGeom prst="rect">
              <a:avLst/>
            </a:prstGeom>
          </p:spPr>
        </p:pic>
        <p:sp>
          <p:nvSpPr>
            <p:cNvPr id="11" name="Rectangle 10"/>
            <p:cNvSpPr/>
            <p:nvPr/>
          </p:nvSpPr>
          <p:spPr>
            <a:xfrm>
              <a:off x="6719772" y="39852"/>
              <a:ext cx="5429820" cy="369332"/>
            </a:xfrm>
            <a:prstGeom prst="rect">
              <a:avLst/>
            </a:prstGeom>
          </p:spPr>
          <p:txBody>
            <a:bodyPr wrap="none">
              <a:spAutoFit/>
            </a:bodyPr>
            <a:lstStyle/>
            <a:p>
              <a:r>
                <a:rPr lang="en-US" b="1" i="1" dirty="0">
                  <a:solidFill>
                    <a:schemeClr val="bg1"/>
                  </a:solidFill>
                </a:rPr>
                <a:t>Supporting Cisco Routing &amp; Switching Network Devices</a:t>
              </a:r>
              <a:endParaRPr lang="en-US" b="1" dirty="0">
                <a:solidFill>
                  <a:schemeClr val="bg1"/>
                </a:solidFill>
              </a:endParaRPr>
            </a:p>
          </p:txBody>
        </p:sp>
        <p:sp>
          <p:nvSpPr>
            <p:cNvPr id="20" name="Rectangle 19"/>
            <p:cNvSpPr/>
            <p:nvPr/>
          </p:nvSpPr>
          <p:spPr>
            <a:xfrm>
              <a:off x="441429" y="37133"/>
              <a:ext cx="3061351" cy="369332"/>
            </a:xfrm>
            <a:prstGeom prst="rect">
              <a:avLst/>
            </a:prstGeom>
          </p:spPr>
          <p:txBody>
            <a:bodyPr wrap="none">
              <a:spAutoFit/>
            </a:bodyPr>
            <a:lstStyle/>
            <a:p>
              <a:r>
                <a:rPr lang="en-US" b="1" i="1" dirty="0">
                  <a:solidFill>
                    <a:schemeClr val="bg1"/>
                  </a:solidFill>
                </a:rPr>
                <a:t>Cisco Certified Technician</a:t>
              </a:r>
              <a:r>
                <a:rPr lang="en-US" b="1" dirty="0">
                  <a:solidFill>
                    <a:schemeClr val="bg1"/>
                  </a:solidFill>
                </a:rPr>
                <a:t>: </a:t>
              </a:r>
              <a:r>
                <a:rPr lang="en-US" b="1" i="1" dirty="0">
                  <a:solidFill>
                    <a:schemeClr val="bg1"/>
                  </a:solidFill>
                </a:rPr>
                <a:t>CCT</a:t>
              </a:r>
              <a:endParaRPr lang="en-US" b="1" dirty="0">
                <a:solidFill>
                  <a:schemeClr val="bg1"/>
                </a:solidFill>
              </a:endParaRPr>
            </a:p>
          </p:txBody>
        </p:sp>
      </p:grpSp>
      <p:sp>
        <p:nvSpPr>
          <p:cNvPr id="22" name="Content Placeholder 7"/>
          <p:cNvSpPr txBox="1">
            <a:spLocks/>
          </p:cNvSpPr>
          <p:nvPr/>
        </p:nvSpPr>
        <p:spPr>
          <a:xfrm>
            <a:off x="310243" y="1262287"/>
            <a:ext cx="5212016" cy="5260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latin typeface="+mj-lt"/>
              </a:rPr>
              <a:t>Part 1 </a:t>
            </a:r>
            <a:r>
              <a:rPr lang="en-US" sz="1600" dirty="0">
                <a:latin typeface="+mj-lt"/>
              </a:rPr>
              <a:t>– Configure network settings for Ethernet port on a laptop – is covered in Intro to Networks v7 – 2.7.1</a:t>
            </a:r>
          </a:p>
          <a:p>
            <a:pPr marL="0" indent="0">
              <a:spcBef>
                <a:spcPts val="0"/>
              </a:spcBef>
              <a:buNone/>
            </a:pPr>
            <a:r>
              <a:rPr lang="en-US" sz="1600" b="1" dirty="0">
                <a:latin typeface="+mj-lt"/>
              </a:rPr>
              <a:t>Part 2 </a:t>
            </a:r>
            <a:r>
              <a:rPr lang="en-US" sz="1600" dirty="0">
                <a:latin typeface="+mj-lt"/>
              </a:rPr>
              <a:t>– Is covered in lab 4.4</a:t>
            </a:r>
          </a:p>
          <a:p>
            <a:pPr marL="0" indent="0">
              <a:spcBef>
                <a:spcPts val="0"/>
              </a:spcBef>
              <a:buNone/>
            </a:pPr>
            <a:endParaRPr lang="en-US" sz="1600" dirty="0">
              <a:latin typeface="+mj-lt"/>
            </a:endParaRPr>
          </a:p>
          <a:p>
            <a:pPr marL="0" indent="0">
              <a:spcBef>
                <a:spcPts val="0"/>
              </a:spcBef>
              <a:buNone/>
            </a:pPr>
            <a:r>
              <a:rPr lang="en-US" sz="1600" b="1" dirty="0">
                <a:latin typeface="+mj-lt"/>
              </a:rPr>
              <a:t>Complete lab 4.4</a:t>
            </a:r>
          </a:p>
          <a:p>
            <a:pPr marL="0" indent="0">
              <a:spcBef>
                <a:spcPts val="0"/>
              </a:spcBef>
              <a:buNone/>
            </a:pPr>
            <a:r>
              <a:rPr lang="en-US" sz="1600" dirty="0">
                <a:latin typeface="+mj-lt"/>
              </a:rPr>
              <a:t>Connect Ethernet ports</a:t>
            </a:r>
          </a:p>
          <a:p>
            <a:pPr marL="0" indent="0">
              <a:spcBef>
                <a:spcPts val="0"/>
              </a:spcBef>
              <a:buNone/>
            </a:pPr>
            <a:endParaRPr lang="en-US" sz="1600" dirty="0">
              <a:latin typeface="+mj-lt"/>
            </a:endParaRPr>
          </a:p>
          <a:p>
            <a:pPr marL="0" indent="0">
              <a:spcBef>
                <a:spcPts val="0"/>
              </a:spcBef>
              <a:buNone/>
            </a:pPr>
            <a:endParaRPr lang="en-US" sz="1600" dirty="0">
              <a:latin typeface="+mj-lt"/>
            </a:endParaRPr>
          </a:p>
        </p:txBody>
      </p:sp>
      <p:sp>
        <p:nvSpPr>
          <p:cNvPr id="13" name="Title 6"/>
          <p:cNvSpPr txBox="1">
            <a:spLocks/>
          </p:cNvSpPr>
          <p:nvPr/>
        </p:nvSpPr>
        <p:spPr>
          <a:xfrm>
            <a:off x="310243" y="422273"/>
            <a:ext cx="11666604" cy="76971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prstClr val="black"/>
                </a:solidFill>
              </a:rPr>
              <a:t>Service-Related Knowledge</a:t>
            </a:r>
            <a:br>
              <a:rPr lang="en-US" sz="2800" b="1" dirty="0">
                <a:solidFill>
                  <a:prstClr val="black"/>
                </a:solidFill>
              </a:rPr>
            </a:br>
            <a:r>
              <a:rPr lang="en-US" sz="2200" b="1" dirty="0">
                <a:solidFill>
                  <a:prstClr val="black"/>
                </a:solidFill>
              </a:rPr>
              <a:t>Configure network settings for Ethernet port on a laptop and establish a connect with Ethernet ports on Cisco equipment</a:t>
            </a:r>
          </a:p>
        </p:txBody>
      </p:sp>
      <p:pic>
        <p:nvPicPr>
          <p:cNvPr id="2" name="Picture 1"/>
          <p:cNvPicPr>
            <a:picLocks noChangeAspect="1"/>
          </p:cNvPicPr>
          <p:nvPr/>
        </p:nvPicPr>
        <p:blipFill>
          <a:blip r:embed="rId3"/>
          <a:stretch>
            <a:fillRect/>
          </a:stretch>
        </p:blipFill>
        <p:spPr>
          <a:xfrm>
            <a:off x="6987268" y="1262287"/>
            <a:ext cx="3524250" cy="4438650"/>
          </a:xfrm>
          <a:prstGeom prst="rect">
            <a:avLst/>
          </a:prstGeom>
        </p:spPr>
      </p:pic>
    </p:spTree>
    <p:extLst>
      <p:ext uri="{BB962C8B-B14F-4D97-AF65-F5344CB8AC3E}">
        <p14:creationId xmlns:p14="http://schemas.microsoft.com/office/powerpoint/2010/main" val="406750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4A6B"/>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454497"/>
            <a:chOff x="0" y="0"/>
            <a:chExt cx="12192000" cy="454497"/>
          </a:xfrm>
        </p:grpSpPr>
        <p:sp>
          <p:nvSpPr>
            <p:cNvPr id="3" name="Rectangle 2"/>
            <p:cNvSpPr/>
            <p:nvPr/>
          </p:nvSpPr>
          <p:spPr>
            <a:xfrm>
              <a:off x="0" y="0"/>
              <a:ext cx="12192000" cy="449036"/>
            </a:xfrm>
            <a:prstGeom prst="rect">
              <a:avLst/>
            </a:prstGeom>
            <a:solidFill>
              <a:srgbClr val="03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12353" y="0"/>
              <a:ext cx="339567" cy="454497"/>
            </a:xfrm>
            <a:prstGeom prst="rect">
              <a:avLst/>
            </a:prstGeom>
            <a:ln>
              <a:noFill/>
            </a:ln>
          </p:spPr>
        </p:pic>
        <p:sp>
          <p:nvSpPr>
            <p:cNvPr id="5" name="Rectangle 4"/>
            <p:cNvSpPr/>
            <p:nvPr/>
          </p:nvSpPr>
          <p:spPr>
            <a:xfrm>
              <a:off x="6719772" y="39852"/>
              <a:ext cx="5429820" cy="369332"/>
            </a:xfrm>
            <a:prstGeom prst="rect">
              <a:avLst/>
            </a:prstGeom>
            <a:ln>
              <a:noFill/>
            </a:ln>
          </p:spPr>
          <p:txBody>
            <a:bodyPr wrap="none">
              <a:spAutoFit/>
            </a:bodyPr>
            <a:lstStyle/>
            <a:p>
              <a:r>
                <a:rPr lang="en-US" b="1" i="1" dirty="0">
                  <a:solidFill>
                    <a:prstClr val="white"/>
                  </a:solidFill>
                </a:rPr>
                <a:t>Supporting Cisco Routing &amp; Switching Network Devices</a:t>
              </a:r>
              <a:endParaRPr lang="en-US" b="1" dirty="0">
                <a:solidFill>
                  <a:prstClr val="white"/>
                </a:solidFill>
              </a:endParaRPr>
            </a:p>
          </p:txBody>
        </p:sp>
        <p:sp>
          <p:nvSpPr>
            <p:cNvPr id="6" name="Rectangle 5"/>
            <p:cNvSpPr/>
            <p:nvPr/>
          </p:nvSpPr>
          <p:spPr>
            <a:xfrm>
              <a:off x="441429" y="37133"/>
              <a:ext cx="3061351" cy="369332"/>
            </a:xfrm>
            <a:prstGeom prst="rect">
              <a:avLst/>
            </a:prstGeom>
            <a:ln>
              <a:noFill/>
            </a:ln>
          </p:spPr>
          <p:txBody>
            <a:bodyPr wrap="none">
              <a:spAutoFit/>
            </a:bodyPr>
            <a:lstStyle/>
            <a:p>
              <a:r>
                <a:rPr lang="en-US" b="1" i="1" dirty="0">
                  <a:solidFill>
                    <a:prstClr val="white"/>
                  </a:solidFill>
                </a:rPr>
                <a:t>Cisco Certified Technician</a:t>
              </a:r>
              <a:r>
                <a:rPr lang="en-US" b="1" dirty="0">
                  <a:solidFill>
                    <a:prstClr val="white"/>
                  </a:solidFill>
                </a:rPr>
                <a:t>: </a:t>
              </a:r>
              <a:r>
                <a:rPr lang="en-US" b="1" i="1" dirty="0">
                  <a:solidFill>
                    <a:prstClr val="white"/>
                  </a:solidFill>
                </a:rPr>
                <a:t>CCT</a:t>
              </a:r>
              <a:endParaRPr lang="en-US" b="1" dirty="0">
                <a:solidFill>
                  <a:prstClr val="white"/>
                </a:solidFill>
              </a:endParaRPr>
            </a:p>
          </p:txBody>
        </p:sp>
      </p:grpSp>
      <p:sp>
        <p:nvSpPr>
          <p:cNvPr id="8" name="Subtitle 7"/>
          <p:cNvSpPr>
            <a:spLocks noGrp="1"/>
          </p:cNvSpPr>
          <p:nvPr>
            <p:ph type="subTitle" idx="1"/>
          </p:nvPr>
        </p:nvSpPr>
        <p:spPr>
          <a:xfrm>
            <a:off x="752475" y="2230437"/>
            <a:ext cx="11080404" cy="2753495"/>
          </a:xfrm>
        </p:spPr>
        <p:txBody>
          <a:bodyPr>
            <a:normAutofit/>
          </a:bodyPr>
          <a:lstStyle/>
          <a:p>
            <a:pPr marL="571500" indent="-571500" algn="l">
              <a:spcBef>
                <a:spcPts val="0"/>
              </a:spcBef>
              <a:buFont typeface="Arial" panose="020B0604020202020204" pitchFamily="34" charset="0"/>
              <a:buChar char="•"/>
            </a:pPr>
            <a:r>
              <a:rPr lang="en-US" sz="3600" dirty="0">
                <a:solidFill>
                  <a:srgbClr val="FFC000"/>
                </a:solidFill>
              </a:rPr>
              <a:t>4.4.1 - Lab  - Connect Ethernet Ports</a:t>
            </a:r>
          </a:p>
        </p:txBody>
      </p:sp>
      <p:sp>
        <p:nvSpPr>
          <p:cNvPr id="9" name="Title 6"/>
          <p:cNvSpPr>
            <a:spLocks noGrp="1"/>
          </p:cNvSpPr>
          <p:nvPr>
            <p:ph type="ctrTitle"/>
          </p:nvPr>
        </p:nvSpPr>
        <p:spPr>
          <a:xfrm>
            <a:off x="752475" y="1122363"/>
            <a:ext cx="10585450" cy="1154112"/>
          </a:xfrm>
        </p:spPr>
        <p:txBody>
          <a:bodyPr>
            <a:normAutofit/>
          </a:bodyPr>
          <a:lstStyle/>
          <a:p>
            <a:r>
              <a:rPr lang="en-US" dirty="0">
                <a:solidFill>
                  <a:prstClr val="white"/>
                </a:solidFill>
              </a:rPr>
              <a:t>Activity to Complete</a:t>
            </a:r>
            <a:endParaRPr lang="en-US" dirty="0">
              <a:solidFill>
                <a:schemeClr val="bg1"/>
              </a:solidFill>
            </a:endParaRPr>
          </a:p>
        </p:txBody>
      </p:sp>
    </p:spTree>
    <p:extLst>
      <p:ext uri="{BB962C8B-B14F-4D97-AF65-F5344CB8AC3E}">
        <p14:creationId xmlns:p14="http://schemas.microsoft.com/office/powerpoint/2010/main" val="729250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5903</TotalTime>
  <Words>3674</Words>
  <Application>Microsoft Office PowerPoint</Application>
  <PresentationFormat>Widescreen</PresentationFormat>
  <Paragraphs>428</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Courier New</vt:lpstr>
      <vt:lpstr>Office Theme</vt:lpstr>
      <vt:lpstr>CCT Exam Topic 4:  Service-Related Knowledge</vt:lpstr>
      <vt:lpstr>PowerPoint Presentation</vt:lpstr>
      <vt:lpstr>PowerPoint Presentation</vt:lpstr>
      <vt:lpstr>CCT Exam Topic 4:  Service-Related Knowledge</vt:lpstr>
      <vt:lpstr>PowerPoint Presentation</vt:lpstr>
      <vt:lpstr>CCT Exam Topic 4:  Service-Related Knowledge</vt:lpstr>
      <vt:lpstr>CCT Exam Topic 4:  Service-Related Knowledge</vt:lpstr>
      <vt:lpstr>PowerPoint Presentation</vt:lpstr>
      <vt:lpstr>Activity to Complete</vt:lpstr>
      <vt:lpstr>CCT Exam Topic 4:  Service-Related Knowledge</vt:lpstr>
      <vt:lpstr>PowerPoint Presentation</vt:lpstr>
      <vt:lpstr>Activity to Complete</vt:lpstr>
      <vt:lpstr>CCT Exam Topic 4:  Service-Related Knowledge</vt:lpstr>
      <vt:lpstr>CCT Exam Topic 4:  Service-Related Knowledge</vt:lpstr>
      <vt:lpstr>CCT Exam Topic 4:  Service-Related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to Complete</vt:lpstr>
      <vt:lpstr>CCT Exam Topic 4:  Service-Related Knowledge</vt:lpstr>
      <vt:lpstr>CCT Exam Topic 4:  Service-Related Knowledge</vt:lpstr>
      <vt:lpstr>CCT Exam Topic 4:  Service-Related Knowledge</vt:lpstr>
      <vt:lpstr>PowerPoint Presentation</vt:lpstr>
      <vt:lpstr>PowerPoint Presentation</vt:lpstr>
      <vt:lpstr>CCT Exam Topic 4:  Service-Related Knowledge</vt:lpstr>
      <vt:lpstr>CCT Exam Topic 4:  Service-Related Knowledge</vt:lpstr>
      <vt:lpstr>PowerPoint Presentation</vt:lpstr>
      <vt:lpstr>PowerPoint Presentation</vt:lpstr>
      <vt:lpstr>CCT Exam Topic 4:  Service-Related Knowledge</vt:lpstr>
      <vt:lpstr>PowerPoint Presentation</vt:lpstr>
      <vt:lpstr>PowerPoint Presentation</vt:lpstr>
      <vt:lpstr>PowerPoint Presentation</vt:lpstr>
      <vt:lpstr>PowerPoint Presentation</vt:lpstr>
      <vt:lpstr>CCT Exam Topic 4:  Service-Related Knowledge</vt:lpstr>
      <vt:lpstr>PowerPoint Presentation</vt:lpstr>
      <vt:lpstr>PowerPoint Presentation</vt:lpstr>
      <vt:lpstr>PowerPoint Presentation</vt:lpstr>
      <vt:lpstr>CCT Exam Topic 4:  Service-Related Knowledge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Wright</dc:creator>
  <cp:lastModifiedBy>Glenn Wright</cp:lastModifiedBy>
  <cp:revision>134</cp:revision>
  <dcterms:created xsi:type="dcterms:W3CDTF">2019-12-10T15:31:16Z</dcterms:created>
  <dcterms:modified xsi:type="dcterms:W3CDTF">2020-06-11T14:57:13Z</dcterms:modified>
</cp:coreProperties>
</file>