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4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</p:sldMasterIdLst>
  <p:notesMasterIdLst>
    <p:notesMasterId r:id="rId18"/>
  </p:notesMasterIdLst>
  <p:sldIdLst>
    <p:sldId id="2147472238" r:id="rId3"/>
    <p:sldId id="2146846698" r:id="rId4"/>
    <p:sldId id="2147472241" r:id="rId5"/>
    <p:sldId id="2147472242" r:id="rId6"/>
    <p:sldId id="2147472240" r:id="rId7"/>
    <p:sldId id="2147472243" r:id="rId8"/>
    <p:sldId id="2147472239" r:id="rId9"/>
    <p:sldId id="2147472244" r:id="rId10"/>
    <p:sldId id="2147472246" r:id="rId11"/>
    <p:sldId id="2147472247" r:id="rId12"/>
    <p:sldId id="2147472248" r:id="rId13"/>
    <p:sldId id="2147472249" r:id="rId14"/>
    <p:sldId id="2147472250" r:id="rId15"/>
    <p:sldId id="2147472251" r:id="rId16"/>
    <p:sldId id="256" r:id="rId1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4"/>
    <p:restoredTop sz="94728"/>
  </p:normalViewPr>
  <p:slideViewPr>
    <p:cSldViewPr>
      <p:cViewPr varScale="1">
        <p:scale>
          <a:sx n="82" d="100"/>
          <a:sy n="82" d="100"/>
        </p:scale>
        <p:origin x="192" y="6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EFDA6-A98F-F04B-B0F4-CFDC457D8887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6E2EF-76EB-EC46-97F5-FD9994BA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07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B6E8-DD8B-434F-A67C-2605BF8AB302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74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1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Phot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722376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722376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722376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722376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42FB2B-DAA9-0877-DC48-2611FC3FC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6059" y="0"/>
            <a:ext cx="4005943" cy="68580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0912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Photo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722376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722376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722376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722376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42FB2B-DAA9-0877-DC48-2611FC3FC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6059" y="0"/>
            <a:ext cx="4005943" cy="68580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picture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6105EE8-D048-C960-D0F3-D50E3DFD1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Photo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722376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722376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accent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722376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722376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42FB2B-DAA9-0877-DC48-2611FC3FC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6059" y="0"/>
            <a:ext cx="4005943" cy="68580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picture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F4A21AAE-C4B2-FD87-0D62-4429AC4788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10972800" cy="287338"/>
          </a:xfrm>
          <a:prstGeom prst="rect">
            <a:avLst/>
          </a:prstGeom>
        </p:spPr>
        <p:txBody>
          <a:bodyPr lIns="45720" rIns="45720"/>
          <a:lstStyle>
            <a:lvl1pPr marL="0" indent="0" algn="r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9224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que 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A1FD7D-7C93-E645-B2E9-AD2B9329C1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5930" y="2789671"/>
            <a:ext cx="10232136" cy="637377"/>
          </a:xfrm>
          <a:prstGeom prst="rect">
            <a:avLst/>
          </a:prstGeom>
        </p:spPr>
        <p:txBody>
          <a:bodyPr lIns="45720" tIns="45720" rIns="45720" bIns="45720" anchor="b"/>
          <a:lstStyle>
            <a:lvl1pPr marL="0" indent="0" algn="l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Segue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7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B6C47-BF34-58BF-BFE8-DDC169C547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5930" y="2789671"/>
            <a:ext cx="10232136" cy="637377"/>
          </a:xfrm>
          <a:prstGeom prst="rect">
            <a:avLst/>
          </a:prstGeom>
        </p:spPr>
        <p:txBody>
          <a:bodyPr lIns="45720" tIns="45720" rIns="45720" bIns="45720" anchor="b"/>
          <a:lstStyle>
            <a:lvl1pPr marL="0" indent="0" algn="l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Segue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7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3FBD5B-070A-7471-FA02-D8ABC325D191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4964416-F71E-D7CA-E3FB-1B38FEC4ED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E683ED-333E-71AE-8D5B-04FB014DED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5930" y="2789671"/>
            <a:ext cx="10232136" cy="637377"/>
          </a:xfrm>
          <a:prstGeom prst="rect">
            <a:avLst/>
          </a:prstGeom>
        </p:spPr>
        <p:txBody>
          <a:bodyPr lIns="45720" tIns="45720" rIns="45720" bIns="45720" anchor="b"/>
          <a:lstStyle>
            <a:lvl1pPr marL="0" indent="0" algn="l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Segue slide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B09BDE-6A0D-13E3-4F13-DF8936350175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D1CCCF02-C97F-A441-2862-ED88739ED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2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4A31272-7678-5F4F-BF05-F087FA2FC8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1120" y="2772055"/>
            <a:ext cx="10241280" cy="640080"/>
          </a:xfrm>
          <a:prstGeom prst="rect">
            <a:avLst/>
          </a:prstGeom>
        </p:spPr>
        <p:txBody>
          <a:bodyPr lIns="45720" rIns="45720" anchor="ctr"/>
          <a:lstStyle>
            <a:lvl1pPr marL="0" indent="0" algn="r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Transition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2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487BA-D190-36C9-FC38-746943551A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1120" y="2772055"/>
            <a:ext cx="10241280" cy="640080"/>
          </a:xfrm>
          <a:prstGeom prst="rect">
            <a:avLst/>
          </a:prstGeom>
        </p:spPr>
        <p:txBody>
          <a:bodyPr lIns="45720" rIns="45720" anchor="ctr"/>
          <a:lstStyle>
            <a:lvl1pPr marL="0" indent="0" algn="r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Transition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5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6646CD-FB63-F3C0-1A8A-8157E8BB059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B019962-90BF-9C68-7A80-7C374B3C86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62D482-EDEF-0534-A336-804F44744A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1120" y="2772055"/>
            <a:ext cx="10241280" cy="640080"/>
          </a:xfrm>
          <a:prstGeom prst="rect">
            <a:avLst/>
          </a:prstGeom>
        </p:spPr>
        <p:txBody>
          <a:bodyPr lIns="45720" rIns="45720" anchor="ctr"/>
          <a:lstStyle>
            <a:lvl1pPr marL="0" indent="0" algn="r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Transition slide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592989-9B37-ECD2-32D9-1A44140C0320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0D50BCC-54F7-1736-B4AC-81E434528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055E4C37-FAD6-B449-9189-A035C0C9E8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1" y="5658220"/>
            <a:ext cx="10972800" cy="465891"/>
          </a:xfrm>
          <a:prstGeom prst="rect">
            <a:avLst/>
          </a:prstGeom>
        </p:spPr>
        <p:txBody>
          <a:bodyPr lIns="45720" tIns="45710" rIns="45720" bIns="4571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+mn-lt"/>
                <a:cs typeface="CiscoSansT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role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8"/>
            <a:ext cx="10972800" cy="398668"/>
          </a:xfrm>
          <a:prstGeom prst="rect">
            <a:avLst/>
          </a:prstGeom>
        </p:spPr>
        <p:txBody>
          <a:bodyPr lIns="45720" tIns="45710" rIns="45720" bIns="4571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21" y="1398874"/>
            <a:ext cx="10376024" cy="33110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8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As the adoption of multi-cloud strategy grows, Ulla </a:t>
            </a:r>
            <a:r>
              <a:rPr lang="en-GB" err="1"/>
              <a:t>sitiora</a:t>
            </a:r>
            <a:r>
              <a:rPr lang="en-GB"/>
              <a:t> </a:t>
            </a:r>
            <a:r>
              <a:rPr lang="en-GB" err="1"/>
              <a:t>turest</a:t>
            </a:r>
            <a:r>
              <a:rPr lang="en-GB"/>
              <a:t> </a:t>
            </a:r>
            <a:r>
              <a:rPr lang="en-GB" err="1"/>
              <a:t>experibus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pa </a:t>
            </a:r>
            <a:r>
              <a:rPr lang="en-GB" err="1"/>
              <a:t>dolor</a:t>
            </a:r>
            <a:r>
              <a:rPr lang="en-GB"/>
              <a:t> a </a:t>
            </a:r>
            <a:r>
              <a:rPr lang="en-GB" err="1"/>
              <a:t>conestia</a:t>
            </a:r>
            <a:r>
              <a:rPr lang="en-GB"/>
              <a:t> vent </a:t>
            </a:r>
            <a:r>
              <a:rPr lang="en-GB" err="1"/>
              <a:t>eosse</a:t>
            </a:r>
            <a:r>
              <a:rPr lang="en-GB"/>
              <a:t> non </a:t>
            </a:r>
            <a:r>
              <a:rPr lang="en-GB" err="1"/>
              <a:t>consequ</a:t>
            </a:r>
            <a:r>
              <a:rPr lang="en-GB"/>
              <a:t> </a:t>
            </a:r>
            <a:r>
              <a:rPr lang="en-GB" err="1"/>
              <a:t>aturit</a:t>
            </a:r>
            <a:r>
              <a:rPr lang="en-GB"/>
              <a:t> </a:t>
            </a:r>
            <a:r>
              <a:rPr lang="en-GB" err="1"/>
              <a:t>faccum</a:t>
            </a:r>
            <a:r>
              <a:rPr lang="en-GB"/>
              <a:t> qui </a:t>
            </a:r>
            <a:r>
              <a:rPr lang="en-GB" err="1"/>
              <a:t>dolor</a:t>
            </a:r>
            <a:r>
              <a:rPr lang="en-GB"/>
              <a:t> a </a:t>
            </a:r>
            <a:r>
              <a:rPr lang="en-GB" err="1"/>
              <a:t>num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8B2BC-5B8F-6442-A3B3-AB5D0631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1976" y="733891"/>
            <a:ext cx="1508048" cy="8363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91B82D-853E-F074-193C-5B7F13F89D29}"/>
              </a:ext>
            </a:extLst>
          </p:cNvPr>
          <p:cNvCxnSpPr>
            <a:cxnSpLocks/>
          </p:cNvCxnSpPr>
          <p:nvPr/>
        </p:nvCxnSpPr>
        <p:spPr>
          <a:xfrm>
            <a:off x="4545877" y="4934857"/>
            <a:ext cx="31002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055E4C37-FAD6-B449-9189-A035C0C9E8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1" y="5658220"/>
            <a:ext cx="10972800" cy="465891"/>
          </a:xfrm>
          <a:prstGeom prst="rect">
            <a:avLst/>
          </a:prstGeom>
        </p:spPr>
        <p:txBody>
          <a:bodyPr lIns="45720" tIns="45710" rIns="45720" bIns="4571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+mn-lt"/>
                <a:cs typeface="CiscoSansT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role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8"/>
            <a:ext cx="10972800" cy="398668"/>
          </a:xfrm>
          <a:prstGeom prst="rect">
            <a:avLst/>
          </a:prstGeom>
        </p:spPr>
        <p:txBody>
          <a:bodyPr lIns="45720" tIns="45710" rIns="45720" bIns="4571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21" y="1398874"/>
            <a:ext cx="10376024" cy="33110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8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As the adoption of multi-cloud strategy grows, Ulla </a:t>
            </a:r>
            <a:r>
              <a:rPr lang="en-GB" err="1"/>
              <a:t>sitiora</a:t>
            </a:r>
            <a:r>
              <a:rPr lang="en-GB"/>
              <a:t> </a:t>
            </a:r>
            <a:r>
              <a:rPr lang="en-GB" err="1"/>
              <a:t>turest</a:t>
            </a:r>
            <a:r>
              <a:rPr lang="en-GB"/>
              <a:t> </a:t>
            </a:r>
            <a:r>
              <a:rPr lang="en-GB" err="1"/>
              <a:t>experibus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pa </a:t>
            </a:r>
            <a:r>
              <a:rPr lang="en-GB" err="1"/>
              <a:t>dolor</a:t>
            </a:r>
            <a:r>
              <a:rPr lang="en-GB"/>
              <a:t> a </a:t>
            </a:r>
            <a:r>
              <a:rPr lang="en-GB" err="1"/>
              <a:t>conestia</a:t>
            </a:r>
            <a:r>
              <a:rPr lang="en-GB"/>
              <a:t> vent </a:t>
            </a:r>
            <a:r>
              <a:rPr lang="en-GB" err="1"/>
              <a:t>eosse</a:t>
            </a:r>
            <a:r>
              <a:rPr lang="en-GB"/>
              <a:t> non </a:t>
            </a:r>
            <a:r>
              <a:rPr lang="en-GB" err="1"/>
              <a:t>consequ</a:t>
            </a:r>
            <a:r>
              <a:rPr lang="en-GB"/>
              <a:t> </a:t>
            </a:r>
            <a:r>
              <a:rPr lang="en-GB" err="1"/>
              <a:t>aturit</a:t>
            </a:r>
            <a:r>
              <a:rPr lang="en-GB"/>
              <a:t> </a:t>
            </a:r>
            <a:r>
              <a:rPr lang="en-GB" err="1"/>
              <a:t>faccum</a:t>
            </a:r>
            <a:r>
              <a:rPr lang="en-GB"/>
              <a:t> qui </a:t>
            </a:r>
            <a:r>
              <a:rPr lang="en-GB" err="1"/>
              <a:t>dolor</a:t>
            </a:r>
            <a:r>
              <a:rPr lang="en-GB"/>
              <a:t> a </a:t>
            </a:r>
            <a:r>
              <a:rPr lang="en-GB" err="1"/>
              <a:t>num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8B2BC-5B8F-6442-A3B3-AB5D0631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1976" y="733891"/>
            <a:ext cx="1508048" cy="8363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91B82D-853E-F074-193C-5B7F13F89D29}"/>
              </a:ext>
            </a:extLst>
          </p:cNvPr>
          <p:cNvCxnSpPr>
            <a:cxnSpLocks/>
          </p:cNvCxnSpPr>
          <p:nvPr/>
        </p:nvCxnSpPr>
        <p:spPr>
          <a:xfrm>
            <a:off x="4545877" y="4934857"/>
            <a:ext cx="3100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055E4C37-FAD6-B449-9189-A035C0C9E8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1" y="5658220"/>
            <a:ext cx="10972800" cy="465891"/>
          </a:xfrm>
          <a:prstGeom prst="rect">
            <a:avLst/>
          </a:prstGeom>
        </p:spPr>
        <p:txBody>
          <a:bodyPr lIns="45720" tIns="45710" rIns="45720" bIns="4571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2"/>
                </a:solidFill>
                <a:latin typeface="+mn-lt"/>
                <a:cs typeface="CiscoSansT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role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8"/>
            <a:ext cx="10972800" cy="398668"/>
          </a:xfrm>
          <a:prstGeom prst="rect">
            <a:avLst/>
          </a:prstGeom>
        </p:spPr>
        <p:txBody>
          <a:bodyPr lIns="45720" tIns="45710" rIns="45720" bIns="4571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21" y="1398874"/>
            <a:ext cx="10376024" cy="33110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8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As the adoption of multi-cloud strategy grows, Ulla </a:t>
            </a:r>
            <a:r>
              <a:rPr lang="en-GB" err="1"/>
              <a:t>sitiora</a:t>
            </a:r>
            <a:r>
              <a:rPr lang="en-GB"/>
              <a:t> </a:t>
            </a:r>
            <a:r>
              <a:rPr lang="en-GB" err="1"/>
              <a:t>turest</a:t>
            </a:r>
            <a:r>
              <a:rPr lang="en-GB"/>
              <a:t> </a:t>
            </a:r>
            <a:r>
              <a:rPr lang="en-GB" err="1"/>
              <a:t>experibus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pa </a:t>
            </a:r>
            <a:r>
              <a:rPr lang="en-GB" err="1"/>
              <a:t>dolor</a:t>
            </a:r>
            <a:r>
              <a:rPr lang="en-GB"/>
              <a:t> a </a:t>
            </a:r>
            <a:r>
              <a:rPr lang="en-GB" err="1"/>
              <a:t>conestia</a:t>
            </a:r>
            <a:r>
              <a:rPr lang="en-GB"/>
              <a:t> vent </a:t>
            </a:r>
            <a:r>
              <a:rPr lang="en-GB" err="1"/>
              <a:t>eosse</a:t>
            </a:r>
            <a:r>
              <a:rPr lang="en-GB"/>
              <a:t> non </a:t>
            </a:r>
            <a:r>
              <a:rPr lang="en-GB" err="1"/>
              <a:t>consequ</a:t>
            </a:r>
            <a:r>
              <a:rPr lang="en-GB"/>
              <a:t> </a:t>
            </a:r>
            <a:r>
              <a:rPr lang="en-GB" err="1"/>
              <a:t>aturit</a:t>
            </a:r>
            <a:r>
              <a:rPr lang="en-GB"/>
              <a:t> </a:t>
            </a:r>
            <a:r>
              <a:rPr lang="en-GB" err="1"/>
              <a:t>faccum</a:t>
            </a:r>
            <a:r>
              <a:rPr lang="en-GB"/>
              <a:t> qui </a:t>
            </a:r>
            <a:r>
              <a:rPr lang="en-GB" err="1"/>
              <a:t>dolor</a:t>
            </a:r>
            <a:r>
              <a:rPr lang="en-GB"/>
              <a:t> a </a:t>
            </a:r>
            <a:r>
              <a:rPr lang="en-GB" err="1"/>
              <a:t>num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8B2BC-5B8F-6442-A3B3-AB5D0631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1976" y="733891"/>
            <a:ext cx="1508048" cy="8363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91B82D-853E-F074-193C-5B7F13F89D29}"/>
              </a:ext>
            </a:extLst>
          </p:cNvPr>
          <p:cNvCxnSpPr>
            <a:cxnSpLocks/>
          </p:cNvCxnSpPr>
          <p:nvPr/>
        </p:nvCxnSpPr>
        <p:spPr>
          <a:xfrm>
            <a:off x="4545877" y="4934857"/>
            <a:ext cx="31002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29ECC5C-23D8-044B-A13F-1C7CFA30043D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2C7939B-219A-BC07-DCE7-4B36AF2A4E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DC552EF-6635-F9C2-3C3E-5BB1B54CA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1976" y="733891"/>
            <a:ext cx="1508048" cy="83639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FD6BEE-9C96-A3E6-70DD-7881CB3D5CB8}"/>
              </a:ext>
            </a:extLst>
          </p:cNvPr>
          <p:cNvCxnSpPr>
            <a:cxnSpLocks/>
          </p:cNvCxnSpPr>
          <p:nvPr userDrawn="1"/>
        </p:nvCxnSpPr>
        <p:spPr>
          <a:xfrm>
            <a:off x="4545877" y="4934857"/>
            <a:ext cx="31002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D18D363-B876-3EB3-A228-4958665C7E9A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ED2A3608-A71F-41CA-87E9-6A0719CA0E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2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8E9818-CDB2-294C-86DC-E17877CD33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5166360" cy="27432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et dolore.</a:t>
            </a:r>
            <a:endParaRPr lang="en-GB"/>
          </a:p>
          <a:p>
            <a:pPr lvl="0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B0ED95-38E7-2A5D-7BFA-218DE01901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6" y="1549400"/>
            <a:ext cx="5166360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41AC0D-D29C-3A68-203A-A4FF28DDA536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E94E240-DE5A-363B-7498-715063A631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3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5059BF6-2F19-7F49-9CBE-82197BDDFC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0937" y="2382519"/>
            <a:ext cx="5169260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B70A03-DFE5-BAFE-E792-E9F9971D5D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1965" y="2382520"/>
            <a:ext cx="5169260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8DA8E-89D4-2754-2F23-8BC1A882CC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79" y="2932588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AC6832F-2D70-B8EC-0B06-A53E021306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99977" y="2932588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A1A354-0871-A2E1-F013-7080A6D3E5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6" y="1549400"/>
            <a:ext cx="5166360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8EA024-D9FE-B723-2F3F-890E3F4517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7661" y="1551433"/>
            <a:ext cx="5165819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89F0EB-A538-A3A3-46CA-45CD5B59DF27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983CF02-6F96-50DF-2F8B-D29B626B86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7A1D91-B0C5-82DE-7D46-53E481769C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966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5F39481-2908-3822-701D-5FF87E1F03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3165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BD0ABDF-0D5E-A765-9F69-3BC9541847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2644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3EB9F6D8-47DF-1F5B-55DF-071309C37F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2644" y="1549400"/>
            <a:ext cx="3489236" cy="6604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B9F0F59-8C07-4391-070A-F127239E51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3165" y="1549400"/>
            <a:ext cx="3489762" cy="6604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0CFD439-E346-0E67-C9C2-132C9C4EAD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6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CB3C8-42AF-C48C-331D-14C6776D2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3165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5EC4FE-BFD0-FE57-EEA5-41CE445414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2644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EF17F4-A551-A381-6DF1-CED9B14FF8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6" y="1549400"/>
            <a:ext cx="3493008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02DD01B-53E6-C542-A933-2D42DD0D2C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2127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3148D23F-4FB0-0283-D700-8A06DCABC2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0621" y="2763200"/>
            <a:ext cx="5178611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C5C6BDEC-E33F-4C34-5403-6A238AB80D5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99978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DFE46B3-A8B5-C645-B495-DA6D531805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758" y="2763200"/>
            <a:ext cx="5178611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F99BB75-045A-328E-9E50-C137137C81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679" y="3668309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EA339-5A4D-1610-0BDA-90202AD72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99977" y="3668309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5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6CA1346-1D62-4F41-BA11-B3EEBA6B51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40226" y="2763200"/>
            <a:ext cx="3511549" cy="6658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3E5B521-5917-164E-BF18-105160A01C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6847" y="2763200"/>
            <a:ext cx="3511549" cy="6658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143D29F-44CB-0E44-8852-5377E5E8F5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394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02DD01B-53E6-C542-A933-2D42DD0D2C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2127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E6224FA-C881-7942-88CA-85C557540C4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086661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6A53209-57D8-0C80-F7FB-B1A028923F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125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629FA-854C-9FDB-35AE-257C4F46B3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50253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86DDF84-07E1-9F30-2A61-508622F128A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02968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F16851C-FF16-C8FD-C1A2-97DC62B0B3A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1759" y="2755766"/>
            <a:ext cx="3493008" cy="6658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C1A921-9B41-213C-B811-34F2B52FCC0F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5AD2CBD-D839-5660-C945-85B9CD8A6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8FA65F1-BAFB-6C36-2878-6CF1B8179A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36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 descr="Section title">
            <a:extLst>
              <a:ext uri="{FF2B5EF4-FFF2-40B4-BE49-F238E27FC236}">
                <a16:creationId xmlns:a16="http://schemas.microsoft.com/office/drawing/2014/main" id="{0C30067D-BDB2-4ED3-9FF2-9A7F7110F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392612"/>
            <a:ext cx="54864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89D7222-F544-8734-1474-646E4190C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722735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52E0EF-5382-E03C-6F28-23C0377BDB19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0D7ACE7-B398-CAC7-8B6A-D3E9D006C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7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A3BF51A-3A82-60DC-93A5-2213ED8791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75B45E7-43EA-8FCF-779D-B7F08D02F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A4C5A0-5FB5-03C8-0AD4-C6C0B48CC70C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ACE4094-3150-CD4A-B1C1-9E4524C5E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3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2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 descr="Section title">
            <a:extLst>
              <a:ext uri="{FF2B5EF4-FFF2-40B4-BE49-F238E27FC236}">
                <a16:creationId xmlns:a16="http://schemas.microsoft.com/office/drawing/2014/main" id="{20BBFC84-0D1A-41D8-BAF7-77889FB49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392612"/>
            <a:ext cx="54864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B3BF19B-575A-779B-73CC-537ABB67E7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722735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2705B8E-4073-4179-061E-6BB2F2D366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1619250"/>
            <a:ext cx="5211763" cy="4514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20ADB6-8EC0-CC3A-6343-8EB97EAED4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71699" y="1619250"/>
            <a:ext cx="5211763" cy="4514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592ECA-1B44-D705-4085-EAFCFADD2B1F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3949C70D-ACFE-087F-90C5-508626806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8E9818-CDB2-294C-86DC-E17877CD33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4572000" cy="274320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et dolore.</a:t>
            </a:r>
            <a:endParaRPr lang="en-GB"/>
          </a:p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93A0E-205E-98C2-0661-3E250B8F3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3EC81-A266-1756-37B4-B83297C32E1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344FDFA-4E0E-FB13-FB45-5AECC129F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582396"/>
            <a:ext cx="4594524" cy="634577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360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Sky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EE68BB-B0C9-B5EC-846B-9A437BE668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4572000" cy="274320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et dolore.</a:t>
            </a:r>
            <a:endParaRPr lang="en-GB"/>
          </a:p>
          <a:p>
            <a:pPr lvl="0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80CA85F-96FC-6CA6-B62F-6AD3B87CEE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D697ECA-1DF4-14D1-3EFA-CC34EEA2F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582396"/>
            <a:ext cx="4594524" cy="634577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110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Midnigh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8433B5-A3AF-015C-FF50-9B6EFD4ED59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4B0C0A3-33C1-48B7-2BE2-945A09E048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8A24FB-C90E-8608-90DD-14467743B5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4572000" cy="274320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et dolore.</a:t>
            </a:r>
            <a:endParaRPr lang="en-GB"/>
          </a:p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A67E-A1D7-9527-29EB-EF2FEEA57D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58130C6-64C1-4324-51CC-4C096C992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582396"/>
            <a:ext cx="4594524" cy="634577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10C9B8-BF63-75FE-8933-7F0AA3AD3F2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EDBB9E-456B-9B22-549B-545216E00AD7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056C7355-DA21-A032-F52C-CFF3BF6F7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White 1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EFE848-FBF2-0C2C-70C7-541164BEA72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BE0368-12F7-D52E-F159-299C7A027BAC}"/>
              </a:ext>
            </a:extLst>
          </p:cNvPr>
          <p:cNvSpPr txBox="1">
            <a:spLocks/>
          </p:cNvSpPr>
          <p:nvPr/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4400" b="0" i="0" u="none" kern="1200">
                <a:solidFill>
                  <a:schemeClr val="accent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595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9190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785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8379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5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Sky 1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85211" y="0"/>
            <a:ext cx="610678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046DA-7F8D-D93E-4767-7220FA5FC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432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Midnight 1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85211" y="0"/>
            <a:ext cx="610678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2B0B16-6FD5-BE2F-C1B8-70937A5FE1F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D8D3F5B-9B87-E1E6-0BC7-F47655028A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D2A-AF9C-9AB4-07AC-81C3BE776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D9F506-C73C-2AF2-14A6-3D22416E3ABC}"/>
              </a:ext>
            </a:extLst>
          </p:cNvPr>
          <p:cNvSpPr/>
          <p:nvPr userDrawn="1"/>
        </p:nvSpPr>
        <p:spPr>
          <a:xfrm>
            <a:off x="6085211" y="0"/>
            <a:ext cx="610678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CF4542-A599-5C46-177C-3EBEBAB6F476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C77986-62DD-E220-ED36-717761D37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4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Whit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54B198-906C-DED8-39CD-143C051E0AB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340164-DEFF-0BA4-370E-859A0468D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2910" y="736600"/>
            <a:ext cx="4842181" cy="5384799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99E3E55-8166-7139-C253-102273D36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825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Sky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2102193-3492-4BAB-8F98-FC7C55191E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2910" y="736600"/>
            <a:ext cx="4842181" cy="5384799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678C93B-D86B-F551-9504-47EEC4B63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63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Midn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2B0B16-6FD5-BE2F-C1B8-70937A5FE1F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D8D3F5B-9B87-E1E6-0BC7-F47655028A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336399-B83B-D450-D7E9-D04E0D0AE3D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7D05B-CC63-FBAA-768B-D092C4B242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2910" y="736600"/>
            <a:ext cx="4842181" cy="5384799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356B89E-D2D7-929C-273F-CBC73FF73B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EB17CC-6A16-A662-E0A9-C2BAD84F6907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883E28A-C71C-E90A-C494-C50E9A175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C76EF2-3D70-85D8-1E29-FC752D6C027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3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Whit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D61106-D3DD-0F37-EFE8-57DD295D00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496D4BA-1A90-CD12-46A7-BEFF3610D8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0840" y="746203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5754773-B320-74FF-360B-AE12573C9FE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20840" y="2605600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E77DDFA-F376-BD29-5DEA-72F5308CBF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20840" y="4464997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2102193-3492-4BAB-8F98-FC7C55191E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840" y="1246523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A6491F4-97AD-1094-3D4C-75416A30CE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20840" y="3105920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92FD8C7-8C8B-6909-C32B-EAA567C1FE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20840" y="4965316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97C18FD-8F1B-2986-B145-F4D51FBC37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8961B96-5529-2E18-4428-44E232229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3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Sky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FA5D03-02A4-EA4A-094B-A8B636BEEA6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E5E8-2C0F-35E1-4BBC-22A54E53D0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0840" y="746203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8CA8218-1F96-926F-0917-A1DA9EC3D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20840" y="2605600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DA6A0B3-3F42-9922-BAAE-F792CABE6A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20840" y="4464997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A54D0A-2CB9-C133-9718-79E6401358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840" y="1246523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7857C7-CFC6-7ADB-633F-1D3BDB556D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20840" y="3105920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956A5C8-C1EE-D5F1-1FDE-C826F9C25E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20840" y="4965316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96C5BB2-EAA0-1030-EEEE-5D28A08C67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9AC8211-966A-8BD9-DA4C-39DC7380A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73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Midnigh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41C29C-6FEC-2B4F-8596-2BF88EE08B5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93D168C-8A00-4D1A-279C-0D2E586D4D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85D6C4-923D-0A37-5765-F4FFA48FC1C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B3E190-93EE-235A-0F6B-07C04E09A1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0840" y="746203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8BC08B-D219-8756-C142-C4584D727A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20840" y="2605600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4803960-9A60-1EDC-E465-98985D436C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20840" y="4464997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F220C6C-65CC-3070-48A3-52BC6CD232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840" y="1246523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5A9DA7-0C91-35C3-D416-9F0304263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20840" y="3105920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6DF162A-E518-4D2F-E1D4-46E7A06FEE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20840" y="4965316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4DE6FCA-9477-3080-6D9A-BF19D90882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3EA95E83-5C21-97F4-1503-23FF4926A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0FD867-2BFA-05F4-4448-259C7987BD9E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FE9A44-434B-3901-DF0C-BF21755E6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77C27D9-7690-6D65-C38A-C1A8E2C31F2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1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5" y="431802"/>
            <a:ext cx="5405967" cy="5201356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86035" y="5893686"/>
            <a:ext cx="4745567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Photo caption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5D4FA6F-8B16-848A-2676-892437DBB5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E02133-90CD-7A73-3378-09367C5F7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D2BC19-30EC-A071-D73E-55218F2DD357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F1C87C00-CBB4-C140-4F9D-0704243EE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pos="427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C94DA5F-CCF7-A048-8A5D-EE8276E901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3" y="431800"/>
            <a:ext cx="6096000" cy="60452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226FFA-E401-8D3F-A7A7-AC5403A29F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B83CA69-90DB-1977-3B75-3C078FC97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D91FC2-6140-5480-2113-CB3C61EC6A79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3D9B3BA-8510-5FBC-D8B6-C0B0A0B5CD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8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56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F1594EA-D397-6C41-A885-CC4BB73C61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4324904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8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picture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B7F8C95-951F-9098-CC7F-F731FC33A0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333956"/>
            <a:ext cx="10972800" cy="1828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14B445-2B58-C797-DD53-338797CFA703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E236D83-83AB-1247-C429-070ABE86F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5C13F8A-9C96-BC4F-A27C-6AF68C9B9A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5992432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8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5910F4-26EC-24FD-F558-794B5AF189B0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2917E6D-7A84-E002-AAB5-CCF0743EE2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8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6973BB-3F74-6D4C-2E6A-2D0839CEC663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345F6D25-1A39-9D2D-CCDC-1C76D660D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1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786035" y="431803"/>
            <a:ext cx="4796367" cy="5702297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BE4A1D4-402D-E43A-DA8F-9D86491438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6A48D0D-58D2-4F34-4F9C-0B14501499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A9759B-68FA-3534-9868-2A38401684AD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CC191C68-A12B-E714-8671-F8BF7F357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56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11">
            <a:extLst>
              <a:ext uri="{FF2B5EF4-FFF2-40B4-BE49-F238E27FC236}">
                <a16:creationId xmlns:a16="http://schemas.microsoft.com/office/drawing/2014/main" id="{C83B223E-030E-74D0-B6FA-BEC3DA7BD3F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21102" y="1409700"/>
            <a:ext cx="10974395" cy="3932321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9B8D9E7-EAC8-4A5C-4139-BA396711F0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5" y="5586423"/>
            <a:ext cx="5463875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Table caption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051B1935-8F76-89F3-34A7-104AF19A7D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A2A968-678F-29F8-59A9-C0944676591F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5D2F5DB1-5A45-2C4E-8957-FE7BD5771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CE7DB6-039C-AC58-5C90-9B19A4AA2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5" y="5586423"/>
            <a:ext cx="5463875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Chart caption</a:t>
            </a:r>
          </a:p>
        </p:txBody>
      </p:sp>
      <p:sp>
        <p:nvSpPr>
          <p:cNvPr id="14" name="Chart Placeholder 2">
            <a:extLst>
              <a:ext uri="{FF2B5EF4-FFF2-40B4-BE49-F238E27FC236}">
                <a16:creationId xmlns:a16="http://schemas.microsoft.com/office/drawing/2014/main" id="{BD75F8AD-CDF4-CE28-1C24-08F6FA9598D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32125" y="1409701"/>
            <a:ext cx="10960608" cy="3937002"/>
          </a:xfrm>
          <a:prstGeom prst="rect">
            <a:avLst/>
          </a:prstGeom>
        </p:spPr>
        <p:txBody>
          <a:bodyPr vert="horz" lIns="45720" tIns="45720" rIns="45720" bIns="4572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4A57B70-3F6E-FA7F-CC44-293D6CF9E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52B8-6806-3E1B-8BD4-964F6E58BF3A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15A8E1D-F8D2-76C8-0343-ACB74874E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6AD5A65-A7EB-424E-8ADF-62E666881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8770" y="2921000"/>
            <a:ext cx="2114461" cy="8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6AD5A65-A7EB-424E-8ADF-62E666881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8770" y="2921000"/>
            <a:ext cx="2114461" cy="87494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4A3275D-9C40-AA02-42F3-294EBA8295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38770" y="2921000"/>
            <a:ext cx="2114461" cy="8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8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6AD5A65-A7EB-424E-8ADF-62E666881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8770" y="2921000"/>
            <a:ext cx="2114461" cy="87494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C7369D9-41FB-77B3-399F-1662DC2289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38770" y="2921000"/>
            <a:ext cx="2114461" cy="8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2922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Left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accent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1097280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496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Left Sky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1097280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3381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Left Photo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722376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722376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accent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722376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722376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42FB2B-DAA9-0877-DC48-2611FC3FC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6059" y="0"/>
            <a:ext cx="4005943" cy="68580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267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Left Photo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722376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722376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722376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722376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42FB2B-DAA9-0877-DC48-2611FC3FC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6059" y="0"/>
            <a:ext cx="4005943" cy="68580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5922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8233CC-CA47-3842-944B-E605F64CE0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0" y="0"/>
            <a:ext cx="12177040" cy="6849584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6" y="5158358"/>
            <a:ext cx="8108699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2133" b="0" i="0">
                <a:solidFill>
                  <a:schemeClr val="tx2">
                    <a:lumMod val="75000"/>
                  </a:schemeClr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</a:t>
            </a:r>
            <a:endParaRPr lang="en-US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6" y="5478354"/>
            <a:ext cx="8108699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133" b="0" i="0" kern="1200" dirty="0" smtClean="0">
                <a:solidFill>
                  <a:schemeClr val="tx2">
                    <a:lumMod val="75000"/>
                  </a:schemeClr>
                </a:solidFill>
                <a:latin typeface="CiscoSansTT ExtraLight" panose="020B0303020201020303" pitchFamily="34" charset="0"/>
                <a:ea typeface="+mn-ea"/>
                <a:cs typeface="CiscoSansTT ExtraLight" panose="020B0303020201020303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6" y="5798350"/>
            <a:ext cx="8108699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133" b="0" i="0" kern="1200" dirty="0" smtClean="0">
                <a:solidFill>
                  <a:schemeClr val="tx2">
                    <a:lumMod val="75000"/>
                  </a:schemeClr>
                </a:solidFill>
                <a:latin typeface="CiscoSansTT ExtraLight" panose="020B0303020201020303" pitchFamily="34" charset="0"/>
                <a:ea typeface="+mn-ea"/>
                <a:cs typeface="CiscoSansTT ExtraLight" panose="020B0303020201020303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4" y="4281951"/>
            <a:ext cx="8114763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="0" i="0" baseline="0">
                <a:solidFill>
                  <a:schemeClr val="tx2">
                    <a:lumMod val="75000"/>
                  </a:schemeClr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519969"/>
            <a:ext cx="8151440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333" b="0" i="0" spc="0" baseline="0">
                <a:solidFill>
                  <a:schemeClr val="tx2">
                    <a:lumMod val="75000"/>
                  </a:schemeClr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320C5F-0F53-6842-A11F-92876CF58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5" y="484344"/>
            <a:ext cx="2825649" cy="71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7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3FBD5B-070A-7471-FA02-D8ABC325D191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4964416-F71E-D7CA-E3FB-1B38FEC4E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E683ED-333E-71AE-8D5B-04FB014DED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5930" y="2789671"/>
            <a:ext cx="10232136" cy="637377"/>
          </a:xfrm>
          <a:prstGeom prst="rect">
            <a:avLst/>
          </a:prstGeom>
        </p:spPr>
        <p:txBody>
          <a:bodyPr lIns="45720" tIns="45720" rIns="45720" bIns="45720" anchor="b"/>
          <a:lstStyle>
            <a:lvl1pPr marL="0" indent="0" algn="l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Segue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4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6646CD-FB63-F3C0-1A8A-8157E8BB059B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B019962-90BF-9C68-7A80-7C374B3C86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62D482-EDEF-0534-A336-804F44744A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1120" y="2772055"/>
            <a:ext cx="10241280" cy="640080"/>
          </a:xfrm>
          <a:prstGeom prst="rect">
            <a:avLst/>
          </a:prstGeom>
        </p:spPr>
        <p:txBody>
          <a:bodyPr lIns="45720" rIns="45720" anchor="ctr"/>
          <a:lstStyle>
            <a:lvl1pPr marL="0" indent="0" algn="r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Transition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055E4C37-FAD6-B449-9189-A035C0C9E8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1" y="5658220"/>
            <a:ext cx="10972800" cy="465891"/>
          </a:xfrm>
          <a:prstGeom prst="rect">
            <a:avLst/>
          </a:prstGeom>
        </p:spPr>
        <p:txBody>
          <a:bodyPr lIns="45720" tIns="45710" rIns="45720" bIns="4571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2"/>
                </a:solidFill>
                <a:latin typeface="+mn-lt"/>
                <a:cs typeface="CiscoSansT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role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8"/>
            <a:ext cx="10972800" cy="398668"/>
          </a:xfrm>
          <a:prstGeom prst="rect">
            <a:avLst/>
          </a:prstGeom>
        </p:spPr>
        <p:txBody>
          <a:bodyPr lIns="45720" tIns="45710" rIns="45720" bIns="4571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21" y="1398874"/>
            <a:ext cx="10376024" cy="33110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8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As the adoption of multi-cloud strategy grows, Ulla </a:t>
            </a:r>
            <a:r>
              <a:rPr lang="en-GB" err="1"/>
              <a:t>sitiora</a:t>
            </a:r>
            <a:r>
              <a:rPr lang="en-GB"/>
              <a:t> </a:t>
            </a:r>
            <a:r>
              <a:rPr lang="en-GB" err="1"/>
              <a:t>turest</a:t>
            </a:r>
            <a:r>
              <a:rPr lang="en-GB"/>
              <a:t> </a:t>
            </a:r>
            <a:r>
              <a:rPr lang="en-GB" err="1"/>
              <a:t>experibus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pa </a:t>
            </a:r>
            <a:r>
              <a:rPr lang="en-GB" err="1"/>
              <a:t>dolor</a:t>
            </a:r>
            <a:r>
              <a:rPr lang="en-GB"/>
              <a:t> a </a:t>
            </a:r>
            <a:r>
              <a:rPr lang="en-GB" err="1"/>
              <a:t>conestia</a:t>
            </a:r>
            <a:r>
              <a:rPr lang="en-GB"/>
              <a:t> vent </a:t>
            </a:r>
            <a:r>
              <a:rPr lang="en-GB" err="1"/>
              <a:t>eosse</a:t>
            </a:r>
            <a:r>
              <a:rPr lang="en-GB"/>
              <a:t> non </a:t>
            </a:r>
            <a:r>
              <a:rPr lang="en-GB" err="1"/>
              <a:t>consequ</a:t>
            </a:r>
            <a:r>
              <a:rPr lang="en-GB"/>
              <a:t> </a:t>
            </a:r>
            <a:r>
              <a:rPr lang="en-GB" err="1"/>
              <a:t>aturit</a:t>
            </a:r>
            <a:r>
              <a:rPr lang="en-GB"/>
              <a:t> </a:t>
            </a:r>
            <a:r>
              <a:rPr lang="en-GB" err="1"/>
              <a:t>faccum</a:t>
            </a:r>
            <a:r>
              <a:rPr lang="en-GB"/>
              <a:t> qui </a:t>
            </a:r>
            <a:r>
              <a:rPr lang="en-GB" err="1"/>
              <a:t>dolor</a:t>
            </a:r>
            <a:r>
              <a:rPr lang="en-GB"/>
              <a:t> a </a:t>
            </a:r>
            <a:r>
              <a:rPr lang="en-GB" err="1"/>
              <a:t>num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8B2BC-5B8F-6442-A3B3-AB5D063112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1976" y="733891"/>
            <a:ext cx="1508048" cy="8363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91B82D-853E-F074-193C-5B7F13F89D29}"/>
              </a:ext>
            </a:extLst>
          </p:cNvPr>
          <p:cNvCxnSpPr>
            <a:cxnSpLocks/>
          </p:cNvCxnSpPr>
          <p:nvPr userDrawn="1"/>
        </p:nvCxnSpPr>
        <p:spPr>
          <a:xfrm>
            <a:off x="4545877" y="4934857"/>
            <a:ext cx="31002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29ECC5C-23D8-044B-A13F-1C7CFA30043D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2C7939B-219A-BC07-DCE7-4B36AF2A4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20C842-0F32-695C-C13C-22709486A2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6" y="1549400"/>
            <a:ext cx="5166360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9AD892-3A7E-9818-FD16-F0D9AA1CB004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74FAAB0-0CBC-A138-B6EB-CEC893250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68D6516-732F-28D1-A6A6-F2DE6AD69B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5166360" cy="27432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et dolore.</a:t>
            </a:r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3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5059BF6-2F19-7F49-9CBE-82197BDDFC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0937" y="2382519"/>
            <a:ext cx="5169260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B70A03-DFE5-BAFE-E792-E9F9971D5D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1965" y="2382520"/>
            <a:ext cx="5169260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8DA8E-89D4-2754-2F23-8BC1A882CC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79" y="2932588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AC6832F-2D70-B8EC-0B06-A53E021306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99977" y="2932588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A1A354-0871-A2E1-F013-7080A6D3E5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6" y="1549400"/>
            <a:ext cx="5166360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8EA024-D9FE-B723-2F3F-890E3F4517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7661" y="1551433"/>
            <a:ext cx="5165819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E82BAB-C16B-C302-DF79-81DEDDED7916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9695692-E7DC-8586-2731-9FA159FC97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4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7A1D91-B0C5-82DE-7D46-53E481769C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966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5F39481-2908-3822-701D-5FF87E1F03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3165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BD0ABDF-0D5E-A765-9F69-3BC9541847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2645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3EB9F6D8-47DF-1F5B-55DF-071309C37F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2644" y="1549400"/>
            <a:ext cx="3489236" cy="6604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B9F0F59-8C07-4391-070A-F127239E51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3165" y="1549400"/>
            <a:ext cx="3489762" cy="6604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0CFD439-E346-0E67-C9C2-132C9C4EAD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6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CB3C8-42AF-C48C-331D-14C6776D2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3165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5EC4FE-BFD0-FE57-EEA5-41CE445414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2645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EF17F4-A551-A381-6DF1-CED9B14FF8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6" y="1549400"/>
            <a:ext cx="3493008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 Icon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02DD01B-53E6-C542-A933-2D42DD0D2C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2127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7EBF19C-49E3-D24F-8832-1A12184F6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679" y="3668309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3148D23F-4FB0-0283-D700-8A06DCABC2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0621" y="2763200"/>
            <a:ext cx="5166360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C5C6BDEC-E33F-4C34-5403-6A238AB80D5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99978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136F578-A3CF-9005-0901-E724D7D522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99977" y="3668309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DFE46B3-A8B5-C645-B495-DA6D531805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758" y="2763200"/>
            <a:ext cx="5166360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759B04-8E04-BA5F-5CC1-723DFC26BC79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B8C35EC4-B295-C121-7730-26E2B885F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w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6CA1346-1D62-4F41-BA11-B3EEBA6B51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40226" y="2763200"/>
            <a:ext cx="3511549" cy="6658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3E5B521-5917-164E-BF18-105160A01C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6847" y="2763200"/>
            <a:ext cx="3511549" cy="6658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143D29F-44CB-0E44-8852-5377E5E8F5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394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02DD01B-53E6-C542-A933-2D42DD0D2C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2127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E6224FA-C881-7942-88CA-85C557540C4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086661" y="1252071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6A53209-57D8-0C80-F7FB-B1A028923F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125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629FA-854C-9FDB-35AE-257C4F46B3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50253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86DDF84-07E1-9F30-2A61-508622F128A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02968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F16851C-FF16-C8FD-C1A2-97DC62B0B3A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1759" y="2755766"/>
            <a:ext cx="3493008" cy="665802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A579F7-56A6-4C6C-4C40-A211E3867A44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90D2BD7-8DE9-14EB-A9CA-7F6D5582A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1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D40A3F-057D-A16C-44FB-E7251CF61C78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6AED2D99-F462-C76E-34A2-3178C4F20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67AAB6B-16FE-95C2-6E58-2E5FC7150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ection title" descr="Section title">
            <a:extLst>
              <a:ext uri="{FF2B5EF4-FFF2-40B4-BE49-F238E27FC236}">
                <a16:creationId xmlns:a16="http://schemas.microsoft.com/office/drawing/2014/main" id="{194B3EE7-4A1E-F0EC-D3C3-FAEA1173B6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" cy="9144"/>
          </a:xfrm>
          <a:prstGeom prst="rect">
            <a:avLst/>
          </a:prstGeom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 baseline="0">
                <a:noFill/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5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w 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C30067D-BDB2-4ED3-9FF2-9A7F7110F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392612"/>
            <a:ext cx="54864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E6CA55-523F-02AA-3E57-B0B8F3568A7C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0CAD4462-BE6B-0186-5BFA-EB7FA7567A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A362478-34D6-842A-DADB-69D0E69499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722735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63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1097280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941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w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634856-D069-27C5-AE2D-BF5A064A1D57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682757C-63DC-5203-8F3F-197CBC0C4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584BCD8-4E60-DFC8-29A4-3BFD44FDB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D7487D1-1623-CCE2-CEFB-F5648D1A4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29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w 2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 descr="Section title">
            <a:extLst>
              <a:ext uri="{FF2B5EF4-FFF2-40B4-BE49-F238E27FC236}">
                <a16:creationId xmlns:a16="http://schemas.microsoft.com/office/drawing/2014/main" id="{0B8FE018-3611-D52D-6AC1-37B5B6BECD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392612"/>
            <a:ext cx="54864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0F119481-ACDD-57F7-7858-66E3120A9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722735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C97880-0676-CEF3-919A-02D28F226A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1619250"/>
            <a:ext cx="5211763" cy="45148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7691CA3-8502-339A-3BA5-6244A8389D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71699" y="1619250"/>
            <a:ext cx="5211763" cy="45148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39EFFB-CF8F-5FE7-3C21-3C6E9EADB3DB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93AA52E3-1AC0-8518-6CA6-17A9E3AAD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Midnigh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8433B5-A3AF-015C-FF50-9B6EFD4ED59C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4B0C0A3-33C1-48B7-2BE2-945A09E04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8A24FB-C90E-8608-90DD-14467743B5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4572000" cy="274320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et dolore.</a:t>
            </a:r>
            <a:endParaRPr lang="en-GB"/>
          </a:p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A67E-A1D7-9527-29EB-EF2FEEA57D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58130C6-64C1-4324-51CC-4C096C992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582396"/>
            <a:ext cx="4594524" cy="634577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022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Midnight 1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85211" y="0"/>
            <a:ext cx="610678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2B0B16-6FD5-BE2F-C1B8-70937A5FE1F5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D8D3F5B-9B87-E1E6-0BC7-F47655028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F330DC-D569-243E-8D0F-B65621C3C2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34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Midn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2B0B16-6FD5-BE2F-C1B8-70937A5FE1F5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D8D3F5B-9B87-E1E6-0BC7-F47655028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336399-B83B-D450-D7E9-D04E0D0AE3D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7D05B-CC63-FBAA-768B-D092C4B242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2910" y="736600"/>
            <a:ext cx="4842181" cy="5384799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356B89E-D2D7-929C-273F-CBC73FF73B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716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Midnigh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41C29C-6FEC-2B4F-8596-2BF88EE08B54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93D168C-8A00-4D1A-279C-0D2E586D4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85D6C4-923D-0A37-5765-F4FFA48FC1C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B3E190-93EE-235A-0F6B-07C04E09A1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0840" y="746203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8BC08B-D219-8756-C142-C4584D727A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20840" y="2605600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4803960-9A60-1EDC-E465-98985D436C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20840" y="4464997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F220C6C-65CC-3070-48A3-52BC6CD232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840" y="1246523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5A9DA7-0C91-35C3-D416-9F0304263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20840" y="3105920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6DF162A-E518-4D2F-E1D4-46E7A06FEE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20840" y="4965316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4DE6FCA-9477-3080-6D9A-BF19D90882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3EA95E83-5C21-97F4-1503-23FF4926A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792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Photo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5" y="431802"/>
            <a:ext cx="5405967" cy="5201356"/>
          </a:xfrm>
          <a:prstGeom prst="rect">
            <a:avLst/>
          </a:prstGeom>
          <a:solidFill>
            <a:schemeClr val="bg2">
              <a:alpha val="1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86035" y="5893686"/>
            <a:ext cx="4745567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Photo caption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68B56-DC1D-D0A1-4C1A-48F897CD3B03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D56EEBA4-4366-2FC6-9A6D-819D5F658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62FEFF-3E75-8C00-6245-672DD6C1DD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EB68504-08D0-FA7F-F0B3-182F7E2A3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33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pos="4275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C94DA5F-CCF7-A048-8A5D-EE8276E901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3" y="431800"/>
            <a:ext cx="6096000" cy="6045200"/>
          </a:xfrm>
          <a:prstGeom prst="rect">
            <a:avLst/>
          </a:prstGeom>
          <a:solidFill>
            <a:schemeClr val="bg2">
              <a:alpha val="1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948164-C633-3C0F-C93C-061821C1EA7E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0A45857-C0AE-9285-CDC5-439022BD1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8ED364C-BAF2-9F2F-E224-E59C48A7E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B93CE8B-2A39-4C51-DEFC-338F8C1A9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30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56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F1594EA-D397-6C41-A885-CC4BB73C61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4324904"/>
          </a:xfrm>
          <a:prstGeom prst="rect">
            <a:avLst/>
          </a:prstGeom>
          <a:solidFill>
            <a:schemeClr val="bg2">
              <a:alpha val="1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8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030E4F-F4A0-CBD3-D2E1-070A60CA1C1D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85DFF8F-C414-7C87-C6CB-F86BAD7E5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D6B94F4-618A-F016-8EBA-95840E9A8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333956"/>
            <a:ext cx="10972800" cy="1828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75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5C13F8A-9C96-BC4F-A27C-6AF68C9B9A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5992432"/>
          </a:xfrm>
          <a:prstGeom prst="rect">
            <a:avLst/>
          </a:prstGeom>
          <a:solidFill>
            <a:schemeClr val="bg2">
              <a:alpha val="1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8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30175C-8E39-C373-A0B2-60710CEF82A3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ACD6C12-3636-CE0C-EBC4-7E1F5C0B1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Sky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1097280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6118A81D-A519-8BB9-83CF-346F7EAB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DEBB8D-FBC8-20B0-C48B-AB77C0F6571C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736D7EB-1E35-1395-5434-603E6055B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786035" y="431803"/>
            <a:ext cx="4796367" cy="5702297"/>
          </a:xfrm>
          <a:prstGeom prst="rect">
            <a:avLst/>
          </a:prstGeom>
          <a:solidFill>
            <a:schemeClr val="bg2">
              <a:alpha val="1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A9E76A-0D1B-161C-CDEA-9055A41D1EEF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ADAE87A-76BE-E8B5-3C87-A91932B707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CA122E-84F3-46AD-9E51-F9AF1BE6D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6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52B211B-517D-A64F-A54C-62D02B79A0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95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56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w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11">
            <a:extLst>
              <a:ext uri="{FF2B5EF4-FFF2-40B4-BE49-F238E27FC236}">
                <a16:creationId xmlns:a16="http://schemas.microsoft.com/office/drawing/2014/main" id="{C83B223E-030E-74D0-B6FA-BEC3DA7BD3F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21102" y="1409700"/>
            <a:ext cx="10974395" cy="3932321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9B8D9E7-EAC8-4A5C-4139-BA396711F0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5" y="5586423"/>
            <a:ext cx="5463875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Table caption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93FE31-69E3-D618-79D0-CAAE56D78EF0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54FD5E0-BFDE-7125-65E3-CF3DFB7C4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095535F-B15D-4674-AA8E-3E7F5789B2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5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w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CE7DB6-039C-AC58-5C90-9B19A4AA2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5" y="5586423"/>
            <a:ext cx="5463875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Chart caption</a:t>
            </a:r>
          </a:p>
        </p:txBody>
      </p:sp>
      <p:sp>
        <p:nvSpPr>
          <p:cNvPr id="14" name="Chart Placeholder 2">
            <a:extLst>
              <a:ext uri="{FF2B5EF4-FFF2-40B4-BE49-F238E27FC236}">
                <a16:creationId xmlns:a16="http://schemas.microsoft.com/office/drawing/2014/main" id="{BD75F8AD-CDF4-CE28-1C24-08F6FA9598D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32125" y="1409701"/>
            <a:ext cx="10960608" cy="3937002"/>
          </a:xfrm>
          <a:prstGeom prst="rect">
            <a:avLst/>
          </a:prstGeom>
        </p:spPr>
        <p:txBody>
          <a:bodyPr vert="horz" lIns="45720" tIns="45720" rIns="45720" bIns="4572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8530-7AC0-31BC-D52E-E3BE044E4EEE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EBE7BA20-0898-3EF4-0193-A464182DCA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C8E4F24-1DD2-9F21-154D-07CBBFFD6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92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6AD5A65-A7EB-424E-8ADF-62E666881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8770" y="2921000"/>
            <a:ext cx="2114461" cy="8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4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6AD5A65-A7EB-424E-8ADF-62E666881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8770" y="2921000"/>
            <a:ext cx="2114461" cy="8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42022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4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4" y="4533637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accent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4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4" y="5824731"/>
            <a:ext cx="10972800" cy="287338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85F7DEEC-BAD5-B9B7-7D79-8463B2631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27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63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74.xml"/><Relationship Id="rId84" Type="http://schemas.openxmlformats.org/officeDocument/2006/relationships/image" Target="../media/image5.png"/><Relationship Id="rId1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17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53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64.xml"/><Relationship Id="rId74" Type="http://schemas.openxmlformats.org/officeDocument/2006/relationships/slideLayout" Target="../slideLayouts/slideLayout80.xml"/><Relationship Id="rId79" Type="http://schemas.openxmlformats.org/officeDocument/2006/relationships/slideLayout" Target="../slideLayouts/slideLayout85.xml"/><Relationship Id="rId5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70.xml"/><Relationship Id="rId69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72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86.xml"/><Relationship Id="rId85" Type="http://schemas.openxmlformats.org/officeDocument/2006/relationships/image" Target="../media/image6.svg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81.xml"/><Relationship Id="rId83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84.xml"/><Relationship Id="rId81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9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0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13.xml"/><Relationship Id="rId7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8.xml"/><Relationship Id="rId29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0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66" Type="http://schemas.openxmlformats.org/officeDocument/2006/relationships/slideLayout" Target="../slideLayouts/slideLayout72.xml"/><Relationship Id="rId61" Type="http://schemas.openxmlformats.org/officeDocument/2006/relationships/slideLayout" Target="../slideLayouts/slideLayout67.xml"/><Relationship Id="rId8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3E5826-E261-5240-BCCC-F517FDB6EBB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tx1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63804D0-1B5B-924C-8995-DA787F4942D5}"/>
              </a:ext>
            </a:extLst>
          </p:cNvPr>
          <p:cNvPicPr>
            <a:picLocks noChangeAspect="1"/>
          </p:cNvPicPr>
          <p:nvPr/>
        </p:nvPicPr>
        <p:blipFill>
          <a:blip r:embed="rId8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21F2830-F0A3-2EAC-C709-5C928A8C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5BE63C-8C0C-FC75-3DF2-F8F96A3C8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2" y="1409700"/>
            <a:ext cx="10972798" cy="472440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71F882-884E-4582-73B3-1AF18A3FCF91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1142755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2023  Cisco and/or its affiliates. All rights reserved.   Cisco Confidential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661C111F-0621-8D24-F9AA-6CAB3CBD31B9}"/>
              </a:ext>
            </a:extLst>
          </p:cNvPr>
          <p:cNvPicPr>
            <a:picLocks noChangeAspect="1"/>
          </p:cNvPicPr>
          <p:nvPr userDrawn="1"/>
        </p:nvPicPr>
        <p:blipFill>
          <a:blip r:embed="rId8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342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700" r:id="rId33"/>
    <p:sldLayoutId id="2147483701" r:id="rId34"/>
    <p:sldLayoutId id="2147483702" r:id="rId35"/>
    <p:sldLayoutId id="2147483703" r:id="rId36"/>
    <p:sldLayoutId id="2147483704" r:id="rId37"/>
    <p:sldLayoutId id="2147483705" r:id="rId38"/>
    <p:sldLayoutId id="2147483706" r:id="rId39"/>
    <p:sldLayoutId id="2147483707" r:id="rId40"/>
    <p:sldLayoutId id="2147483708" r:id="rId41"/>
    <p:sldLayoutId id="2147483709" r:id="rId42"/>
    <p:sldLayoutId id="2147483710" r:id="rId43"/>
    <p:sldLayoutId id="2147483711" r:id="rId44"/>
    <p:sldLayoutId id="2147483712" r:id="rId45"/>
    <p:sldLayoutId id="2147483713" r:id="rId46"/>
    <p:sldLayoutId id="2147483714" r:id="rId47"/>
    <p:sldLayoutId id="2147483715" r:id="rId48"/>
    <p:sldLayoutId id="2147483716" r:id="rId49"/>
    <p:sldLayoutId id="2147483717" r:id="rId50"/>
    <p:sldLayoutId id="2147483718" r:id="rId51"/>
    <p:sldLayoutId id="2147483719" r:id="rId52"/>
    <p:sldLayoutId id="2147483720" r:id="rId53"/>
    <p:sldLayoutId id="2147483721" r:id="rId54"/>
    <p:sldLayoutId id="2147483722" r:id="rId55"/>
    <p:sldLayoutId id="2147483723" r:id="rId56"/>
    <p:sldLayoutId id="2147483724" r:id="rId57"/>
    <p:sldLayoutId id="2147483725" r:id="rId58"/>
    <p:sldLayoutId id="2147483726" r:id="rId59"/>
    <p:sldLayoutId id="2147483727" r:id="rId60"/>
    <p:sldLayoutId id="2147483728" r:id="rId61"/>
    <p:sldLayoutId id="2147483729" r:id="rId62"/>
    <p:sldLayoutId id="2147483730" r:id="rId63"/>
    <p:sldLayoutId id="2147483731" r:id="rId64"/>
    <p:sldLayoutId id="2147483732" r:id="rId65"/>
    <p:sldLayoutId id="2147483733" r:id="rId66"/>
    <p:sldLayoutId id="2147483734" r:id="rId67"/>
    <p:sldLayoutId id="2147483735" r:id="rId68"/>
    <p:sldLayoutId id="2147483736" r:id="rId69"/>
    <p:sldLayoutId id="2147483737" r:id="rId70"/>
    <p:sldLayoutId id="2147483738" r:id="rId71"/>
    <p:sldLayoutId id="2147483739" r:id="rId72"/>
    <p:sldLayoutId id="2147483740" r:id="rId73"/>
    <p:sldLayoutId id="2147483741" r:id="rId74"/>
    <p:sldLayoutId id="2147483742" r:id="rId75"/>
    <p:sldLayoutId id="2147483743" r:id="rId76"/>
    <p:sldLayoutId id="2147483744" r:id="rId77"/>
    <p:sldLayoutId id="2147483745" r:id="rId78"/>
    <p:sldLayoutId id="2147483746" r:id="rId79"/>
    <p:sldLayoutId id="2147483747" r:id="rId8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600" b="0" i="0" u="none" kern="1200" dirty="0">
          <a:solidFill>
            <a:schemeClr val="bg1"/>
          </a:solidFill>
          <a:latin typeface="+mj-lt"/>
          <a:ea typeface="CiscoSansTT Thin" charset="0"/>
          <a:cs typeface="CiscoSansTT Thin" charset="0"/>
        </a:defRPr>
      </a:lvl1pPr>
      <a:lvl2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95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90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85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79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82" indent="-226482" algn="l" defTabSz="912276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Tx/>
        <a:buSzPct val="90000"/>
        <a:buFont typeface="Arial" charset="0"/>
        <a:buChar char="•"/>
        <a:defRPr lang="en-US" sz="2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57200" indent="-227013" algn="l" defTabSz="912276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Tx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69913" indent="-230188" algn="l" defTabSz="91227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ClrTx/>
        <a:buFont typeface="Arial" charset="0"/>
        <a:buChar char="•"/>
        <a:defRPr lang="en-US" sz="18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87388" indent="-230188" algn="l" defTabSz="91227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ClrTx/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801688" indent="-231775" algn="l" defTabSz="91227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ClrTx/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98" indent="-228592" algn="l" defTabSz="914362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81" indent="-228561" algn="l" defTabSz="914362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67" indent="0" algn="l" defTabSz="91436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8" indent="-228592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2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5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3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7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0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6" pos="3835">
          <p15:clr>
            <a:srgbClr val="F26B43"/>
          </p15:clr>
        </p15:guide>
        <p15:guide id="9" orient="horz" pos="3864">
          <p15:clr>
            <a:srgbClr val="F26B43"/>
          </p15:clr>
        </p15:guide>
        <p15:guide id="10" orient="horz" pos="240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672">
          <p15:clr>
            <a:srgbClr val="F26B43"/>
          </p15:clr>
        </p15:guide>
        <p15:guide id="13" orient="horz" pos="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mailto:dfitzner@cisco.com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J6FP_WBtVrc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D8EF14-0BBB-66BF-82CE-9FF4DECA2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005869"/>
            <a:ext cx="8114763" cy="3703045"/>
          </a:xfrm>
        </p:spPr>
        <p:txBody>
          <a:bodyPr/>
          <a:lstStyle/>
          <a:p>
            <a:r>
              <a:rPr lang="en-US" dirty="0"/>
              <a:t>Dustin Fitzner </a:t>
            </a:r>
          </a:p>
          <a:p>
            <a:r>
              <a:rPr lang="en-US" dirty="0"/>
              <a:t>NetAcad/Digital Impact Office (DIO)</a:t>
            </a:r>
            <a:br>
              <a:rPr lang="en-US" dirty="0"/>
            </a:br>
            <a:r>
              <a:rPr lang="en-US" dirty="0"/>
              <a:t>BDM Texas, NM, AR, AL &amp; MS</a:t>
            </a:r>
          </a:p>
          <a:p>
            <a:r>
              <a:rPr lang="en-US" b="1" u="sng" dirty="0"/>
              <a:t>dfitzner@cisco.com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3616E5E-346B-E744-D61E-976E9D736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2146229"/>
            <a:ext cx="8151440" cy="859640"/>
          </a:xfrm>
        </p:spPr>
        <p:txBody>
          <a:bodyPr/>
          <a:lstStyle/>
          <a:p>
            <a:r>
              <a:rPr lang="en-US" dirty="0"/>
              <a:t>Cisco Academy Instructor Conference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11475E-3DC3-7552-853B-B54A815C0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894340"/>
            <a:ext cx="3581400" cy="35052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781371-F150-7C0F-4FFE-F082A730C715}"/>
              </a:ext>
            </a:extLst>
          </p:cNvPr>
          <p:cNvSpPr txBox="1"/>
          <p:nvPr/>
        </p:nvSpPr>
        <p:spPr>
          <a:xfrm>
            <a:off x="8916882" y="3581400"/>
            <a:ext cx="770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Let’s Connect</a:t>
            </a:r>
            <a:b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4A5D3A-C541-5AD1-60AB-8002CAC60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882" y="4087998"/>
            <a:ext cx="1903518" cy="24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D8EF14-0BBB-66BF-82CE-9FF4DECA2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005869"/>
            <a:ext cx="8114763" cy="994996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E19A9-51B0-FDAD-D3BA-96A640667129}"/>
              </a:ext>
            </a:extLst>
          </p:cNvPr>
          <p:cNvSpPr txBox="1"/>
          <p:nvPr/>
        </p:nvSpPr>
        <p:spPr>
          <a:xfrm>
            <a:off x="522809" y="1939069"/>
            <a:ext cx="6156542" cy="4340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b="1" spc="-55" dirty="0">
                <a:solidFill>
                  <a:srgbClr val="0C1D37"/>
                </a:solidFill>
                <a:effectLst/>
                <a:latin typeface="DM Sa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Apps, Websites, and Computers</a:t>
            </a:r>
          </a:p>
          <a:p>
            <a:endParaRPr lang="en-US" sz="1800" dirty="0"/>
          </a:p>
          <a:p>
            <a:pPr>
              <a:lnSpc>
                <a:spcPts val="3160"/>
              </a:lnSpc>
              <a:spcAft>
                <a:spcPts val="1800"/>
              </a:spcAft>
            </a:pPr>
            <a:endParaRPr lang="en-US" sz="1800" dirty="0"/>
          </a:p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endParaRPr lang="en-US" sz="3200" b="1" spc="-55" dirty="0">
              <a:solidFill>
                <a:srgbClr val="0C1D37"/>
              </a:solidFill>
              <a:effectLst/>
              <a:latin typeface="DM Sans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endParaRPr lang="en-US" sz="3200" b="1" spc="-55" dirty="0">
              <a:solidFill>
                <a:srgbClr val="0C1D37"/>
              </a:solidFill>
              <a:latin typeface="DM Sans" pitchFamily="2" charset="77"/>
              <a:cs typeface="Calibri" panose="020F0502020204030204" pitchFamily="34" charset="0"/>
            </a:endParaRPr>
          </a:p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endParaRPr lang="en-US" sz="1800" dirty="0"/>
          </a:p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arry Potter and the Sorcerer's Stone (2001) - IMDb">
            <a:extLst>
              <a:ext uri="{FF2B5EF4-FFF2-40B4-BE49-F238E27FC236}">
                <a16:creationId xmlns:a16="http://schemas.microsoft.com/office/drawing/2014/main" id="{442CE025-8736-6BC4-598E-25B113F43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53" y="838200"/>
            <a:ext cx="1729020" cy="235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cus Pocus | Disney Movies">
            <a:extLst>
              <a:ext uri="{FF2B5EF4-FFF2-40B4-BE49-F238E27FC236}">
                <a16:creationId xmlns:a16="http://schemas.microsoft.com/office/drawing/2014/main" id="{9C97FB35-63E1-0A6B-DD50-C2DB46494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46" y="3312703"/>
            <a:ext cx="1463230" cy="18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ourtney Kardashian and Travis Barker Had a 'No Sex' Rule at the Beginning  of Her Pregnancy | Glamour">
            <a:extLst>
              <a:ext uri="{FF2B5EF4-FFF2-40B4-BE49-F238E27FC236}">
                <a16:creationId xmlns:a16="http://schemas.microsoft.com/office/drawing/2014/main" id="{C97E82C7-BFE3-5782-0225-3D14B16A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152" y="5289151"/>
            <a:ext cx="2162819" cy="14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29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D8EF14-0BBB-66BF-82CE-9FF4DECA2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005869"/>
            <a:ext cx="8114763" cy="994996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E19A9-51B0-FDAD-D3BA-96A640667129}"/>
              </a:ext>
            </a:extLst>
          </p:cNvPr>
          <p:cNvSpPr txBox="1"/>
          <p:nvPr/>
        </p:nvSpPr>
        <p:spPr>
          <a:xfrm>
            <a:off x="522809" y="1939069"/>
            <a:ext cx="6156542" cy="5777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b="1" spc="-55" dirty="0">
                <a:solidFill>
                  <a:srgbClr val="0C1D37"/>
                </a:solidFill>
                <a:effectLst/>
                <a:latin typeface="DM Sa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Apps, Websites, and Computers</a:t>
            </a:r>
          </a:p>
          <a:p>
            <a:pPr marL="0" marR="0">
              <a:lnSpc>
                <a:spcPts val="1865"/>
              </a:lnSpc>
              <a:spcBef>
                <a:spcPts val="0"/>
              </a:spcBef>
              <a:spcAft>
                <a:spcPts val="12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Dashian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ts val="1865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865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  <a:p>
            <a:pPr>
              <a:lnSpc>
                <a:spcPts val="3160"/>
              </a:lnSpc>
              <a:spcAft>
                <a:spcPts val="1800"/>
              </a:spcAft>
            </a:pPr>
            <a:endParaRPr lang="en-US" sz="1800" dirty="0"/>
          </a:p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endParaRPr lang="en-US" sz="3200" b="1" spc="-55" dirty="0">
              <a:solidFill>
                <a:srgbClr val="0C1D37"/>
              </a:solidFill>
              <a:effectLst/>
              <a:latin typeface="DM Sans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endParaRPr lang="en-US" sz="3200" b="1" spc="-55" dirty="0">
              <a:solidFill>
                <a:srgbClr val="0C1D37"/>
              </a:solidFill>
              <a:latin typeface="DM Sans" pitchFamily="2" charset="77"/>
              <a:cs typeface="Calibri" panose="020F0502020204030204" pitchFamily="34" charset="0"/>
            </a:endParaRPr>
          </a:p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endParaRPr lang="en-US" sz="1800" dirty="0"/>
          </a:p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4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D8EF14-0BBB-66BF-82CE-9FF4DECA2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005869"/>
            <a:ext cx="8114763" cy="994996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E19A9-51B0-FDAD-D3BA-96A640667129}"/>
              </a:ext>
            </a:extLst>
          </p:cNvPr>
          <p:cNvSpPr txBox="1"/>
          <p:nvPr/>
        </p:nvSpPr>
        <p:spPr>
          <a:xfrm>
            <a:off x="45079" y="1143000"/>
            <a:ext cx="11430000" cy="4327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b="1" spc="-55" dirty="0">
                <a:solidFill>
                  <a:srgbClr val="0C1D37"/>
                </a:solidFill>
                <a:effectLst/>
                <a:latin typeface="DM Sa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Apps, Websites, and Computers</a:t>
            </a:r>
          </a:p>
          <a:p>
            <a:pPr marL="0" marR="0">
              <a:lnSpc>
                <a:spcPts val="1865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  <a:p>
            <a:pPr>
              <a:lnSpc>
                <a:spcPts val="3160"/>
              </a:lnSpc>
              <a:spcAft>
                <a:spcPts val="1800"/>
              </a:spcAft>
            </a:pPr>
            <a:r>
              <a:rPr lang="en-US" sz="1800" dirty="0" err="1"/>
              <a:t>Delixioua</a:t>
            </a:r>
            <a:r>
              <a:rPr lang="en-US" sz="1800" dirty="0"/>
              <a:t> Computer term cookie</a:t>
            </a:r>
          </a:p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endParaRPr lang="en-US" sz="3200" b="1" spc="-55" dirty="0">
              <a:solidFill>
                <a:srgbClr val="0C1D37"/>
              </a:solidFill>
              <a:effectLst/>
              <a:latin typeface="DM Sans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endParaRPr lang="en-US" sz="3200" b="1" spc="-55" dirty="0">
              <a:solidFill>
                <a:srgbClr val="0C1D37"/>
              </a:solidFill>
              <a:latin typeface="DM Sans" pitchFamily="2" charset="77"/>
              <a:cs typeface="Calibri" panose="020F0502020204030204" pitchFamily="34" charset="0"/>
            </a:endParaRPr>
          </a:p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endParaRPr lang="en-US" sz="1800" dirty="0"/>
          </a:p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7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D8EF14-0BBB-66BF-82CE-9FF4DECA2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90206"/>
            <a:ext cx="8114763" cy="994996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Pay pal Hawaii Kayak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6016DF-7A1E-AE9F-24AF-A01D336AC75B}"/>
              </a:ext>
            </a:extLst>
          </p:cNvPr>
          <p:cNvSpPr txBox="1"/>
          <p:nvPr/>
        </p:nvSpPr>
        <p:spPr>
          <a:xfrm>
            <a:off x="2057400" y="3598636"/>
            <a:ext cx="60985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Cambridge</a:t>
            </a:r>
          </a:p>
        </p:txBody>
      </p:sp>
    </p:spTree>
    <p:extLst>
      <p:ext uri="{BB962C8B-B14F-4D97-AF65-F5344CB8AC3E}">
        <p14:creationId xmlns:p14="http://schemas.microsoft.com/office/powerpoint/2010/main" val="414171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D8EF14-0BBB-66BF-82CE-9FF4DECA2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656111"/>
            <a:ext cx="8114763" cy="2344754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29" name="Rectangle 28" descr="Radio Button">
            <a:extLst>
              <a:ext uri="{FF2B5EF4-FFF2-40B4-BE49-F238E27FC236}">
                <a16:creationId xmlns:a16="http://schemas.microsoft.com/office/drawing/2014/main" id="{EF97C002-F166-8EB4-6B2D-8AD668539C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8" y="3997152"/>
            <a:ext cx="203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30" name="Rectangle 29" descr="Radio Button">
            <a:extLst>
              <a:ext uri="{FF2B5EF4-FFF2-40B4-BE49-F238E27FC236}">
                <a16:creationId xmlns:a16="http://schemas.microsoft.com/office/drawing/2014/main" id="{B43C235B-7EBF-810A-941E-D286A841F3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8" y="3997152"/>
            <a:ext cx="203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31" name="Rectangle 30" descr="Radio Button">
            <a:extLst>
              <a:ext uri="{FF2B5EF4-FFF2-40B4-BE49-F238E27FC236}">
                <a16:creationId xmlns:a16="http://schemas.microsoft.com/office/drawing/2014/main" id="{302B051D-93B3-5246-C550-472046BB79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8" y="3997152"/>
            <a:ext cx="203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32" name="Rectangle 31" descr="Radio Button">
            <a:extLst>
              <a:ext uri="{FF2B5EF4-FFF2-40B4-BE49-F238E27FC236}">
                <a16:creationId xmlns:a16="http://schemas.microsoft.com/office/drawing/2014/main" id="{B7248D69-EBDD-502C-04AA-81614F2574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8" y="3997152"/>
            <a:ext cx="203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33" name="Rectangle 32" descr="Radio Button">
            <a:extLst>
              <a:ext uri="{FF2B5EF4-FFF2-40B4-BE49-F238E27FC236}">
                <a16:creationId xmlns:a16="http://schemas.microsoft.com/office/drawing/2014/main" id="{C098F340-8556-A23E-0EF0-3DE4E9880E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8" y="3997152"/>
            <a:ext cx="203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AD99C879-BE00-C82D-4A0E-D693FB349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57" y="1594871"/>
            <a:ext cx="8799204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Networking, Routing concepts or preparing for CISCO EIGRP exams. It has multiple choice questions. So, let's try out this quiz. Take your...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Questions: 14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|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Attempts: 115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|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Last updated: Mar 20, 2023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Sample Question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9" descr="Radio Button">
            <a:extLst>
              <a:ext uri="{FF2B5EF4-FFF2-40B4-BE49-F238E27FC236}">
                <a16:creationId xmlns:a16="http://schemas.microsoft.com/office/drawing/2014/main" id="{FAE4E1E3-F6E1-6FB6-9312-006B68192A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13397" y="5046247"/>
            <a:ext cx="203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41" name="Rectangle 40" descr="Radio Button">
            <a:extLst>
              <a:ext uri="{FF2B5EF4-FFF2-40B4-BE49-F238E27FC236}">
                <a16:creationId xmlns:a16="http://schemas.microsoft.com/office/drawing/2014/main" id="{39BA1555-E304-76EA-85EC-830AB8027B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13397" y="5046247"/>
            <a:ext cx="203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42" name="Rectangle 41" descr="Radio Button">
            <a:extLst>
              <a:ext uri="{FF2B5EF4-FFF2-40B4-BE49-F238E27FC236}">
                <a16:creationId xmlns:a16="http://schemas.microsoft.com/office/drawing/2014/main" id="{D24DFA1E-A80B-0737-D316-D45B09E271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13397" y="5046247"/>
            <a:ext cx="203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43" name="Rectangle 42" descr="Radio Button">
            <a:extLst>
              <a:ext uri="{FF2B5EF4-FFF2-40B4-BE49-F238E27FC236}">
                <a16:creationId xmlns:a16="http://schemas.microsoft.com/office/drawing/2014/main" id="{1B9DC02A-DA39-9666-0596-DAEA6BD6C2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13397" y="5046247"/>
            <a:ext cx="203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44" name="Rectangle 43" descr="Radio Button">
            <a:extLst>
              <a:ext uri="{FF2B5EF4-FFF2-40B4-BE49-F238E27FC236}">
                <a16:creationId xmlns:a16="http://schemas.microsoft.com/office/drawing/2014/main" id="{26843DA5-9CEF-BF69-9AF9-A5A13C07F6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13397" y="5046247"/>
            <a:ext cx="203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2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973" y="655804"/>
            <a:ext cx="11028427" cy="56425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81C71F-4107-A2FB-99BD-271E88AC09E8}"/>
              </a:ext>
            </a:extLst>
          </p:cNvPr>
          <p:cNvSpPr/>
          <p:nvPr/>
        </p:nvSpPr>
        <p:spPr>
          <a:xfrm>
            <a:off x="553973" y="5105400"/>
            <a:ext cx="2193521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ject 79">
            <a:extLst>
              <a:ext uri="{FF2B5EF4-FFF2-40B4-BE49-F238E27FC236}">
                <a16:creationId xmlns:a16="http://schemas.microsoft.com/office/drawing/2014/main" id="{C655265A-3C67-508F-B96F-C580E1125DCF}"/>
              </a:ext>
            </a:extLst>
          </p:cNvPr>
          <p:cNvPicPr/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1494" y="5480443"/>
            <a:ext cx="2620780" cy="6054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AC1B2-2296-7C45-B859-13559805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82" y="253455"/>
            <a:ext cx="11127317" cy="975783"/>
          </a:xfrm>
        </p:spPr>
        <p:txBody>
          <a:bodyPr/>
          <a:lstStyle/>
          <a:p>
            <a:r>
              <a:rPr lang="en-US" sz="3200">
                <a:solidFill>
                  <a:srgbClr val="005073"/>
                </a:solidFill>
                <a:latin typeface="CiscoSansTT ExtraLight"/>
                <a:ea typeface="+mj-ea"/>
                <a:cs typeface="Arial"/>
              </a:rPr>
              <a:t>Recognition Program Stakeholders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219CA1E-56E0-85AB-C4C7-3BDDE6E7500D}"/>
              </a:ext>
            </a:extLst>
          </p:cNvPr>
          <p:cNvSpPr txBox="1">
            <a:spLocks/>
          </p:cNvSpPr>
          <p:nvPr/>
        </p:nvSpPr>
        <p:spPr>
          <a:xfrm>
            <a:off x="3341842" y="3696317"/>
            <a:ext cx="1737360" cy="365760"/>
          </a:xfrm>
          <a:prstGeom prst="rect">
            <a:avLst/>
          </a:prstGeom>
        </p:spPr>
        <p:txBody>
          <a:bodyPr vert="horz" lIns="45720" tIns="45720" rIns="45720" bIns="45720" rtlCol="0" anchor="b" anchorCtr="0">
            <a:noAutofit/>
          </a:bodyPr>
          <a:lstStyle>
            <a:lvl1pPr mar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 charset="0"/>
              <a:buNone/>
              <a:defRPr lang="en-US" sz="3200" b="0" i="0" kern="1200">
                <a:solidFill>
                  <a:schemeClr val="accent1"/>
                </a:solidFill>
                <a:latin typeface="+mj-lt"/>
                <a:ea typeface="ＭＳ Ｐゴシック" charset="0"/>
                <a:cs typeface="CiscoSansTT ExtraLight" panose="020B0303020201020303" pitchFamily="34" charset="0"/>
              </a:defRPr>
            </a:lvl1pPr>
            <a:lvl2pPr marL="457200" indent="-227013" algn="l" defTabSz="912276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20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2pPr>
            <a:lvl3pPr marL="569913" indent="-230188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18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3pPr>
            <a:lvl4pPr marL="687388" indent="-230188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16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4pPr>
            <a:lvl5pPr marL="801688" indent="-231775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14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98" indent="-228592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81" indent="-228561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7" indent="0" algn="l" defTabSz="91436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2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90000"/>
              <a:buFont typeface="Arial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E4471"/>
                </a:solidFill>
                <a:effectLst/>
                <a:uLnTx/>
                <a:uFillTx/>
                <a:latin typeface="CiscoSansTT ExtraLight"/>
                <a:ea typeface="ＭＳ Ｐゴシック"/>
                <a:cs typeface="CiscoSansTT ExtraLight"/>
              </a:rPr>
              <a:t>Academies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6A0A140-45CB-256F-830F-E3EE7417EB7B}"/>
              </a:ext>
            </a:extLst>
          </p:cNvPr>
          <p:cNvSpPr txBox="1">
            <a:spLocks/>
          </p:cNvSpPr>
          <p:nvPr/>
        </p:nvSpPr>
        <p:spPr>
          <a:xfrm>
            <a:off x="6224015" y="3696317"/>
            <a:ext cx="1737360" cy="365760"/>
          </a:xfrm>
          <a:prstGeom prst="rect">
            <a:avLst/>
          </a:prstGeom>
        </p:spPr>
        <p:txBody>
          <a:bodyPr vert="horz" lIns="45720" tIns="45720" rIns="45720" bIns="45720" rtlCol="0" anchor="b" anchorCtr="0">
            <a:noAutofit/>
          </a:bodyPr>
          <a:lstStyle>
            <a:lvl1pPr mar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 charset="0"/>
              <a:buNone/>
              <a:defRPr lang="en-US" sz="3200" b="0" i="0" kern="1200">
                <a:solidFill>
                  <a:schemeClr val="accent1"/>
                </a:solidFill>
                <a:latin typeface="+mj-lt"/>
                <a:ea typeface="ＭＳ Ｐゴシック" charset="0"/>
                <a:cs typeface="CiscoSansTT ExtraLight" panose="020B0303020201020303" pitchFamily="34" charset="0"/>
              </a:defRPr>
            </a:lvl1pPr>
            <a:lvl2pPr marL="457200" indent="-227013" algn="l" defTabSz="912276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20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2pPr>
            <a:lvl3pPr marL="569913" indent="-230188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18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3pPr>
            <a:lvl4pPr marL="687388" indent="-230188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16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4pPr>
            <a:lvl5pPr marL="801688" indent="-231775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14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98" indent="-228592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81" indent="-228561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7" indent="0" algn="l" defTabSz="91436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2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90000"/>
              <a:buFont typeface="Arial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E4471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ExtraLight" panose="020B0303020201020303" pitchFamily="34" charset="0"/>
              </a:rPr>
              <a:t>Instructors</a:t>
            </a:r>
          </a:p>
        </p:txBody>
      </p:sp>
      <p:pic>
        <p:nvPicPr>
          <p:cNvPr id="5" name="Picture Placeholder 26">
            <a:extLst>
              <a:ext uri="{FF2B5EF4-FFF2-40B4-BE49-F238E27FC236}">
                <a16:creationId xmlns:a16="http://schemas.microsoft.com/office/drawing/2014/main" id="{58D9EDA3-2830-305B-4513-0092B75F3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28" b="3328"/>
          <a:stretch/>
        </p:blipFill>
        <p:spPr>
          <a:xfrm>
            <a:off x="6158580" y="2635804"/>
            <a:ext cx="1024772" cy="957729"/>
          </a:xfrm>
          <a:prstGeom prst="rect">
            <a:avLst/>
          </a:prstGeom>
          <a:noFill/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7203F48-4CCE-E6D8-0FEF-13AC829DF126}"/>
              </a:ext>
            </a:extLst>
          </p:cNvPr>
          <p:cNvSpPr txBox="1">
            <a:spLocks/>
          </p:cNvSpPr>
          <p:nvPr/>
        </p:nvSpPr>
        <p:spPr>
          <a:xfrm>
            <a:off x="834072" y="4224085"/>
            <a:ext cx="2347278" cy="1645920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lang="en-US" sz="1400" b="0" i="0" kern="1200" baseline="0">
                <a:solidFill>
                  <a:schemeClr val="bg2"/>
                </a:solidFill>
                <a:latin typeface="+mn-lt"/>
                <a:ea typeface="ＭＳ Ｐゴシック" charset="0"/>
                <a:cs typeface="CiscoSansTT Light" panose="020B0503020201020303" pitchFamily="34" charset="0"/>
              </a:defRPr>
            </a:lvl1pPr>
            <a:lvl2pPr marL="406371" indent="0" algn="l" defTabSz="912276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20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2pPr>
            <a:lvl3pPr marL="569863" indent="0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8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3pPr>
            <a:lvl4pPr marL="688920" indent="0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6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4pPr>
            <a:lvl5pPr marL="801621" indent="0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4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98" indent="-228592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81" indent="-228561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7" indent="0" algn="l" defTabSz="91436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2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1E4471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E4471"/>
                </a:solidFill>
                <a:effectLst/>
                <a:uLnTx/>
                <a:uFillTx/>
                <a:latin typeface="CiscoSansTT Light"/>
                <a:ea typeface="ＭＳ Ｐゴシック"/>
                <a:cs typeface="CiscoSansTT Light"/>
              </a:rPr>
              <a:t>ASC and ITC partners provide support to academies and prepare and authorize new and current Cisco Networking Academy instructors to teach Cisco Certification Aligned courses.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E4471"/>
              </a:solidFill>
              <a:effectLst/>
              <a:uLnTx/>
              <a:uFillTx/>
              <a:latin typeface="CiscoSansTT Light"/>
              <a:ea typeface="ＭＳ Ｐゴシック" charset="0"/>
              <a:cs typeface="CiscoSansTT Light" panose="020B0503020201020303" pitchFamily="34" charset="0"/>
            </a:endParaRPr>
          </a:p>
          <a:p>
            <a:pPr marL="0" marR="0" lvl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51AF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E4471"/>
              </a:solidFill>
              <a:effectLst/>
              <a:uLnTx/>
              <a:uFillTx/>
              <a:latin typeface="CiscoSansTT Light"/>
              <a:ea typeface="ＭＳ Ｐゴシック" charset="0"/>
              <a:cs typeface="CiscoSansTT Light" panose="020B0503020201020303" pitchFamily="34" charset="0"/>
            </a:endParaRPr>
          </a:p>
          <a:p>
            <a:pPr marL="0" marR="0" lvl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51AF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E4471"/>
              </a:solidFill>
              <a:effectLst/>
              <a:uLnTx/>
              <a:uFillTx/>
              <a:latin typeface="CiscoSansTT Light"/>
              <a:ea typeface="ＭＳ Ｐゴシック" charset="0"/>
              <a:cs typeface="CiscoSansTT Light" panose="020B0503020201020303" pitchFamily="34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474584-24FC-8E25-B49C-EA0F3F8E24A3}"/>
              </a:ext>
            </a:extLst>
          </p:cNvPr>
          <p:cNvSpPr txBox="1">
            <a:spLocks/>
          </p:cNvSpPr>
          <p:nvPr/>
        </p:nvSpPr>
        <p:spPr>
          <a:xfrm>
            <a:off x="6224015" y="4224085"/>
            <a:ext cx="2348661" cy="1805091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lang="en-US" sz="1400" b="0" i="0" kern="1200" baseline="0">
                <a:solidFill>
                  <a:schemeClr val="bg2"/>
                </a:solidFill>
                <a:latin typeface="+mn-lt"/>
                <a:ea typeface="ＭＳ Ｐゴシック" charset="0"/>
                <a:cs typeface="CiscoSansTT Light" panose="020B0503020201020303" pitchFamily="34" charset="0"/>
              </a:defRPr>
            </a:lvl1pPr>
            <a:lvl2pPr marL="406371" indent="0" algn="l" defTabSz="912276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20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2pPr>
            <a:lvl3pPr marL="569863" indent="0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8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3pPr>
            <a:lvl4pPr marL="688920" indent="0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6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4pPr>
            <a:lvl5pPr marL="801621" indent="0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4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98" indent="-228592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81" indent="-228561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7" indent="0" algn="l" defTabSz="91436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2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51AF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E4471"/>
                </a:solidFill>
                <a:effectLst/>
                <a:uLnTx/>
                <a:uFillTx/>
                <a:latin typeface="CiscoSansTT Light"/>
                <a:ea typeface="ＭＳ Ｐゴシック"/>
                <a:cs typeface="CiscoSansTT Light"/>
              </a:rPr>
              <a:t>Instructors are teachers at academies who deliver Cisco Networking Academy content and support learners along their learning journey.</a:t>
            </a:r>
          </a:p>
          <a:p>
            <a:pPr marL="0" marR="0" lvl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51AF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E4471"/>
              </a:solidFill>
              <a:effectLst/>
              <a:uLnTx/>
              <a:uFillTx/>
              <a:latin typeface="CiscoSansTT Light"/>
              <a:ea typeface="ＭＳ Ｐゴシック"/>
              <a:cs typeface="CiscoSansTT Light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1D64185-0002-986A-1751-4F0F399CC700}"/>
              </a:ext>
            </a:extLst>
          </p:cNvPr>
          <p:cNvSpPr txBox="1">
            <a:spLocks/>
          </p:cNvSpPr>
          <p:nvPr/>
        </p:nvSpPr>
        <p:spPr>
          <a:xfrm>
            <a:off x="842575" y="3696317"/>
            <a:ext cx="1737360" cy="365760"/>
          </a:xfrm>
          <a:prstGeom prst="rect">
            <a:avLst/>
          </a:prstGeom>
        </p:spPr>
        <p:txBody>
          <a:bodyPr vert="horz" lIns="45720" tIns="45720" rIns="45720" bIns="45720" rtlCol="0" anchor="b" anchorCtr="0">
            <a:noAutofit/>
          </a:bodyPr>
          <a:lstStyle>
            <a:lvl1pPr mar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 charset="0"/>
              <a:buNone/>
              <a:defRPr lang="en-US" sz="3200" b="0" i="0" kern="1200">
                <a:solidFill>
                  <a:schemeClr val="accent1"/>
                </a:solidFill>
                <a:latin typeface="+mj-lt"/>
                <a:ea typeface="ＭＳ Ｐゴシック" charset="0"/>
                <a:cs typeface="CiscoSansTT ExtraLight" panose="020B0303020201020303" pitchFamily="34" charset="0"/>
              </a:defRPr>
            </a:lvl1pPr>
            <a:lvl2pPr marL="457200" indent="-227013" algn="l" defTabSz="912276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20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2pPr>
            <a:lvl3pPr marL="569913" indent="-230188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18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3pPr>
            <a:lvl4pPr marL="687388" indent="-230188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16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4pPr>
            <a:lvl5pPr marL="801688" indent="-231775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14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98" indent="-228592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81" indent="-228561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7" indent="0" algn="l" defTabSz="91436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2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90000"/>
              <a:buFont typeface="Arial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E4471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ExtraLight" panose="020B0303020201020303" pitchFamily="34" charset="0"/>
              </a:rPr>
              <a:t>Partners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8B9B745-347C-58FD-5A41-BC9425A7C0B3}"/>
              </a:ext>
            </a:extLst>
          </p:cNvPr>
          <p:cNvSpPr txBox="1">
            <a:spLocks/>
          </p:cNvSpPr>
          <p:nvPr/>
        </p:nvSpPr>
        <p:spPr>
          <a:xfrm>
            <a:off x="3341842" y="4224299"/>
            <a:ext cx="2355314" cy="1805091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lang="en-US" sz="1400" b="0" i="0" kern="1200" baseline="0">
                <a:solidFill>
                  <a:schemeClr val="bg2"/>
                </a:solidFill>
                <a:latin typeface="+mn-lt"/>
                <a:ea typeface="ＭＳ Ｐゴシック" charset="0"/>
                <a:cs typeface="CiscoSansTT Light" panose="020B0503020201020303" pitchFamily="34" charset="0"/>
              </a:defRPr>
            </a:lvl1pPr>
            <a:lvl2pPr marL="406371" indent="0" algn="l" defTabSz="912276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20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2pPr>
            <a:lvl3pPr marL="569863" indent="0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8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3pPr>
            <a:lvl4pPr marL="688920" indent="0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6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4pPr>
            <a:lvl5pPr marL="801621" indent="0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4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98" indent="-228592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81" indent="-228561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7" indent="0" algn="l" defTabSz="91436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2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51AF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E4471"/>
                </a:solidFill>
                <a:effectLst/>
                <a:uLnTx/>
                <a:uFillTx/>
                <a:latin typeface="CiscoSansTT Light"/>
                <a:ea typeface="ＭＳ Ｐゴシック"/>
                <a:cs typeface="CiscoSansTT Light"/>
              </a:rPr>
              <a:t>Academies teach technical skills and provide career building opportunities to learners using the Cisco Networking Academy curriculum, services and tools.</a:t>
            </a:r>
          </a:p>
          <a:p>
            <a:pPr marL="0" marR="0" lvl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51AF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E4471"/>
              </a:solidFill>
              <a:effectLst/>
              <a:uLnTx/>
              <a:uFillTx/>
              <a:latin typeface="CiscoSansTT Light"/>
              <a:ea typeface="ＭＳ Ｐゴシック"/>
              <a:cs typeface="CiscoSansTT Light"/>
            </a:endParaRPr>
          </a:p>
          <a:p>
            <a:pPr marL="0" marR="0" lvl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51AF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E4471"/>
              </a:solidFill>
              <a:effectLst/>
              <a:uLnTx/>
              <a:uFillTx/>
              <a:latin typeface="CiscoSansTT Light"/>
              <a:ea typeface="ＭＳ Ｐゴシック" charset="0"/>
              <a:cs typeface="CiscoSansTT Light" panose="020B0503020201020303" pitchFamily="34" charset="0"/>
            </a:endParaRPr>
          </a:p>
        </p:txBody>
      </p:sp>
      <p:pic>
        <p:nvPicPr>
          <p:cNvPr id="11" name="Picture 10" descr="A blue squar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C52F798-6341-90D6-3C40-F49FAA6A54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66" y="2674881"/>
            <a:ext cx="827607" cy="828415"/>
          </a:xfrm>
          <a:prstGeom prst="rect">
            <a:avLst/>
          </a:prstGeom>
        </p:spPr>
      </p:pic>
      <p:pic>
        <p:nvPicPr>
          <p:cNvPr id="12" name="Picture 12" descr="Icon&#10;&#10;Description automatically generated">
            <a:extLst>
              <a:ext uri="{FF2B5EF4-FFF2-40B4-BE49-F238E27FC236}">
                <a16:creationId xmlns:a16="http://schemas.microsoft.com/office/drawing/2014/main" id="{B2AE098B-AD0A-DB29-9D21-818FE3A005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92" r="699" b="9950"/>
          <a:stretch/>
        </p:blipFill>
        <p:spPr>
          <a:xfrm>
            <a:off x="3277522" y="2652850"/>
            <a:ext cx="1136082" cy="943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89CE0A-2F21-4E0E-8573-7DA4A670BC5F}"/>
              </a:ext>
            </a:extLst>
          </p:cNvPr>
          <p:cNvSpPr txBox="1"/>
          <p:nvPr/>
        </p:nvSpPr>
        <p:spPr>
          <a:xfrm>
            <a:off x="370972" y="1233235"/>
            <a:ext cx="1088356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E4471"/>
                </a:solidFill>
                <a:effectLst/>
                <a:uLnTx/>
                <a:uFillTx/>
                <a:latin typeface="CiscoSansTT Light"/>
                <a:ea typeface="ＭＳ Ｐゴシック" charset="0"/>
                <a:cs typeface="CiscoSansTT Light"/>
              </a:rPr>
              <a:t>The Cisco Networking Academy® Recognition Program formally acknowledges the outstanding accomplishments and contributions of instructors, academies and ASC/ITC  partners around the world.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244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4FE9D39-46F8-5D86-3F55-F80659C33250}"/>
              </a:ext>
            </a:extLst>
          </p:cNvPr>
          <p:cNvSpPr txBox="1">
            <a:spLocks/>
          </p:cNvSpPr>
          <p:nvPr/>
        </p:nvSpPr>
        <p:spPr>
          <a:xfrm>
            <a:off x="8794206" y="3696317"/>
            <a:ext cx="1737360" cy="365760"/>
          </a:xfrm>
          <a:prstGeom prst="rect">
            <a:avLst/>
          </a:prstGeom>
        </p:spPr>
        <p:txBody>
          <a:bodyPr vert="horz" lIns="45720" tIns="45720" rIns="45720" bIns="45720" rtlCol="0" anchor="b" anchorCtr="0">
            <a:noAutofit/>
          </a:bodyPr>
          <a:lstStyle>
            <a:lvl1pPr mar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 charset="0"/>
              <a:buNone/>
              <a:defRPr lang="en-US" sz="3200" b="0" i="0" kern="1200">
                <a:solidFill>
                  <a:schemeClr val="accent1"/>
                </a:solidFill>
                <a:latin typeface="+mj-lt"/>
                <a:ea typeface="ＭＳ Ｐゴシック" charset="0"/>
                <a:cs typeface="CiscoSansTT ExtraLight" panose="020B0303020201020303" pitchFamily="34" charset="0"/>
              </a:defRPr>
            </a:lvl1pPr>
            <a:lvl2pPr marL="457200" indent="-227013" algn="l" defTabSz="912276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20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2pPr>
            <a:lvl3pPr marL="569913" indent="-230188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18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3pPr>
            <a:lvl4pPr marL="687388" indent="-230188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16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4pPr>
            <a:lvl5pPr marL="801688" indent="-231775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lang="en-US" sz="1400" kern="1200" dirty="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98" indent="-228592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81" indent="-228561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7" indent="0" algn="l" defTabSz="91436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2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27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EB"/>
              </a:buClr>
              <a:buSzPct val="90000"/>
              <a:buFont typeface="Arial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E4471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CiscoSansTT ExtraLight" panose="020B0303020201020303" pitchFamily="34" charset="0"/>
              </a:rPr>
              <a:t>Learners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AFC4AD-9116-37D8-64FB-1CAD066F2979}"/>
              </a:ext>
            </a:extLst>
          </p:cNvPr>
          <p:cNvSpPr txBox="1">
            <a:spLocks/>
          </p:cNvSpPr>
          <p:nvPr/>
        </p:nvSpPr>
        <p:spPr>
          <a:xfrm>
            <a:off x="8794206" y="4224085"/>
            <a:ext cx="2348661" cy="1805091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0" marR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lang="en-US" sz="1400" b="0" i="0" kern="1200" baseline="0">
                <a:solidFill>
                  <a:schemeClr val="bg2"/>
                </a:solidFill>
                <a:latin typeface="+mn-lt"/>
                <a:ea typeface="ＭＳ Ｐゴシック" charset="0"/>
                <a:cs typeface="CiscoSansTT Light" panose="020B0503020201020303" pitchFamily="34" charset="0"/>
              </a:defRPr>
            </a:lvl1pPr>
            <a:lvl2pPr marL="406371" indent="0" algn="l" defTabSz="912276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20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2pPr>
            <a:lvl3pPr marL="569863" indent="0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8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3pPr>
            <a:lvl4pPr marL="688920" indent="0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6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4pPr>
            <a:lvl5pPr marL="801621" indent="0" algn="l" defTabSz="91227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lang="en-US" sz="1400" kern="1200">
                <a:solidFill>
                  <a:schemeClr val="bg2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98" indent="-228592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81" indent="-228561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7" indent="0" algn="l" defTabSz="91436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2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51AF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E4471"/>
                </a:solidFill>
                <a:effectLst/>
                <a:uLnTx/>
                <a:uFillTx/>
                <a:latin typeface="CiscoSansTT Light"/>
                <a:ea typeface="ＭＳ Ｐゴシック"/>
                <a:cs typeface="CiscoSansTT Light"/>
              </a:rPr>
              <a:t>Learners consume Networking Academy content from academies through in-person or remote instruction and self-enrol options to improve their career prospects in IT.</a:t>
            </a:r>
          </a:p>
          <a:p>
            <a:pPr marL="0" marR="0" lvl="0" indent="0" algn="l" defTabSz="912276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51AF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E4471"/>
              </a:solidFill>
              <a:effectLst/>
              <a:uLnTx/>
              <a:uFillTx/>
              <a:latin typeface="CiscoSansTT Light"/>
              <a:ea typeface="ＭＳ Ｐゴシック"/>
              <a:cs typeface="CiscoSansTT Light"/>
            </a:endParaRPr>
          </a:p>
        </p:txBody>
      </p:sp>
      <p:pic>
        <p:nvPicPr>
          <p:cNvPr id="17" name="Graphic 16" descr="Graduation cap outline">
            <a:extLst>
              <a:ext uri="{FF2B5EF4-FFF2-40B4-BE49-F238E27FC236}">
                <a16:creationId xmlns:a16="http://schemas.microsoft.com/office/drawing/2014/main" id="{82A43AD0-9B3C-5511-4B3A-D184B38BDF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5341" y="2633915"/>
            <a:ext cx="1136082" cy="11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6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D8EF14-0BBB-66BF-82CE-9FF4DECA2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4301711"/>
            <a:ext cx="8114763" cy="4154387"/>
          </a:xfrm>
        </p:spPr>
        <p:txBody>
          <a:bodyPr/>
          <a:lstStyle/>
          <a:p>
            <a:r>
              <a:rPr lang="en-US" dirty="0"/>
              <a:t>Dustin Fitzner </a:t>
            </a:r>
          </a:p>
          <a:p>
            <a:r>
              <a:rPr lang="en-US" dirty="0"/>
              <a:t>NetAcad Digital Impact Office (DIO)</a:t>
            </a:r>
            <a:br>
              <a:rPr lang="en-US" dirty="0"/>
            </a:br>
            <a:r>
              <a:rPr lang="en-US" dirty="0"/>
              <a:t>BDM Texas, NM, AR, AL &amp; MS</a:t>
            </a:r>
          </a:p>
          <a:p>
            <a:r>
              <a:rPr lang="en-US" dirty="0">
                <a:hlinkClick r:id="rId2"/>
              </a:rPr>
              <a:t>dfitzner@cisco.com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F8B8BC-78F7-6A87-8D04-639DCA5E4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19200"/>
            <a:ext cx="7578672" cy="308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6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D8EF14-0BBB-66BF-82CE-9FF4DECA2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4301711"/>
            <a:ext cx="8114763" cy="189767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CB18B01D-E6E8-B7AA-911B-10EAECCE5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10820400" cy="535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2B779D-432A-01D8-5E3E-FB60506C5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236" y="0"/>
            <a:ext cx="3637527" cy="1447801"/>
          </a:xfrm>
          <a:prstGeom prst="rect">
            <a:avLst/>
          </a:prstGeom>
        </p:spPr>
      </p:pic>
      <p:pic>
        <p:nvPicPr>
          <p:cNvPr id="17" name="Picture 16" descr="Old lady with arms wide open">
            <a:extLst>
              <a:ext uri="{FF2B5EF4-FFF2-40B4-BE49-F238E27FC236}">
                <a16:creationId xmlns:a16="http://schemas.microsoft.com/office/drawing/2014/main" id="{DD880001-DF2B-CA11-341E-8993454D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09">
            <a:off x="2526684" y="4398309"/>
            <a:ext cx="1550951" cy="103228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10B748-6B24-44EA-3DA1-2D6553A43FFE}"/>
              </a:ext>
            </a:extLst>
          </p:cNvPr>
          <p:cNvCxnSpPr/>
          <p:nvPr/>
        </p:nvCxnSpPr>
        <p:spPr>
          <a:xfrm>
            <a:off x="1981200" y="4648200"/>
            <a:ext cx="5334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49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D8EF14-0BBB-66BF-82CE-9FF4DECA2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4301711"/>
            <a:ext cx="8114763" cy="189767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32766-8752-5F82-E3F4-C6E77939B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781245"/>
            <a:ext cx="5815219" cy="3905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6F5BB1-E2C7-7876-3B13-1076D77CB250}"/>
              </a:ext>
            </a:extLst>
          </p:cNvPr>
          <p:cNvSpPr txBox="1"/>
          <p:nvPr/>
        </p:nvSpPr>
        <p:spPr>
          <a:xfrm>
            <a:off x="3136209" y="1129034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Premier + Academy Service Center and Instructor Training Center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E4F7B-74AB-6965-8BC4-9ECD0A7D61BD}"/>
              </a:ext>
            </a:extLst>
          </p:cNvPr>
          <p:cNvSpPr txBox="1"/>
          <p:nvPr/>
        </p:nvSpPr>
        <p:spPr>
          <a:xfrm>
            <a:off x="5498410" y="573031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Gay &amp; Glenn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61A134-52FE-0869-62AF-3C54B7BCDF81}"/>
              </a:ext>
            </a:extLst>
          </p:cNvPr>
          <p:cNvSpPr txBox="1"/>
          <p:nvPr/>
        </p:nvSpPr>
        <p:spPr>
          <a:xfrm>
            <a:off x="-689564" y="4038600"/>
            <a:ext cx="3810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575" marR="0" lvl="1" indent="-380990" algn="just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 5% scoring in the “Partnership Health Index FY24 - Premier +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close-up of a sign&#10;&#10;Description automatically generated">
            <a:extLst>
              <a:ext uri="{FF2B5EF4-FFF2-40B4-BE49-F238E27FC236}">
                <a16:creationId xmlns:a16="http://schemas.microsoft.com/office/drawing/2014/main" id="{09775164-5030-4D46-1556-80B40F112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1" y="1802450"/>
            <a:ext cx="3431767" cy="20837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DF7DB3-24FB-6422-1517-FD52F5C85B30}"/>
              </a:ext>
            </a:extLst>
          </p:cNvPr>
          <p:cNvSpPr txBox="1"/>
          <p:nvPr/>
        </p:nvSpPr>
        <p:spPr>
          <a:xfrm>
            <a:off x="3886200" y="800664"/>
            <a:ext cx="5784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Simply The Best!  Better than all the rest!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3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9FA46F0-E127-B4FD-048A-F2D899EC32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74906-6618-CE8D-DB7F-49FE9CD5EF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1F830-B24D-F3C4-2FB1-107CE81F0D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73F03B-0C2F-4559-5384-A263F63407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1A3B1-20AE-4F04-1C23-EBECA258F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687" y="2163810"/>
            <a:ext cx="8151440" cy="2215799"/>
          </a:xfrm>
        </p:spPr>
        <p:txBody>
          <a:bodyPr/>
          <a:lstStyle/>
          <a:p>
            <a:r>
              <a:rPr lang="en-US" dirty="0"/>
              <a:t>Instructor Shout out </a:t>
            </a:r>
            <a:br>
              <a:rPr lang="en-US" dirty="0"/>
            </a:br>
            <a:r>
              <a:rPr lang="en-US" dirty="0"/>
              <a:t>Tenure, one year, 5 years, 10 years and 10 plus?</a:t>
            </a:r>
          </a:p>
        </p:txBody>
      </p:sp>
    </p:spTree>
    <p:extLst>
      <p:ext uri="{BB962C8B-B14F-4D97-AF65-F5344CB8AC3E}">
        <p14:creationId xmlns:p14="http://schemas.microsoft.com/office/powerpoint/2010/main" val="295736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D8EF14-0BBB-66BF-82CE-9FF4DECA2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005869"/>
            <a:ext cx="8114763" cy="994996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3616E5E-346B-E744-D61E-976E9D736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5702" y="1080020"/>
            <a:ext cx="8151440" cy="1477199"/>
          </a:xfrm>
        </p:spPr>
        <p:txBody>
          <a:bodyPr/>
          <a:lstStyle/>
          <a:p>
            <a:r>
              <a:rPr lang="en-US" dirty="0"/>
              <a:t>Apps, Computers, websites and IT stuff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36EB84-0500-2975-F7B6-58BF54DAFF01}"/>
              </a:ext>
            </a:extLst>
          </p:cNvPr>
          <p:cNvSpPr txBox="1"/>
          <p:nvPr/>
        </p:nvSpPr>
        <p:spPr>
          <a:xfrm>
            <a:off x="3733800" y="364361"/>
            <a:ext cx="5800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1"/>
                </a:solidFill>
              </a:rPr>
              <a:t>TRIVIA for TECHY’</a:t>
            </a:r>
            <a:r>
              <a:rPr lang="en-US" sz="2800" dirty="0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1028" name="Picture 4" descr="Trivia GIFs - Get the best GIF on GIPHY">
            <a:extLst>
              <a:ext uri="{FF2B5EF4-FFF2-40B4-BE49-F238E27FC236}">
                <a16:creationId xmlns:a16="http://schemas.microsoft.com/office/drawing/2014/main" id="{76A9BB99-D930-32FC-ED7E-A9C228334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80868"/>
            <a:ext cx="9448800" cy="542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IVIA TIME - Imgflip">
            <a:extLst>
              <a:ext uri="{FF2B5EF4-FFF2-40B4-BE49-F238E27FC236}">
                <a16:creationId xmlns:a16="http://schemas.microsoft.com/office/drawing/2014/main" id="{261E47A2-B2DA-3542-4220-87A0E0B8A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86848"/>
            <a:ext cx="8991600" cy="52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3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D8EF14-0BBB-66BF-82CE-9FF4DECA2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005869"/>
            <a:ext cx="8114763" cy="994996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3616E5E-346B-E744-D61E-976E9D736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0" y="20764"/>
            <a:ext cx="8151440" cy="738600"/>
          </a:xfrm>
        </p:spPr>
        <p:txBody>
          <a:bodyPr/>
          <a:lstStyle/>
          <a:p>
            <a:r>
              <a:rPr lang="en-US" dirty="0"/>
              <a:t>Control your Rage!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E19A9-51B0-FDAD-D3BA-96A640667129}"/>
              </a:ext>
            </a:extLst>
          </p:cNvPr>
          <p:cNvSpPr txBox="1"/>
          <p:nvPr/>
        </p:nvSpPr>
        <p:spPr>
          <a:xfrm>
            <a:off x="318285" y="1617858"/>
            <a:ext cx="8087792" cy="521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b="1" spc="-55" dirty="0">
                <a:solidFill>
                  <a:srgbClr val="0C1D37"/>
                </a:solidFill>
                <a:effectLst/>
                <a:latin typeface="DM Sa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Apps, Websites, and Computers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ts val="2400"/>
              </a:lnSpc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C1D37"/>
                </a:solidFill>
                <a:effectLst/>
                <a:latin typeface="DM Sa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Trivia Question # 1: </a:t>
            </a:r>
            <a:r>
              <a:rPr lang="en-US" dirty="0">
                <a:solidFill>
                  <a:srgbClr val="0C1D37"/>
                </a:solidFill>
                <a:latin typeface="DM Sa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C1D37"/>
                </a:solidFill>
                <a:effectLst/>
                <a:latin typeface="DM Sa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What was the most downloaded app of the 2010s? </a:t>
            </a:r>
          </a:p>
          <a:p>
            <a:pPr marL="285750" marR="0" indent="-285750">
              <a:lnSpc>
                <a:spcPts val="2400"/>
              </a:lnSpc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C1D37"/>
                </a:solidFill>
                <a:effectLst/>
                <a:latin typeface="DM Sa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Trivia Question # 2: What programming language is named after a type of Indonesian coffee?</a:t>
            </a:r>
          </a:p>
          <a:p>
            <a:pPr marL="285750" marR="0" indent="-285750">
              <a:lnSpc>
                <a:spcPts val="2400"/>
              </a:lnSpc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C1D37"/>
                </a:solidFill>
                <a:effectLst/>
                <a:latin typeface="DM Sa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Trivia Question # 3: One gigabyte is equal to how many megabytes? </a:t>
            </a:r>
          </a:p>
          <a:p>
            <a:pPr marL="285750" marR="0" indent="-285750">
              <a:lnSpc>
                <a:spcPts val="2400"/>
              </a:lnSpc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Trivia Question # 15: </a:t>
            </a:r>
          </a:p>
          <a:p>
            <a:pPr marL="285750" marR="0" indent="-285750">
              <a:lnSpc>
                <a:spcPts val="2400"/>
              </a:lnSpc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As of 2019, what company was the source of the largest-known data breach in history?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Trivia Question # 16:</a:t>
            </a:r>
          </a:p>
          <a:p>
            <a:r>
              <a:rPr lang="en-US" sz="1400" dirty="0"/>
              <a:t>       What British computer scientist is widely credited with inventing the World Wide Web?</a:t>
            </a:r>
          </a:p>
          <a:p>
            <a:endParaRPr lang="en-US" sz="1400" dirty="0"/>
          </a:p>
          <a:p>
            <a:r>
              <a:rPr lang="en-US" sz="1400" dirty="0"/>
              <a:t>Trivia Question # 17: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Unicode, the standard for character encoding used to represent multilingual text as binary, is the successor to what US encoding standard?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We'Re Gonna Have Fun GIF - Angry Fun Sarcasm - Discover &amp; Share GIFs">
            <a:extLst>
              <a:ext uri="{FF2B5EF4-FFF2-40B4-BE49-F238E27FC236}">
                <a16:creationId xmlns:a16="http://schemas.microsoft.com/office/drawing/2014/main" id="{9C5C8E28-52E3-90CC-A113-D762D933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221" y="872269"/>
            <a:ext cx="38227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azy Angry GIFs | Tenor">
            <a:extLst>
              <a:ext uri="{FF2B5EF4-FFF2-40B4-BE49-F238E27FC236}">
                <a16:creationId xmlns:a16="http://schemas.microsoft.com/office/drawing/2014/main" id="{D3386BA5-89B8-491F-26DF-CA9E13CE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921" y="4263403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31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D8EF14-0BBB-66BF-82CE-9FF4DECA2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005869"/>
            <a:ext cx="8114763" cy="994996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3616E5E-346B-E744-D61E-976E9D736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1400" y="638173"/>
            <a:ext cx="8151440" cy="738600"/>
          </a:xfrm>
        </p:spPr>
        <p:txBody>
          <a:bodyPr/>
          <a:lstStyle/>
          <a:p>
            <a:r>
              <a:rPr lang="en-US" dirty="0"/>
              <a:t>Let’s begin folks!</a:t>
            </a:r>
          </a:p>
        </p:txBody>
      </p:sp>
      <p:pic>
        <p:nvPicPr>
          <p:cNvPr id="2050" name="Picture 2" descr="We'Re Gonna Have Fun GIF - Angry Fun Sarcasm - Discover &amp; Share GIFs">
            <a:extLst>
              <a:ext uri="{FF2B5EF4-FFF2-40B4-BE49-F238E27FC236}">
                <a16:creationId xmlns:a16="http://schemas.microsoft.com/office/drawing/2014/main" id="{9C5C8E28-52E3-90CC-A113-D762D933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221" y="872269"/>
            <a:ext cx="38227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azy Angry GIFs | Tenor">
            <a:extLst>
              <a:ext uri="{FF2B5EF4-FFF2-40B4-BE49-F238E27FC236}">
                <a16:creationId xmlns:a16="http://schemas.microsoft.com/office/drawing/2014/main" id="{D3386BA5-89B8-491F-26DF-CA9E13CE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921" y="4263403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4FE732-446C-B598-6CE5-88BB6F0B590A}"/>
              </a:ext>
            </a:extLst>
          </p:cNvPr>
          <p:cNvSpPr txBox="1"/>
          <p:nvPr/>
        </p:nvSpPr>
        <p:spPr>
          <a:xfrm>
            <a:off x="304800" y="1939069"/>
            <a:ext cx="6098582" cy="1974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316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b="1" spc="-55" dirty="0">
                <a:solidFill>
                  <a:srgbClr val="0C1D37"/>
                </a:solidFill>
                <a:effectLst/>
                <a:latin typeface="DM Sa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Apps, Websites, and Computers</a:t>
            </a:r>
          </a:p>
          <a:p>
            <a:r>
              <a:rPr lang="en-US" sz="1800" b="1" dirty="0"/>
              <a:t>Question: Who did </a:t>
            </a:r>
            <a:r>
              <a:rPr lang="en-US" sz="1800" b="1" i="1" dirty="0"/>
              <a:t>Forbes</a:t>
            </a:r>
            <a:r>
              <a:rPr lang="en-US" sz="1800" b="1" dirty="0"/>
              <a:t> name the youngest "self-made billionaire ever" in 2019?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100" name="Picture 4" descr="Kylie Jenner News - Us Weekly">
            <a:extLst>
              <a:ext uri="{FF2B5EF4-FFF2-40B4-BE49-F238E27FC236}">
                <a16:creationId xmlns:a16="http://schemas.microsoft.com/office/drawing/2014/main" id="{4B7FA552-335C-AE97-3982-30DE41DA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" y="4149727"/>
            <a:ext cx="39370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26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sco Corporate Light Theme">
  <a:themeElements>
    <a:clrScheme name="Custom 1">
      <a:dk1>
        <a:srgbClr val="0D274D"/>
      </a:dk1>
      <a:lt1>
        <a:srgbClr val="414244"/>
      </a:lt1>
      <a:dk2>
        <a:srgbClr val="FFFFFF"/>
      </a:dk2>
      <a:lt2>
        <a:srgbClr val="0051AF"/>
      </a:lt2>
      <a:accent1>
        <a:srgbClr val="00BCEB"/>
      </a:accent1>
      <a:accent2>
        <a:srgbClr val="74BF4B"/>
      </a:accent2>
      <a:accent3>
        <a:srgbClr val="0051AF"/>
      </a:accent3>
      <a:accent4>
        <a:srgbClr val="E2E2E2"/>
      </a:accent4>
      <a:accent5>
        <a:srgbClr val="FBAB2C"/>
      </a:accent5>
      <a:accent6>
        <a:srgbClr val="E3241B"/>
      </a:accent6>
      <a:hlink>
        <a:srgbClr val="0050AE"/>
      </a:hlink>
      <a:folHlink>
        <a:srgbClr val="00BCEB"/>
      </a:folHlink>
    </a:clrScheme>
    <a:fontScheme name="Custom 13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45720" rIns="45720"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Light Theme" id="{4A601B4A-D065-4528-A6A1-57C14A881D7D}" vid="{B527A63F-B434-4825-96A2-FFC5043D79C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19696</TotalTime>
  <Words>490</Words>
  <Application>Microsoft Macintosh PowerPoint</Application>
  <PresentationFormat>Widescreen</PresentationFormat>
  <Paragraphs>81</Paragraphs>
  <Slides>15</Slides>
  <Notes>1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CiscoSansTT ExtraLight</vt:lpstr>
      <vt:lpstr>CiscoSansTT Light</vt:lpstr>
      <vt:lpstr>Courier New</vt:lpstr>
      <vt:lpstr>DM Sans</vt:lpstr>
      <vt:lpstr>Roboto</vt:lpstr>
      <vt:lpstr>Office Theme</vt:lpstr>
      <vt:lpstr>Cisco Corporate Light Theme</vt:lpstr>
      <vt:lpstr>Cisco Academy Instructor Conference</vt:lpstr>
      <vt:lpstr>Recognition Program Stakeholders</vt:lpstr>
      <vt:lpstr>PowerPoint Presentation</vt:lpstr>
      <vt:lpstr>PowerPoint Presentation</vt:lpstr>
      <vt:lpstr>PowerPoint Presentation</vt:lpstr>
      <vt:lpstr>Instructor Shout out  Tenure, one year, 5 years, 10 years and 10 plus?</vt:lpstr>
      <vt:lpstr>Apps, Computers, websites and IT stuff </vt:lpstr>
      <vt:lpstr>Control your Rage!</vt:lpstr>
      <vt:lpstr>Let’s begin folks!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Lundeen</dc:creator>
  <cp:lastModifiedBy>Dustin Fitzner (dfitzner)</cp:lastModifiedBy>
  <cp:revision>4</cp:revision>
  <dcterms:created xsi:type="dcterms:W3CDTF">2023-09-28T17:48:52Z</dcterms:created>
  <dcterms:modified xsi:type="dcterms:W3CDTF">2023-10-19T13:15:24Z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2023-09-28T00:00:00Z</vt:filetime>
  </property>
  <property fmtid="{D5CDD505-2E9C-101B-9397-08002B2CF9AE}" pid="3" name="Creator">
    <vt:lpwstr>Microsoft® Publisher for Microsoft 365</vt:lpwstr>
  </property>
  <property fmtid="{D5CDD505-2E9C-101B-9397-08002B2CF9AE}" pid="4" name="LastSaved">
    <vt:filetime>2023-09-28T00:00:00Z</vt:filetime>
  </property>
  <property fmtid="{D5CDD505-2E9C-101B-9397-08002B2CF9AE}" pid="5" name="Producer">
    <vt:lpwstr>Microsoft® Publisher for Microsoft 365</vt:lpwstr>
  </property>
</Properties>
</file>